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80" r:id="rId6"/>
    <p:sldId id="267" r:id="rId7"/>
    <p:sldId id="262" r:id="rId8"/>
    <p:sldId id="263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10" autoAdjust="0"/>
    <p:restoredTop sz="72195" autoAdjust="0"/>
  </p:normalViewPr>
  <p:slideViewPr>
    <p:cSldViewPr snapToGrid="0">
      <p:cViewPr varScale="1">
        <p:scale>
          <a:sx n="59" d="100"/>
          <a:sy n="59" d="100"/>
        </p:scale>
        <p:origin x="15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1C0D-D027-4248-B75E-841B5EFC3DB9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130FC-08AD-4921-AA11-5174DBDC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6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7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5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19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898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1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631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06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4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0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4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1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5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3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7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.emf"/><Relationship Id="rId10" Type="http://schemas.openxmlformats.org/officeDocument/2006/relationships/image" Target="../media/image3.e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.emf"/><Relationship Id="rId10" Type="http://schemas.openxmlformats.org/officeDocument/2006/relationships/image" Target="../media/image3.emf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Building </a:t>
            </a:r>
            <a:r>
              <a:rPr lang="en-US" altLang="zh-CN" sz="4400" dirty="0" err="1"/>
              <a:t>Softwire</a:t>
            </a:r>
            <a:r>
              <a:rPr lang="en-US" altLang="zh-CN" sz="4400" dirty="0"/>
              <a:t> in IPv6 Home Network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draft-liu-homenet-softwire-00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0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IPv6 Home Network needs to support IPv4 service</a:t>
            </a:r>
            <a:endParaRPr lang="en-US" altLang="zh-CN" dirty="0"/>
          </a:p>
          <a:p>
            <a:r>
              <a:rPr lang="en-US" altLang="zh-CN" dirty="0" smtClean="0"/>
              <a:t>Discuss how to build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homenet</a:t>
            </a:r>
            <a:r>
              <a:rPr lang="en-US" altLang="zh-CN" dirty="0" smtClean="0"/>
              <a:t> to provide IPv4 access</a:t>
            </a:r>
          </a:p>
          <a:p>
            <a:pPr lvl="1"/>
            <a:r>
              <a:rPr lang="en-US" altLang="zh-CN" dirty="0" err="1" smtClean="0"/>
              <a:t>Softwire</a:t>
            </a:r>
            <a:r>
              <a:rPr lang="en-US" altLang="zh-CN" dirty="0" smtClean="0"/>
              <a:t>: IPv4 over IPv6 tunneling mechanism, Hub and Spoke mode</a:t>
            </a:r>
          </a:p>
          <a:p>
            <a:pPr lvl="2"/>
            <a:r>
              <a:rPr lang="en-US" altLang="zh-CN" dirty="0" smtClean="0"/>
              <a:t>Including DS-Lite, MAP, lw4over6</a:t>
            </a:r>
          </a:p>
          <a:p>
            <a:r>
              <a:rPr lang="en-US" altLang="zh-CN" dirty="0" smtClean="0"/>
              <a:t>Possible scenarios: </a:t>
            </a:r>
            <a:r>
              <a:rPr lang="en-US" altLang="zh-CN" dirty="0" err="1" smtClean="0"/>
              <a:t>Softwire</a:t>
            </a:r>
            <a:r>
              <a:rPr lang="en-US" altLang="zh-CN" dirty="0"/>
              <a:t> </a:t>
            </a:r>
            <a:r>
              <a:rPr lang="en-US" altLang="zh-CN" dirty="0" smtClean="0"/>
              <a:t>initiated by</a:t>
            </a:r>
          </a:p>
          <a:p>
            <a:pPr lvl="1"/>
            <a:r>
              <a:rPr lang="en-US" altLang="zh-CN" b="1" dirty="0" smtClean="0"/>
              <a:t>A. All Home Routers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B. Edge Router</a:t>
            </a:r>
          </a:p>
          <a:p>
            <a:pPr lvl="1"/>
            <a:r>
              <a:rPr lang="en-US" altLang="zh-CN" dirty="0" smtClean="0"/>
              <a:t>C. End Host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A.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</a:t>
            </a:r>
            <a:r>
              <a:rPr lang="en-US" altLang="zh-CN" dirty="0"/>
              <a:t>Initiated by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All Home Routers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244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ISP provide </a:t>
            </a:r>
            <a:r>
              <a:rPr lang="en-US" altLang="zh-CN" sz="2400" dirty="0" err="1" smtClean="0"/>
              <a:t>Softwire</a:t>
            </a:r>
            <a:r>
              <a:rPr lang="en-US" altLang="zh-CN" sz="2400" dirty="0" smtClean="0"/>
              <a:t> configuration to edge router in DHCPv6 options</a:t>
            </a:r>
          </a:p>
          <a:p>
            <a:pPr lvl="1"/>
            <a:r>
              <a:rPr lang="en-US" altLang="zh-CN" sz="2000" dirty="0" smtClean="0"/>
              <a:t>BR Address, IPv4 address, </a:t>
            </a:r>
            <a:r>
              <a:rPr lang="en-US" altLang="zh-CN" sz="2000" dirty="0" err="1" smtClean="0"/>
              <a:t>etc</a:t>
            </a:r>
            <a:endParaRPr lang="en-US" altLang="zh-CN" sz="2000" dirty="0"/>
          </a:p>
          <a:p>
            <a:r>
              <a:rPr lang="en-US" altLang="zh-CN" sz="2400" dirty="0" smtClean="0"/>
              <a:t>Edge router advertises DHCPv6 options by HNCP</a:t>
            </a:r>
          </a:p>
          <a:p>
            <a:r>
              <a:rPr lang="en-US" altLang="zh-CN" sz="2400" dirty="0" smtClean="0"/>
              <a:t>Routers build </a:t>
            </a:r>
            <a:r>
              <a:rPr lang="en-US" altLang="zh-CN" sz="2400" dirty="0" err="1" smtClean="0"/>
              <a:t>softwires</a:t>
            </a:r>
            <a:r>
              <a:rPr lang="en-US" altLang="zh-CN" sz="2400" dirty="0" smtClean="0"/>
              <a:t> accordingly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DO NOT need OSPF for IPv4</a:t>
            </a:r>
          </a:p>
          <a:p>
            <a:r>
              <a:rPr lang="en-US" altLang="zh-CN" sz="2400" dirty="0" smtClean="0"/>
              <a:t>NO IPv4 traffic between home routers</a:t>
            </a:r>
          </a:p>
          <a:p>
            <a:endParaRPr lang="zh-CN" altLang="en-US" sz="2400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615338"/>
              </p:ext>
            </p:extLst>
          </p:nvPr>
        </p:nvGraphicFramePr>
        <p:xfrm>
          <a:off x="4246462" y="3955770"/>
          <a:ext cx="539563" cy="429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2" name="Visio" r:id="rId4" imgW="462717" imgH="462754" progId="Visio.Drawing.11">
                  <p:embed/>
                </p:oleObj>
              </mc:Choice>
              <mc:Fallback>
                <p:oleObj name="Visio" r:id="rId4" imgW="462717" imgH="4627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462" y="3955770"/>
                        <a:ext cx="539563" cy="429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081404"/>
              </p:ext>
            </p:extLst>
          </p:nvPr>
        </p:nvGraphicFramePr>
        <p:xfrm>
          <a:off x="6485359" y="3786695"/>
          <a:ext cx="539563" cy="429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3" name="Visio" r:id="rId6" imgW="462717" imgH="462754" progId="Visio.Drawing.11">
                  <p:embed/>
                </p:oleObj>
              </mc:Choice>
              <mc:Fallback>
                <p:oleObj name="Visio" r:id="rId6" imgW="462717" imgH="4627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359" y="3786695"/>
                        <a:ext cx="539563" cy="429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740423" y="4250224"/>
            <a:ext cx="13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Edge Router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827846" y="4582245"/>
            <a:ext cx="132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ISP Network</a:t>
            </a:r>
            <a:endParaRPr lang="zh-CN" altLang="en-US" dirty="0"/>
          </a:p>
        </p:txBody>
      </p:sp>
      <p:cxnSp>
        <p:nvCxnSpPr>
          <p:cNvPr id="13" name="直接连接符 12"/>
          <p:cNvCxnSpPr>
            <a:endCxn id="5" idx="1"/>
          </p:cNvCxnSpPr>
          <p:nvPr/>
        </p:nvCxnSpPr>
        <p:spPr>
          <a:xfrm flipV="1">
            <a:off x="2492959" y="4170369"/>
            <a:ext cx="1753503" cy="318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858663" y="5398127"/>
            <a:ext cx="165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Interior Routers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4669863" y="3862327"/>
            <a:ext cx="2051825" cy="1338523"/>
          </a:xfrm>
          <a:prstGeom prst="ellipse">
            <a:avLst/>
          </a:prstGeom>
          <a:noFill/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971387" y="5469825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Hosts</a:t>
            </a:r>
            <a:endParaRPr lang="zh-CN" altLang="en-US" dirty="0"/>
          </a:p>
        </p:txBody>
      </p:sp>
      <p:graphicFrame>
        <p:nvGraphicFramePr>
          <p:cNvPr id="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093720"/>
              </p:ext>
            </p:extLst>
          </p:nvPr>
        </p:nvGraphicFramePr>
        <p:xfrm>
          <a:off x="2222707" y="4120868"/>
          <a:ext cx="576064" cy="57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4" name="Visio" r:id="rId7" imgW="552686" imgH="553064" progId="Visio.Drawing.11">
                  <p:embed/>
                </p:oleObj>
              </mc:Choice>
              <mc:Fallback>
                <p:oleObj name="Visio" r:id="rId7" imgW="552686" imgH="55306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707" y="4120868"/>
                        <a:ext cx="576064" cy="576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919868"/>
              </p:ext>
            </p:extLst>
          </p:nvPr>
        </p:nvGraphicFramePr>
        <p:xfrm>
          <a:off x="6620250" y="4350829"/>
          <a:ext cx="539563" cy="429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5" name="Visio" r:id="rId9" imgW="462717" imgH="462754" progId="Visio.Drawing.11">
                  <p:embed/>
                </p:oleObj>
              </mc:Choice>
              <mc:Fallback>
                <p:oleObj name="Visio" r:id="rId9" imgW="462717" imgH="4627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0250" y="4350829"/>
                        <a:ext cx="539563" cy="429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313521"/>
              </p:ext>
            </p:extLst>
          </p:nvPr>
        </p:nvGraphicFramePr>
        <p:xfrm>
          <a:off x="6364284" y="4893050"/>
          <a:ext cx="539563" cy="429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6" name="Visio" r:id="rId10" imgW="462717" imgH="462754" progId="Visio.Drawing.11">
                  <p:embed/>
                </p:oleObj>
              </mc:Choice>
              <mc:Fallback>
                <p:oleObj name="Visio" r:id="rId10" imgW="462717" imgH="4627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84" y="4893050"/>
                        <a:ext cx="539563" cy="429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右箭头 31"/>
          <p:cNvSpPr/>
          <p:nvPr/>
        </p:nvSpPr>
        <p:spPr>
          <a:xfrm>
            <a:off x="5083871" y="4001294"/>
            <a:ext cx="1271239" cy="36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HNCP</a:t>
            </a:r>
            <a:endParaRPr lang="zh-CN" altLang="en-US" sz="1200" dirty="0"/>
          </a:p>
        </p:txBody>
      </p:sp>
      <p:sp>
        <p:nvSpPr>
          <p:cNvPr id="34" name="左右箭头 33"/>
          <p:cNvSpPr/>
          <p:nvPr/>
        </p:nvSpPr>
        <p:spPr>
          <a:xfrm>
            <a:off x="3063912" y="4666533"/>
            <a:ext cx="3556742" cy="2201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IPv4 over IPv6 Tunnel</a:t>
            </a:r>
            <a:endParaRPr lang="zh-CN" altLang="en-US" sz="1050" dirty="0"/>
          </a:p>
        </p:txBody>
      </p:sp>
      <p:sp>
        <p:nvSpPr>
          <p:cNvPr id="35" name="线形标注 2 34"/>
          <p:cNvSpPr/>
          <p:nvPr/>
        </p:nvSpPr>
        <p:spPr>
          <a:xfrm>
            <a:off x="3283077" y="3909823"/>
            <a:ext cx="681035" cy="263581"/>
          </a:xfrm>
          <a:prstGeom prst="borderCallout2">
            <a:avLst>
              <a:gd name="adj1" fmla="val 18750"/>
              <a:gd name="adj2" fmla="val -3769"/>
              <a:gd name="adj3" fmla="val 18750"/>
              <a:gd name="adj4" fmla="val -16667"/>
              <a:gd name="adj5" fmla="val 141114"/>
              <a:gd name="adj6" fmla="val -2788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IPv6</a:t>
            </a:r>
            <a:r>
              <a:rPr lang="en-US" altLang="zh-CN" sz="1200" dirty="0" smtClean="0"/>
              <a:t> link</a:t>
            </a:r>
            <a:endParaRPr lang="zh-CN" altLang="en-US" sz="1200" dirty="0"/>
          </a:p>
        </p:txBody>
      </p:sp>
      <p:sp>
        <p:nvSpPr>
          <p:cNvPr id="36" name="线形标注 2 35"/>
          <p:cNvSpPr/>
          <p:nvPr/>
        </p:nvSpPr>
        <p:spPr>
          <a:xfrm>
            <a:off x="4516244" y="5326763"/>
            <a:ext cx="689220" cy="226218"/>
          </a:xfrm>
          <a:prstGeom prst="borderCallout2">
            <a:avLst>
              <a:gd name="adj1" fmla="val 28424"/>
              <a:gd name="adj2" fmla="val 102731"/>
              <a:gd name="adj3" fmla="val 28424"/>
              <a:gd name="adj4" fmla="val 115697"/>
              <a:gd name="adj5" fmla="val -55553"/>
              <a:gd name="adj6" fmla="val 14312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IPv6 link</a:t>
            </a:r>
            <a:endParaRPr lang="zh-CN" altLang="en-US" sz="1100" dirty="0"/>
          </a:p>
        </p:txBody>
      </p:sp>
      <p:graphicFrame>
        <p:nvGraphicFramePr>
          <p:cNvPr id="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029800"/>
              </p:ext>
            </p:extLst>
          </p:nvPr>
        </p:nvGraphicFramePr>
        <p:xfrm>
          <a:off x="7937044" y="3417820"/>
          <a:ext cx="583474" cy="583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7" name="Visio" r:id="rId11" imgW="552800" imgH="553065" progId="Visio.Drawing.11">
                  <p:embed/>
                </p:oleObj>
              </mc:Choice>
              <mc:Fallback>
                <p:oleObj name="Visio" r:id="rId11" imgW="552800" imgH="5530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044" y="3417820"/>
                        <a:ext cx="583474" cy="583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223076"/>
              </p:ext>
            </p:extLst>
          </p:nvPr>
        </p:nvGraphicFramePr>
        <p:xfrm>
          <a:off x="7980307" y="4130581"/>
          <a:ext cx="583474" cy="583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8" name="Visio" r:id="rId13" imgW="552800" imgH="553065" progId="Visio.Drawing.11">
                  <p:embed/>
                </p:oleObj>
              </mc:Choice>
              <mc:Fallback>
                <p:oleObj name="Visio" r:id="rId13" imgW="552800" imgH="5530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307" y="4130581"/>
                        <a:ext cx="583474" cy="583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223076"/>
              </p:ext>
            </p:extLst>
          </p:nvPr>
        </p:nvGraphicFramePr>
        <p:xfrm>
          <a:off x="7990109" y="4924433"/>
          <a:ext cx="583474" cy="583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9" name="Visio" r:id="rId14" imgW="552800" imgH="553065" progId="Visio.Drawing.11">
                  <p:embed/>
                </p:oleObj>
              </mc:Choice>
              <mc:Fallback>
                <p:oleObj name="Visio" r:id="rId14" imgW="552800" imgH="5530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0109" y="4924433"/>
                        <a:ext cx="583474" cy="583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/>
          <p:cNvCxnSpPr>
            <a:stCxn id="6" idx="3"/>
            <a:endCxn id="37" idx="1"/>
          </p:cNvCxnSpPr>
          <p:nvPr/>
        </p:nvCxnSpPr>
        <p:spPr>
          <a:xfrm flipV="1">
            <a:off x="7024922" y="3709557"/>
            <a:ext cx="912122" cy="291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7" idx="3"/>
            <a:endCxn id="38" idx="1"/>
          </p:cNvCxnSpPr>
          <p:nvPr/>
        </p:nvCxnSpPr>
        <p:spPr>
          <a:xfrm flipV="1">
            <a:off x="7159813" y="4422318"/>
            <a:ext cx="820494" cy="143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8" idx="3"/>
            <a:endCxn id="39" idx="1"/>
          </p:cNvCxnSpPr>
          <p:nvPr/>
        </p:nvCxnSpPr>
        <p:spPr>
          <a:xfrm>
            <a:off x="6903847" y="5107649"/>
            <a:ext cx="1086262" cy="108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线形标注 2 48"/>
          <p:cNvSpPr/>
          <p:nvPr/>
        </p:nvSpPr>
        <p:spPr>
          <a:xfrm>
            <a:off x="7159813" y="5821955"/>
            <a:ext cx="893590" cy="345808"/>
          </a:xfrm>
          <a:prstGeom prst="borderCallout2">
            <a:avLst>
              <a:gd name="adj1" fmla="val -7048"/>
              <a:gd name="adj2" fmla="val 44079"/>
              <a:gd name="adj3" fmla="val -61868"/>
              <a:gd name="adj4" fmla="val 39574"/>
              <a:gd name="adj5" fmla="val -168048"/>
              <a:gd name="adj6" fmla="val 4851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Dual stack links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Home Router 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2431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Support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mechanisms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. Enable </a:t>
            </a:r>
            <a:r>
              <a:rPr lang="en-US" altLang="zh-CN" dirty="0" err="1" smtClean="0"/>
              <a:t>Softwire</a:t>
            </a:r>
            <a:r>
              <a:rPr lang="en-US" altLang="zh-CN" dirty="0"/>
              <a:t> when </a:t>
            </a:r>
            <a:r>
              <a:rPr lang="en-US" altLang="zh-CN" dirty="0" smtClean="0"/>
              <a:t>particular DHCPv6 options present in HNCP data:</a:t>
            </a:r>
          </a:p>
          <a:p>
            <a:pPr lvl="1"/>
            <a:r>
              <a:rPr lang="en-US" altLang="zh-CN" dirty="0" smtClean="0"/>
              <a:t>DS-Lite</a:t>
            </a:r>
            <a:r>
              <a:rPr lang="en-US" altLang="zh-CN" dirty="0"/>
              <a:t>: </a:t>
            </a:r>
            <a:r>
              <a:rPr lang="en-US" altLang="zh-CN" dirty="0" smtClean="0"/>
              <a:t>OPTION_AFTR_NAME</a:t>
            </a:r>
          </a:p>
          <a:p>
            <a:pPr lvl="1"/>
            <a:r>
              <a:rPr lang="en-US" altLang="zh-CN" dirty="0" smtClean="0"/>
              <a:t>MAP-E</a:t>
            </a:r>
            <a:r>
              <a:rPr lang="en-US" altLang="zh-CN" dirty="0"/>
              <a:t>: </a:t>
            </a:r>
            <a:r>
              <a:rPr lang="en-US" altLang="zh-CN" dirty="0" smtClean="0"/>
              <a:t>OPTION_S46_CONT_MAPE</a:t>
            </a:r>
          </a:p>
          <a:p>
            <a:pPr lvl="1"/>
            <a:r>
              <a:rPr lang="en-US" altLang="zh-CN" dirty="0"/>
              <a:t>lw4over6: </a:t>
            </a:r>
            <a:r>
              <a:rPr lang="en-US" altLang="zh-CN" dirty="0" smtClean="0"/>
              <a:t>OPTION_S46_CONT_LW </a:t>
            </a:r>
            <a:r>
              <a:rPr lang="en-US" altLang="zh-CN" dirty="0"/>
              <a:t>&amp;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OPTION_DHCP4_O_DHCP6_SERVER</a:t>
            </a:r>
          </a:p>
          <a:p>
            <a:pPr lvl="1"/>
            <a:r>
              <a:rPr lang="en-US" altLang="zh-CN" i="1" dirty="0" smtClean="0">
                <a:solidFill>
                  <a:schemeClr val="bg2">
                    <a:lumMod val="50000"/>
                  </a:schemeClr>
                </a:solidFill>
              </a:rPr>
              <a:t>Disable </a:t>
            </a:r>
            <a:r>
              <a:rPr lang="en-US" altLang="zh-CN" i="1" dirty="0" err="1" smtClean="0">
                <a:solidFill>
                  <a:schemeClr val="bg2">
                    <a:lumMod val="50000"/>
                  </a:schemeClr>
                </a:solidFill>
              </a:rPr>
              <a:t>Softwire</a:t>
            </a:r>
            <a:r>
              <a:rPr lang="en-US" altLang="zh-CN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i="1" dirty="0">
                <a:solidFill>
                  <a:schemeClr val="bg2">
                    <a:lumMod val="50000"/>
                  </a:schemeClr>
                </a:solidFill>
              </a:rPr>
              <a:t>when </a:t>
            </a:r>
            <a:r>
              <a:rPr lang="en-US" altLang="zh-CN" i="1" dirty="0" smtClean="0">
                <a:solidFill>
                  <a:schemeClr val="bg2">
                    <a:lumMod val="50000"/>
                  </a:schemeClr>
                </a:solidFill>
              </a:rPr>
              <a:t>user explicitly disables IPv4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7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Provisioning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2431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Common</a:t>
            </a:r>
          </a:p>
          <a:p>
            <a:pPr lvl="1"/>
            <a:r>
              <a:rPr lang="en-US" altLang="zh-CN" sz="2000" dirty="0" smtClean="0"/>
              <a:t>IPv6 address of AFTR/BR: through HNCP </a:t>
            </a:r>
            <a:br>
              <a:rPr lang="en-US" altLang="zh-CN" sz="2000" dirty="0" smtClean="0"/>
            </a:br>
            <a:r>
              <a:rPr lang="en-US" altLang="zh-CN" sz="2000" dirty="0" smtClean="0"/>
              <a:t>(advertising DHCPv6 options)</a:t>
            </a:r>
            <a:endParaRPr lang="en-US" altLang="zh-CN" sz="2000" dirty="0"/>
          </a:p>
          <a:p>
            <a:r>
              <a:rPr lang="en-US" altLang="zh-CN" sz="2400" dirty="0" smtClean="0"/>
              <a:t>DS-Lite</a:t>
            </a:r>
          </a:p>
          <a:p>
            <a:pPr lvl="1"/>
            <a:r>
              <a:rPr lang="en-US" altLang="zh-CN" sz="2000" dirty="0" smtClean="0"/>
              <a:t>No additional provisioning</a:t>
            </a:r>
          </a:p>
          <a:p>
            <a:r>
              <a:rPr lang="en-US" altLang="zh-CN" sz="2400" dirty="0" smtClean="0"/>
              <a:t>MAP-E</a:t>
            </a:r>
          </a:p>
          <a:p>
            <a:pPr lvl="1"/>
            <a:r>
              <a:rPr lang="en-US" altLang="zh-CN" sz="2000" dirty="0" smtClean="0"/>
              <a:t>MAP rule: through HNCP (</a:t>
            </a:r>
            <a:r>
              <a:rPr lang="en-US" altLang="zh-CN" sz="2000" dirty="0"/>
              <a:t>advertising DHCPv6 options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400" dirty="0" smtClean="0"/>
              <a:t>Lightweight 4over6</a:t>
            </a:r>
          </a:p>
          <a:p>
            <a:pPr lvl="1"/>
            <a:r>
              <a:rPr lang="en-US" altLang="zh-CN" sz="2000" dirty="0" smtClean="0"/>
              <a:t>IPv4 address and port set: Each router runs </a:t>
            </a:r>
            <a:r>
              <a:rPr lang="en-US" altLang="zh-CN" sz="2000" i="1" dirty="0" smtClean="0"/>
              <a:t>DHCPv6</a:t>
            </a:r>
            <a:r>
              <a:rPr lang="en-US" altLang="zh-CN" sz="2000" dirty="0" smtClean="0"/>
              <a:t> or </a:t>
            </a:r>
            <a:r>
              <a:rPr lang="en-US" altLang="zh-CN" sz="2000" i="1" dirty="0" smtClean="0"/>
              <a:t>DHCPv4 over DHCPv6 </a:t>
            </a:r>
            <a:r>
              <a:rPr lang="en-US" altLang="zh-CN" sz="2000" dirty="0" smtClean="0"/>
              <a:t>to get its own configuration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02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pPr marL="0" indent="0">
              <a:buNone/>
            </a:pPr>
            <a:endParaRPr lang="zh-CN" altLang="en-US" sz="1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Example: Running lw4over6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243070" y="1690689"/>
            <a:ext cx="6895062" cy="848841"/>
            <a:chOff x="1849899" y="3791889"/>
            <a:chExt cx="6895062" cy="848841"/>
          </a:xfrm>
        </p:grpSpPr>
        <p:graphicFrame>
          <p:nvGraphicFramePr>
            <p:cNvPr id="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274896"/>
                </p:ext>
              </p:extLst>
            </p:nvPr>
          </p:nvGraphicFramePr>
          <p:xfrm>
            <a:off x="4387313" y="3872422"/>
            <a:ext cx="539563" cy="429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4" name="Visio" r:id="rId4" imgW="462717" imgH="462754" progId="Visio.Drawing.11">
                    <p:embed/>
                  </p:oleObj>
                </mc:Choice>
                <mc:Fallback>
                  <p:oleObj name="Visio" r:id="rId4" imgW="462717" imgH="46275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313" y="3872422"/>
                          <a:ext cx="539563" cy="429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6392771"/>
                </p:ext>
              </p:extLst>
            </p:nvPr>
          </p:nvGraphicFramePr>
          <p:xfrm>
            <a:off x="6485359" y="3869825"/>
            <a:ext cx="539563" cy="429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5" name="Visio" r:id="rId6" imgW="462717" imgH="462754" progId="Visio.Drawing.11">
                    <p:embed/>
                  </p:oleObj>
                </mc:Choice>
                <mc:Fallback>
                  <p:oleObj name="Visio" r:id="rId6" imgW="462717" imgH="46275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5359" y="3869825"/>
                          <a:ext cx="539563" cy="429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5"/>
            <p:cNvSpPr txBox="1"/>
            <p:nvPr/>
          </p:nvSpPr>
          <p:spPr>
            <a:xfrm>
              <a:off x="4017434" y="4243420"/>
              <a:ext cx="1324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Edge Router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49899" y="4271398"/>
              <a:ext cx="1329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ISP Network</a:t>
              </a:r>
              <a:endParaRPr lang="zh-CN" altLang="en-US" dirty="0"/>
            </a:p>
          </p:txBody>
        </p:sp>
        <p:cxnSp>
          <p:nvCxnSpPr>
            <p:cNvPr id="8" name="直接连接符 7"/>
            <p:cNvCxnSpPr>
              <a:endCxn id="4" idx="1"/>
            </p:cNvCxnSpPr>
            <p:nvPr/>
          </p:nvCxnSpPr>
          <p:spPr>
            <a:xfrm flipV="1">
              <a:off x="2700660" y="4087021"/>
              <a:ext cx="1686653" cy="108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5927734" y="4245826"/>
              <a:ext cx="1573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Interior Router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089482" y="4271398"/>
              <a:ext cx="6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Host</a:t>
              </a:r>
              <a:endParaRPr lang="zh-CN" altLang="en-US" dirty="0"/>
            </a:p>
          </p:txBody>
        </p:sp>
        <p:graphicFrame>
          <p:nvGraphicFramePr>
            <p:cNvPr id="1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0886053"/>
                </p:ext>
              </p:extLst>
            </p:nvPr>
          </p:nvGraphicFramePr>
          <p:xfrm>
            <a:off x="2309535" y="3796414"/>
            <a:ext cx="576064" cy="576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6" name="Visio" r:id="rId7" imgW="552686" imgH="553064" progId="Visio.Drawing.11">
                    <p:embed/>
                  </p:oleObj>
                </mc:Choice>
                <mc:Fallback>
                  <p:oleObj name="Visio" r:id="rId7" imgW="552686" imgH="55306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9535" y="3796414"/>
                          <a:ext cx="576064" cy="5760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0020411"/>
                </p:ext>
              </p:extLst>
            </p:nvPr>
          </p:nvGraphicFramePr>
          <p:xfrm>
            <a:off x="8161487" y="3791889"/>
            <a:ext cx="583474" cy="583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7" name="Visio" r:id="rId9" imgW="552800" imgH="553065" progId="Visio.Drawing.11">
                    <p:embed/>
                  </p:oleObj>
                </mc:Choice>
                <mc:Fallback>
                  <p:oleObj name="Visio" r:id="rId9" imgW="552800" imgH="55306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1487" y="3791889"/>
                          <a:ext cx="583474" cy="5834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直接连接符 21"/>
            <p:cNvCxnSpPr>
              <a:stCxn id="5" idx="3"/>
              <a:endCxn id="19" idx="1"/>
            </p:cNvCxnSpPr>
            <p:nvPr/>
          </p:nvCxnSpPr>
          <p:spPr>
            <a:xfrm flipV="1">
              <a:off x="7024922" y="4083626"/>
              <a:ext cx="1136565" cy="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4" idx="3"/>
              <a:endCxn id="5" idx="1"/>
            </p:cNvCxnSpPr>
            <p:nvPr/>
          </p:nvCxnSpPr>
          <p:spPr>
            <a:xfrm flipV="1">
              <a:off x="4926876" y="4084424"/>
              <a:ext cx="1558483" cy="25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直接箭头连接符 34"/>
          <p:cNvCxnSpPr/>
          <p:nvPr/>
        </p:nvCxnSpPr>
        <p:spPr>
          <a:xfrm>
            <a:off x="1990738" y="2734888"/>
            <a:ext cx="2051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975089" y="2485801"/>
            <a:ext cx="15649" cy="37455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4034616" y="2485801"/>
            <a:ext cx="15649" cy="37455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6176280" y="2485801"/>
            <a:ext cx="15649" cy="37455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846395" y="2539530"/>
            <a:ext cx="15649" cy="37455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834283" y="2466753"/>
            <a:ext cx="24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DHCPv6 Prefix Delegation  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 smtClean="0"/>
              <a:t>(</a:t>
            </a:r>
            <a:r>
              <a:rPr lang="en-US" altLang="zh-CN" sz="1200" dirty="0" smtClean="0"/>
              <a:t>OPTION_S46_CONT_LW </a:t>
            </a:r>
            <a:r>
              <a:rPr lang="en-US" altLang="zh-CN" sz="1200" dirty="0"/>
              <a:t>&amp; 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OPTION_DHCP4_O_DHCP6_SERVER)</a:t>
            </a:r>
            <a:endParaRPr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263641" y="3171459"/>
            <a:ext cx="1744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HNCP advertisement 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 smtClean="0"/>
              <a:t>(DHCPv6 options)</a:t>
            </a:r>
            <a:endParaRPr lang="zh-CN" altLang="en-US" sz="14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096609" y="3439982"/>
            <a:ext cx="205170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089943" y="3929251"/>
            <a:ext cx="358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Each router gets an IPv4 address (and port set)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 smtClean="0"/>
              <a:t>(DHCPv4 over DHCPv6)</a:t>
            </a:r>
            <a:endParaRPr lang="zh-CN" altLang="en-US" sz="1400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1990738" y="4179442"/>
            <a:ext cx="420119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椭圆形标注 51"/>
          <p:cNvSpPr/>
          <p:nvPr/>
        </p:nvSpPr>
        <p:spPr>
          <a:xfrm>
            <a:off x="6418093" y="3449690"/>
            <a:ext cx="1329369" cy="401131"/>
          </a:xfrm>
          <a:prstGeom prst="wedgeEllipseCallout">
            <a:avLst>
              <a:gd name="adj1" fmla="val -62722"/>
              <a:gd name="adj2" fmla="val -348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IPv6 ready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138326" y="4585818"/>
            <a:ext cx="197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Build IPv4-in-IPv6 tunnel</a:t>
            </a:r>
            <a:endParaRPr lang="zh-CN" altLang="en-US" sz="14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1975089" y="4802091"/>
            <a:ext cx="42011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形标注 55"/>
          <p:cNvSpPr/>
          <p:nvPr/>
        </p:nvSpPr>
        <p:spPr>
          <a:xfrm>
            <a:off x="6402444" y="4859465"/>
            <a:ext cx="1329369" cy="401131"/>
          </a:xfrm>
          <a:prstGeom prst="wedgeEllipseCallout">
            <a:avLst>
              <a:gd name="adj1" fmla="val -62722"/>
              <a:gd name="adj2" fmla="val -348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IPv4 ready</a:t>
            </a:r>
            <a:endParaRPr lang="zh-CN" altLang="en-US" sz="1200" dirty="0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1967891" y="5633866"/>
            <a:ext cx="586744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013915" y="5390743"/>
            <a:ext cx="2085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Dual-stack Internet access</a:t>
            </a:r>
            <a:endParaRPr lang="zh-CN" altLang="en-US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9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B.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</a:t>
            </a:r>
            <a:r>
              <a:rPr lang="en-US" altLang="zh-CN" dirty="0"/>
              <a:t>Initiated by Edge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Edge Router (which connects to ISP) build IPv6 tunnel</a:t>
            </a:r>
          </a:p>
          <a:p>
            <a:pPr lvl="1"/>
            <a:r>
              <a:rPr lang="en-US" altLang="zh-CN" dirty="0" smtClean="0"/>
              <a:t>Perform NAT44 in MAP/lw4over6</a:t>
            </a:r>
          </a:p>
          <a:p>
            <a:r>
              <a:rPr lang="en-US" altLang="zh-CN" dirty="0" smtClean="0"/>
              <a:t>Home network is a dual-stack network, use private IPv4 prefix, and run OSPF for IPv4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48632"/>
              </p:ext>
            </p:extLst>
          </p:nvPr>
        </p:nvGraphicFramePr>
        <p:xfrm>
          <a:off x="3181969" y="4736946"/>
          <a:ext cx="539563" cy="429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6" name="Visio" r:id="rId4" imgW="462717" imgH="462754" progId="Visio.Drawing.11">
                  <p:embed/>
                </p:oleObj>
              </mc:Choice>
              <mc:Fallback>
                <p:oleObj name="Visio" r:id="rId4" imgW="462717" imgH="4627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969" y="4736946"/>
                        <a:ext cx="539563" cy="429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574539"/>
              </p:ext>
            </p:extLst>
          </p:nvPr>
        </p:nvGraphicFramePr>
        <p:xfrm>
          <a:off x="5537709" y="4268833"/>
          <a:ext cx="539563" cy="429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7" name="Visio" r:id="rId6" imgW="462717" imgH="462754" progId="Visio.Drawing.11">
                  <p:embed/>
                </p:oleObj>
              </mc:Choice>
              <mc:Fallback>
                <p:oleObj name="Visio" r:id="rId6" imgW="462717" imgH="4627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709" y="4268833"/>
                        <a:ext cx="539563" cy="429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789421" y="5158529"/>
            <a:ext cx="13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Edge Router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4652" y="5234073"/>
            <a:ext cx="132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ISP Network</a:t>
            </a:r>
            <a:endParaRPr lang="zh-CN" altLang="en-US" dirty="0"/>
          </a:p>
        </p:txBody>
      </p:sp>
      <p:cxnSp>
        <p:nvCxnSpPr>
          <p:cNvPr id="9" name="直接连接符 8"/>
          <p:cNvCxnSpPr>
            <a:endCxn id="5" idx="1"/>
          </p:cNvCxnSpPr>
          <p:nvPr/>
        </p:nvCxnSpPr>
        <p:spPr>
          <a:xfrm>
            <a:off x="1284239" y="4949921"/>
            <a:ext cx="1897730" cy="1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04146" y="5740011"/>
            <a:ext cx="165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Interior Routers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722213" y="4344465"/>
            <a:ext cx="2051825" cy="1338523"/>
          </a:xfrm>
          <a:prstGeom prst="ellipse">
            <a:avLst/>
          </a:prstGeom>
          <a:noFill/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023737" y="5951963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Hosts</a:t>
            </a:r>
            <a:endParaRPr lang="zh-CN" altLang="en-US" dirty="0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737373"/>
              </p:ext>
            </p:extLst>
          </p:nvPr>
        </p:nvGraphicFramePr>
        <p:xfrm>
          <a:off x="858126" y="4717480"/>
          <a:ext cx="576064" cy="57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8" name="Visio" r:id="rId7" imgW="552686" imgH="553064" progId="Visio.Drawing.11">
                  <p:embed/>
                </p:oleObj>
              </mc:Choice>
              <mc:Fallback>
                <p:oleObj name="Visio" r:id="rId7" imgW="552686" imgH="55306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126" y="4717480"/>
                        <a:ext cx="576064" cy="576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87404"/>
              </p:ext>
            </p:extLst>
          </p:nvPr>
        </p:nvGraphicFramePr>
        <p:xfrm>
          <a:off x="5508074" y="5292059"/>
          <a:ext cx="539563" cy="429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9" name="Visio" r:id="rId9" imgW="462717" imgH="462754" progId="Visio.Drawing.11">
                  <p:embed/>
                </p:oleObj>
              </mc:Choice>
              <mc:Fallback>
                <p:oleObj name="Visio" r:id="rId9" imgW="462717" imgH="4627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074" y="5292059"/>
                        <a:ext cx="539563" cy="429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左右箭头 16"/>
          <p:cNvSpPr/>
          <p:nvPr/>
        </p:nvSpPr>
        <p:spPr>
          <a:xfrm>
            <a:off x="1454537" y="4957222"/>
            <a:ext cx="1586157" cy="2548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IPv4 over IPv6 Tunnel</a:t>
            </a:r>
            <a:endParaRPr lang="zh-CN" altLang="en-US" sz="1000" dirty="0"/>
          </a:p>
        </p:txBody>
      </p:sp>
      <p:sp>
        <p:nvSpPr>
          <p:cNvPr id="18" name="线形标注 2 17"/>
          <p:cNvSpPr/>
          <p:nvPr/>
        </p:nvSpPr>
        <p:spPr>
          <a:xfrm>
            <a:off x="2059771" y="4491818"/>
            <a:ext cx="681035" cy="263581"/>
          </a:xfrm>
          <a:prstGeom prst="borderCallout2">
            <a:avLst>
              <a:gd name="adj1" fmla="val 18750"/>
              <a:gd name="adj2" fmla="val -3769"/>
              <a:gd name="adj3" fmla="val 18750"/>
              <a:gd name="adj4" fmla="val -16667"/>
              <a:gd name="adj5" fmla="val 141114"/>
              <a:gd name="adj6" fmla="val -2788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IPv6</a:t>
            </a:r>
            <a:r>
              <a:rPr lang="en-US" altLang="zh-CN" sz="1200" dirty="0" smtClean="0"/>
              <a:t> link</a:t>
            </a:r>
            <a:endParaRPr lang="zh-CN" altLang="en-US" sz="1200" dirty="0"/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624693"/>
              </p:ext>
            </p:extLst>
          </p:nvPr>
        </p:nvGraphicFramePr>
        <p:xfrm>
          <a:off x="6989394" y="3899958"/>
          <a:ext cx="583474" cy="583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0" name="Visio" r:id="rId10" imgW="552800" imgH="553065" progId="Visio.Drawing.11">
                  <p:embed/>
                </p:oleObj>
              </mc:Choice>
              <mc:Fallback>
                <p:oleObj name="Visio" r:id="rId10" imgW="552800" imgH="5530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394" y="3899958"/>
                        <a:ext cx="583474" cy="583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03654"/>
              </p:ext>
            </p:extLst>
          </p:nvPr>
        </p:nvGraphicFramePr>
        <p:xfrm>
          <a:off x="7042459" y="5406571"/>
          <a:ext cx="583474" cy="583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1" name="Visio" r:id="rId12" imgW="552800" imgH="553065" progId="Visio.Drawing.11">
                  <p:embed/>
                </p:oleObj>
              </mc:Choice>
              <mc:Fallback>
                <p:oleObj name="Visio" r:id="rId12" imgW="552800" imgH="5530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459" y="5406571"/>
                        <a:ext cx="583474" cy="583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>
            <a:stCxn id="6" idx="3"/>
            <a:endCxn id="20" idx="1"/>
          </p:cNvCxnSpPr>
          <p:nvPr/>
        </p:nvCxnSpPr>
        <p:spPr>
          <a:xfrm flipV="1">
            <a:off x="6077272" y="4191695"/>
            <a:ext cx="912122" cy="291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5" idx="3"/>
            <a:endCxn id="22" idx="1"/>
          </p:cNvCxnSpPr>
          <p:nvPr/>
        </p:nvCxnSpPr>
        <p:spPr>
          <a:xfrm>
            <a:off x="6047637" y="5506658"/>
            <a:ext cx="994822" cy="19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786451" y="4664554"/>
            <a:ext cx="1923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Dual Stack </a:t>
            </a:r>
            <a:r>
              <a:rPr lang="en-US" altLang="zh-CN" sz="1400" dirty="0" err="1" smtClean="0"/>
              <a:t>Homenet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OSPF for both IPv6/IPv4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46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C.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</a:t>
            </a:r>
            <a:r>
              <a:rPr lang="en-US" altLang="zh-CN" dirty="0"/>
              <a:t>Initiated by End </a:t>
            </a:r>
            <a:r>
              <a:rPr lang="en-US" altLang="zh-CN" dirty="0" smtClean="0"/>
              <a:t>Host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Softwire</a:t>
            </a:r>
            <a:r>
              <a:rPr lang="en-US" altLang="zh-CN" dirty="0" smtClean="0"/>
              <a:t> information advertised to interior </a:t>
            </a:r>
            <a:r>
              <a:rPr lang="en-US" altLang="zh-CN" dirty="0"/>
              <a:t>routers </a:t>
            </a:r>
            <a:r>
              <a:rPr lang="en-US" altLang="zh-CN" dirty="0" smtClean="0"/>
              <a:t>using HNCP, as in A.</a:t>
            </a:r>
          </a:p>
          <a:p>
            <a:r>
              <a:rPr lang="en-US" altLang="zh-CN" dirty="0"/>
              <a:t>Interior </a:t>
            </a:r>
            <a:r>
              <a:rPr lang="en-US" altLang="zh-CN" dirty="0" smtClean="0"/>
              <a:t>Routers provision DHCPv6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options to LAN hosts</a:t>
            </a:r>
          </a:p>
          <a:p>
            <a:r>
              <a:rPr lang="en-US" altLang="zh-CN" dirty="0" smtClean="0"/>
              <a:t>Require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support in end host, difficult for large scale deployment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50036"/>
              </p:ext>
            </p:extLst>
          </p:nvPr>
        </p:nvGraphicFramePr>
        <p:xfrm>
          <a:off x="3181969" y="5086081"/>
          <a:ext cx="539563" cy="429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8" name="Visio" r:id="rId4" imgW="462717" imgH="462754" progId="Visio.Drawing.11">
                  <p:embed/>
                </p:oleObj>
              </mc:Choice>
              <mc:Fallback>
                <p:oleObj name="Visio" r:id="rId4" imgW="462717" imgH="4627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969" y="5086081"/>
                        <a:ext cx="539563" cy="429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789421" y="5507664"/>
            <a:ext cx="13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Edge Router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4652" y="5583208"/>
            <a:ext cx="132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ISP Network</a:t>
            </a:r>
            <a:endParaRPr lang="zh-CN" altLang="en-US" dirty="0"/>
          </a:p>
        </p:txBody>
      </p:sp>
      <p:cxnSp>
        <p:nvCxnSpPr>
          <p:cNvPr id="9" name="直接连接符 8"/>
          <p:cNvCxnSpPr>
            <a:endCxn id="5" idx="1"/>
          </p:cNvCxnSpPr>
          <p:nvPr/>
        </p:nvCxnSpPr>
        <p:spPr>
          <a:xfrm>
            <a:off x="1284239" y="5299056"/>
            <a:ext cx="1897730" cy="1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88510" y="5582070"/>
            <a:ext cx="157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Interior Router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666275" y="4770869"/>
            <a:ext cx="1556369" cy="947594"/>
          </a:xfrm>
          <a:prstGeom prst="ellipse">
            <a:avLst/>
          </a:prstGeom>
          <a:noFill/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49912" y="6201345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Hosts</a:t>
            </a:r>
            <a:endParaRPr lang="zh-CN" altLang="en-US" dirty="0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184749"/>
              </p:ext>
            </p:extLst>
          </p:nvPr>
        </p:nvGraphicFramePr>
        <p:xfrm>
          <a:off x="858126" y="5066615"/>
          <a:ext cx="576064" cy="57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9" name="Visio" r:id="rId6" imgW="552686" imgH="553064" progId="Visio.Drawing.11">
                  <p:embed/>
                </p:oleObj>
              </mc:Choice>
              <mc:Fallback>
                <p:oleObj name="Visio" r:id="rId6" imgW="552686" imgH="55306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126" y="5066615"/>
                        <a:ext cx="576064" cy="576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194793"/>
              </p:ext>
            </p:extLst>
          </p:nvPr>
        </p:nvGraphicFramePr>
        <p:xfrm>
          <a:off x="5092438" y="5134118"/>
          <a:ext cx="539563" cy="429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0" name="Visio" r:id="rId8" imgW="462717" imgH="462754" progId="Visio.Drawing.11">
                  <p:embed/>
                </p:oleObj>
              </mc:Choice>
              <mc:Fallback>
                <p:oleObj name="Visio" r:id="rId8" imgW="462717" imgH="4627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438" y="5134118"/>
                        <a:ext cx="539563" cy="429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左右箭头 14"/>
          <p:cNvSpPr/>
          <p:nvPr/>
        </p:nvSpPr>
        <p:spPr>
          <a:xfrm>
            <a:off x="1376201" y="5981837"/>
            <a:ext cx="5173711" cy="1774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IPv4 over IPv6 Tunnel</a:t>
            </a:r>
            <a:endParaRPr lang="zh-CN" altLang="en-US" sz="1000" dirty="0"/>
          </a:p>
        </p:txBody>
      </p:sp>
      <p:sp>
        <p:nvSpPr>
          <p:cNvPr id="16" name="线形标注 2 15"/>
          <p:cNvSpPr/>
          <p:nvPr/>
        </p:nvSpPr>
        <p:spPr>
          <a:xfrm>
            <a:off x="2059771" y="4840953"/>
            <a:ext cx="681035" cy="263581"/>
          </a:xfrm>
          <a:prstGeom prst="borderCallout2">
            <a:avLst>
              <a:gd name="adj1" fmla="val 18750"/>
              <a:gd name="adj2" fmla="val -3769"/>
              <a:gd name="adj3" fmla="val 18750"/>
              <a:gd name="adj4" fmla="val -16667"/>
              <a:gd name="adj5" fmla="val 141114"/>
              <a:gd name="adj6" fmla="val -2788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IPv6</a:t>
            </a:r>
            <a:r>
              <a:rPr lang="en-US" altLang="zh-CN" sz="1200" dirty="0" smtClean="0"/>
              <a:t> link</a:t>
            </a:r>
            <a:endParaRPr lang="zh-CN" altLang="en-US" sz="1200" dirty="0"/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139585"/>
              </p:ext>
            </p:extLst>
          </p:nvPr>
        </p:nvGraphicFramePr>
        <p:xfrm>
          <a:off x="6560321" y="5680892"/>
          <a:ext cx="583474" cy="583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1" name="Visio" r:id="rId9" imgW="552800" imgH="553065" progId="Visio.Drawing.11">
                  <p:embed/>
                </p:oleObj>
              </mc:Choice>
              <mc:Fallback>
                <p:oleObj name="Visio" r:id="rId9" imgW="552800" imgH="5530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0321" y="5680892"/>
                        <a:ext cx="583474" cy="583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/>
          <p:cNvCxnSpPr>
            <a:stCxn id="14" idx="3"/>
            <a:endCxn id="18" idx="1"/>
          </p:cNvCxnSpPr>
          <p:nvPr/>
        </p:nvCxnSpPr>
        <p:spPr>
          <a:xfrm>
            <a:off x="5632001" y="5348717"/>
            <a:ext cx="928320" cy="623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线形标注 2 21"/>
          <p:cNvSpPr/>
          <p:nvPr/>
        </p:nvSpPr>
        <p:spPr>
          <a:xfrm>
            <a:off x="2058418" y="4851264"/>
            <a:ext cx="681035" cy="263581"/>
          </a:xfrm>
          <a:prstGeom prst="borderCallout2">
            <a:avLst>
              <a:gd name="adj1" fmla="val 18750"/>
              <a:gd name="adj2" fmla="val -3769"/>
              <a:gd name="adj3" fmla="val 18750"/>
              <a:gd name="adj4" fmla="val -16667"/>
              <a:gd name="adj5" fmla="val 141114"/>
              <a:gd name="adj6" fmla="val -2788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IPv6</a:t>
            </a:r>
            <a:r>
              <a:rPr lang="en-US" altLang="zh-CN" sz="1200" dirty="0" smtClean="0"/>
              <a:t> link</a:t>
            </a:r>
            <a:endParaRPr lang="zh-CN" altLang="en-US" sz="1200" dirty="0"/>
          </a:p>
        </p:txBody>
      </p:sp>
      <p:sp>
        <p:nvSpPr>
          <p:cNvPr id="23" name="线形标注 2 22"/>
          <p:cNvSpPr/>
          <p:nvPr/>
        </p:nvSpPr>
        <p:spPr>
          <a:xfrm>
            <a:off x="6148113" y="5134118"/>
            <a:ext cx="681035" cy="263581"/>
          </a:xfrm>
          <a:prstGeom prst="borderCallout2">
            <a:avLst>
              <a:gd name="adj1" fmla="val 18750"/>
              <a:gd name="adj2" fmla="val -3769"/>
              <a:gd name="adj3" fmla="val 18750"/>
              <a:gd name="adj4" fmla="val -16667"/>
              <a:gd name="adj5" fmla="val 141114"/>
              <a:gd name="adj6" fmla="val -2788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IPv6</a:t>
            </a:r>
            <a:r>
              <a:rPr lang="en-US" altLang="zh-CN" sz="1200" dirty="0" smtClean="0"/>
              <a:t> link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630076" y="5089922"/>
            <a:ext cx="159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Pure IPv6 </a:t>
            </a:r>
            <a:r>
              <a:rPr lang="en-US" altLang="zh-CN" sz="1400" dirty="0" err="1" smtClean="0"/>
              <a:t>Homenet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26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2443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We recommend (A) to be used in </a:t>
            </a:r>
            <a:r>
              <a:rPr lang="en-US" altLang="zh-CN" dirty="0" err="1" smtClean="0"/>
              <a:t>Homenet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Draft status: -</a:t>
            </a:r>
            <a:r>
              <a:rPr lang="en-US" altLang="zh-CN" dirty="0"/>
              <a:t>00 version </a:t>
            </a:r>
            <a:r>
              <a:rPr lang="en-US" altLang="zh-CN" dirty="0" smtClean="0"/>
              <a:t>completed</a:t>
            </a:r>
          </a:p>
          <a:p>
            <a:r>
              <a:rPr lang="en-US" altLang="zh-CN" dirty="0" smtClean="0"/>
              <a:t>Any comments will </a:t>
            </a:r>
            <a:r>
              <a:rPr lang="en-US" altLang="zh-CN" dirty="0"/>
              <a:t>be greatly helpful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3694"/>
              </p:ext>
            </p:extLst>
          </p:nvPr>
        </p:nvGraphicFramePr>
        <p:xfrm>
          <a:off x="810322" y="1463906"/>
          <a:ext cx="7831872" cy="2673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624"/>
                <a:gridCol w="2610624"/>
                <a:gridCol w="2610624"/>
              </a:tblGrid>
              <a:tr h="398348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Softwire</a:t>
                      </a:r>
                      <a:r>
                        <a:rPr lang="en-US" altLang="zh-CN" sz="2000" dirty="0" smtClean="0"/>
                        <a:t> Initiated by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</a:t>
                      </a:r>
                      <a:endParaRPr lang="zh-CN" altLang="en-US" dirty="0"/>
                    </a:p>
                  </a:txBody>
                  <a:tcPr/>
                </a:tc>
              </a:tr>
              <a:tr h="7025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A. All Home Routers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Homenet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baseline="0" dirty="0" smtClean="0"/>
                        <a:t> pure IPv6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Routers need to support </a:t>
                      </a:r>
                      <a:r>
                        <a:rPr lang="en-US" altLang="zh-CN" dirty="0" err="1" smtClean="0"/>
                        <a:t>Softwire</a:t>
                      </a:r>
                      <a:r>
                        <a:rPr lang="en-US" altLang="zh-CN" dirty="0" smtClean="0"/>
                        <a:t> mechanisms</a:t>
                      </a:r>
                      <a:endParaRPr lang="zh-CN" altLang="en-US" dirty="0"/>
                    </a:p>
                  </a:txBody>
                  <a:tcPr/>
                </a:tc>
              </a:tr>
              <a:tr h="68022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B.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Edge Router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 </a:t>
                      </a:r>
                      <a:r>
                        <a:rPr lang="en-US" altLang="zh-CN" dirty="0" err="1" smtClean="0"/>
                        <a:t>softwire</a:t>
                      </a:r>
                      <a:r>
                        <a:rPr lang="en-US" altLang="zh-CN" dirty="0" smtClean="0"/>
                        <a:t>-specific requirement for </a:t>
                      </a:r>
                      <a:r>
                        <a:rPr lang="en-US" altLang="zh-CN" dirty="0" err="1" smtClean="0"/>
                        <a:t>homenet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Homenet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baseline="0" dirty="0" smtClean="0"/>
                        <a:t> dual stack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Require OSPF for IPv4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6579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C. End 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Homenet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baseline="0" dirty="0" smtClean="0"/>
                        <a:t> pure IPv6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End hosts need to support </a:t>
                      </a:r>
                      <a:r>
                        <a:rPr lang="en-US" altLang="zh-CN" dirty="0" err="1" smtClean="0"/>
                        <a:t>softwire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9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</TotalTime>
  <Words>416</Words>
  <Application>Microsoft Office PowerPoint</Application>
  <PresentationFormat>全屏显示(4:3)</PresentationFormat>
  <Paragraphs>126</Paragraphs>
  <Slides>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Visio</vt:lpstr>
      <vt:lpstr>Building Softwire in IPv6 Home Network</vt:lpstr>
      <vt:lpstr>Introduction</vt:lpstr>
      <vt:lpstr>A. Softwire Initiated by  All Home Routers</vt:lpstr>
      <vt:lpstr>Home Router Requirements</vt:lpstr>
      <vt:lpstr>Provisioning</vt:lpstr>
      <vt:lpstr>Example: Running lw4over6</vt:lpstr>
      <vt:lpstr>B. Softwire Initiated by Edge Router</vt:lpstr>
      <vt:lpstr>C. Softwire Initiated by End Host</vt:lpstr>
      <vt:lpstr>Discussion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4over6 Dynamic IPv4 Provisioning Considerations</dc:title>
  <dc:creator>Cong Liu</dc:creator>
  <cp:lastModifiedBy>Cong Liu</cp:lastModifiedBy>
  <cp:revision>501</cp:revision>
  <dcterms:created xsi:type="dcterms:W3CDTF">2014-04-14T03:46:02Z</dcterms:created>
  <dcterms:modified xsi:type="dcterms:W3CDTF">2014-06-23T12:23:37Z</dcterms:modified>
</cp:coreProperties>
</file>