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70" r:id="rId4"/>
    <p:sldId id="272" r:id="rId5"/>
    <p:sldId id="286" r:id="rId6"/>
    <p:sldId id="278" r:id="rId7"/>
    <p:sldId id="287" r:id="rId8"/>
    <p:sldId id="283" r:id="rId9"/>
    <p:sldId id="282" r:id="rId10"/>
    <p:sldId id="285" r:id="rId11"/>
    <p:sldId id="288" r:id="rId12"/>
    <p:sldId id="27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83" autoAdjust="0"/>
    <p:restoredTop sz="94077" autoAdjust="0"/>
  </p:normalViewPr>
  <p:slideViewPr>
    <p:cSldViewPr snapToGrid="0">
      <p:cViewPr varScale="1">
        <p:scale>
          <a:sx n="73" d="100"/>
          <a:sy n="73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5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80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49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smtClean="0">
                <a:solidFill>
                  <a:srgbClr val="A6A6A6"/>
                </a:solidFill>
                <a:ea typeface="宋体" charset="0"/>
                <a:cs typeface="宋体" charset="0"/>
              </a:rPr>
              <a:t>Presenter: Cong Liu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Mesh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Can easily support mesh mode: On CPE, use per-flow level encapsulation rule</a:t>
            </a:r>
          </a:p>
          <a:p>
            <a:r>
              <a:rPr lang="en-US" altLang="zh-CN" sz="2400" dirty="0" smtClean="0"/>
              <a:t>Controller </a:t>
            </a:r>
            <a:r>
              <a:rPr lang="en-US" altLang="zh-CN" sz="2400" dirty="0"/>
              <a:t>checks the flow’s destination and set the </a:t>
            </a:r>
            <a:r>
              <a:rPr lang="en-US" altLang="zh-CN" sz="2400" dirty="0" err="1"/>
              <a:t>dst_ip</a:t>
            </a:r>
            <a:r>
              <a:rPr lang="en-US" altLang="zh-CN" sz="2400" dirty="0"/>
              <a:t> of the flow’s IPv6 tunnel encapsulation action</a:t>
            </a:r>
          </a:p>
          <a:p>
            <a:pPr lvl="1"/>
            <a:r>
              <a:rPr lang="en-US" altLang="zh-CN" sz="1800" dirty="0" smtClean="0"/>
              <a:t>Destined to another CPE : set </a:t>
            </a:r>
            <a:r>
              <a:rPr lang="en-US" altLang="zh-CN" sz="1800" dirty="0" err="1" smtClean="0"/>
              <a:t>dst_ip</a:t>
            </a:r>
            <a:r>
              <a:rPr lang="en-US" altLang="zh-CN" sz="1800" dirty="0"/>
              <a:t>=the CPE’s IPv6 address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Otherwise: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=BR address</a:t>
            </a:r>
          </a:p>
        </p:txBody>
      </p:sp>
    </p:spTree>
    <p:extLst>
      <p:ext uri="{BB962C8B-B14F-4D97-AF65-F5344CB8AC3E}">
        <p14:creationId xmlns:p14="http://schemas.microsoft.com/office/powerpoint/2010/main" val="222605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NAT Fallback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9103"/>
            <a:ext cx="7886700" cy="45478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External address configured by </a:t>
            </a:r>
            <a:r>
              <a:rPr lang="en-US" altLang="zh-CN" sz="2400" dirty="0" smtClean="0"/>
              <a:t>controller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Co-operate </a:t>
            </a:r>
            <a:r>
              <a:rPr lang="en-US" altLang="zh-CN" sz="2400" dirty="0" smtClean="0"/>
              <a:t>with flow table: </a:t>
            </a:r>
            <a:r>
              <a:rPr lang="en-US" altLang="zh-CN" sz="2400" dirty="0" smtClean="0"/>
              <a:t>as a virtual </a:t>
            </a:r>
            <a:r>
              <a:rPr lang="en-US" altLang="zh-CN" sz="2400" dirty="0" smtClean="0"/>
              <a:t>interface</a:t>
            </a:r>
          </a:p>
          <a:p>
            <a:pPr lvl="1"/>
            <a:r>
              <a:rPr lang="en-US" altLang="zh-CN" sz="2400" dirty="0" smtClean="0"/>
              <a:t>No </a:t>
            </a:r>
            <a:r>
              <a:rPr lang="en-US" altLang="zh-CN" sz="2400" dirty="0" smtClean="0"/>
              <a:t>per </a:t>
            </a:r>
            <a:r>
              <a:rPr lang="en-US" altLang="zh-CN" sz="2400" dirty="0" smtClean="0"/>
              <a:t>flow </a:t>
            </a:r>
            <a:r>
              <a:rPr lang="en-US" altLang="zh-CN" sz="2400" dirty="0" err="1" smtClean="0"/>
              <a:t>communation</a:t>
            </a:r>
            <a:r>
              <a:rPr lang="en-US" altLang="zh-CN" sz="2400" dirty="0" smtClean="0"/>
              <a:t> with controller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</a:t>
            </a:r>
            <a:r>
              <a:rPr lang="en-US" altLang="zh-CN" sz="2800" dirty="0" smtClean="0"/>
              <a:t>NAT</a:t>
            </a:r>
          </a:p>
          <a:p>
            <a:pPr lvl="1"/>
            <a:r>
              <a:rPr lang="en-US" altLang="zh-CN" sz="2400" dirty="0" smtClean="0"/>
              <a:t>Switch could handle “important” flows to improve service quality</a:t>
            </a:r>
            <a:endParaRPr lang="en-US" altLang="zh-CN" sz="2400" dirty="0" smtClean="0"/>
          </a:p>
          <a:p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8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Next Step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Comments?</a:t>
            </a:r>
          </a:p>
          <a:p>
            <a:r>
              <a:rPr lang="en-US" altLang="zh-CN" dirty="0" smtClean="0"/>
              <a:t>Move forward in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Workgroup?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mechanisms</a:t>
            </a:r>
          </a:p>
          <a:p>
            <a:pPr lvl="1"/>
            <a:r>
              <a:rPr lang="en-US" altLang="zh-CN" sz="2400" dirty="0" smtClean="0"/>
              <a:t>Lightweight 4over6, MAP-E etc.</a:t>
            </a:r>
          </a:p>
          <a:p>
            <a:r>
              <a:rPr lang="en-US" altLang="zh-CN" sz="2800" dirty="0" smtClean="0"/>
              <a:t>Difficulty on addressing / provisioning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networking</a:t>
            </a:r>
          </a:p>
          <a:p>
            <a:pPr lvl="1"/>
            <a:r>
              <a:rPr lang="en-US" altLang="zh-CN" dirty="0" smtClean="0"/>
              <a:t>Unify </a:t>
            </a:r>
            <a:r>
              <a:rPr lang="en-US" altLang="zh-CN" dirty="0" err="1"/>
              <a:t>softwire</a:t>
            </a:r>
            <a:r>
              <a:rPr lang="en-US" altLang="zh-CN" dirty="0"/>
              <a:t> </a:t>
            </a:r>
            <a:r>
              <a:rPr lang="en-US" altLang="zh-CN" dirty="0" smtClean="0"/>
              <a:t>provisioning</a:t>
            </a:r>
            <a:endParaRPr lang="en-US" altLang="zh-CN" dirty="0"/>
          </a:p>
          <a:p>
            <a:pPr lvl="1"/>
            <a:r>
              <a:rPr lang="en-US" altLang="zh-CN" sz="2400" dirty="0" smtClean="0"/>
              <a:t>Unify forwarding devices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Design </a:t>
            </a:r>
            <a:r>
              <a:rPr lang="en-US" altLang="zh-CN" sz="2000" dirty="0" smtClean="0"/>
              <a:t>a SDN-based unified </a:t>
            </a:r>
            <a:r>
              <a:rPr lang="en-US" altLang="zh-CN" sz="2000" dirty="0" smtClean="0"/>
              <a:t>framework for IPv6 transition</a:t>
            </a:r>
          </a:p>
          <a:p>
            <a:pPr lvl="1"/>
            <a:r>
              <a:rPr lang="en-US" altLang="zh-CN" sz="1800" dirty="0" smtClean="0"/>
              <a:t>Mainly focus on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IPv4 over IPv6 </a:t>
            </a:r>
            <a:r>
              <a:rPr lang="en-US" altLang="zh-CN" sz="1800" dirty="0"/>
              <a:t>tunneling </a:t>
            </a:r>
            <a:r>
              <a:rPr lang="en-US" altLang="zh-CN" sz="1800" dirty="0" smtClean="0"/>
              <a:t>scenario</a:t>
            </a:r>
          </a:p>
          <a:p>
            <a:pPr lvl="1"/>
            <a:r>
              <a:rPr lang="en-US" altLang="zh-CN" sz="1800" dirty="0" smtClean="0"/>
              <a:t>Replace </a:t>
            </a:r>
            <a:r>
              <a:rPr lang="en-US" altLang="zh-CN" sz="1800" dirty="0" smtClean="0"/>
              <a:t>routers (CPE &amp; BR) with </a:t>
            </a:r>
            <a:r>
              <a:rPr lang="en-US" altLang="zh-CN" sz="1800" dirty="0" err="1" smtClean="0"/>
              <a:t>OpenFlow</a:t>
            </a:r>
            <a:r>
              <a:rPr lang="en-US" altLang="zh-CN" sz="1800" dirty="0" smtClean="0"/>
              <a:t> switches</a:t>
            </a:r>
          </a:p>
          <a:p>
            <a:pPr lvl="2"/>
            <a:r>
              <a:rPr lang="en-US" altLang="zh-CN" sz="1400" dirty="0" smtClean="0"/>
              <a:t>Keep other devices in ISP network unchanged</a:t>
            </a:r>
          </a:p>
          <a:p>
            <a:pPr lvl="1"/>
            <a:r>
              <a:rPr lang="en-US" altLang="zh-CN" sz="1800" dirty="0" smtClean="0"/>
              <a:t>Centralized </a:t>
            </a:r>
            <a:r>
              <a:rPr lang="en-US" altLang="zh-CN" sz="1800" dirty="0" smtClean="0"/>
              <a:t>controller to manage network </a:t>
            </a:r>
            <a:r>
              <a:rPr lang="en-US" altLang="zh-CN" sz="1800" dirty="0" smtClean="0"/>
              <a:t>behavior</a:t>
            </a:r>
          </a:p>
          <a:p>
            <a:pPr lvl="1"/>
            <a:r>
              <a:rPr lang="en-US" altLang="zh-CN" sz="1800" dirty="0" err="1" smtClean="0"/>
              <a:t>Softwire</a:t>
            </a:r>
            <a:r>
              <a:rPr lang="en-US" altLang="zh-CN" sz="1800" dirty="0" smtClean="0"/>
              <a:t> configuration replaced by forwarding rule configuration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156771" y="3945290"/>
            <a:ext cx="6427703" cy="2830510"/>
            <a:chOff x="953304" y="2667402"/>
            <a:chExt cx="7409530" cy="4054074"/>
          </a:xfrm>
        </p:grpSpPr>
        <p:sp>
          <p:nvSpPr>
            <p:cNvPr id="5" name="圆角矩形 4"/>
            <p:cNvSpPr/>
            <p:nvPr/>
          </p:nvSpPr>
          <p:spPr>
            <a:xfrm>
              <a:off x="2456762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CPE Switch</a:t>
              </a:r>
              <a:endParaRPr lang="zh-CN" altLang="en-US" sz="1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45086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BR Switch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49547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ISP IPv6 Network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3304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Customer Network</a:t>
              </a:r>
              <a:endParaRPr lang="zh-CN" altLang="en-US" sz="1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7760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Internet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459871" y="3740421"/>
              <a:ext cx="4340644" cy="3063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Controller</a:t>
              </a:r>
              <a:endParaRPr lang="zh-CN" altLang="en-US" sz="1400" dirty="0"/>
            </a:p>
          </p:txBody>
        </p:sp>
        <p:cxnSp>
          <p:nvCxnSpPr>
            <p:cNvPr id="11" name="直接连接符 10"/>
            <p:cNvCxnSpPr>
              <a:stCxn id="5" idx="3"/>
              <a:endCxn id="7" idx="1"/>
            </p:cNvCxnSpPr>
            <p:nvPr/>
          </p:nvCxnSpPr>
          <p:spPr>
            <a:xfrm>
              <a:off x="3811836" y="4777160"/>
              <a:ext cx="137711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6" idx="1"/>
            </p:cNvCxnSpPr>
            <p:nvPr/>
          </p:nvCxnSpPr>
          <p:spPr>
            <a:xfrm>
              <a:off x="5304621" y="4777160"/>
              <a:ext cx="140465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9" idx="1"/>
            </p:cNvCxnSpPr>
            <p:nvPr/>
          </p:nvCxnSpPr>
          <p:spPr>
            <a:xfrm>
              <a:off x="6800160" y="4777160"/>
              <a:ext cx="207600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3"/>
              <a:endCxn id="5" idx="1"/>
            </p:cNvCxnSpPr>
            <p:nvPr/>
          </p:nvCxnSpPr>
          <p:spPr>
            <a:xfrm>
              <a:off x="2308378" y="4777160"/>
              <a:ext cx="14838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897436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3349127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849956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301647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标注 18"/>
            <p:cNvSpPr/>
            <p:nvPr/>
          </p:nvSpPr>
          <p:spPr>
            <a:xfrm>
              <a:off x="1480275" y="5510966"/>
              <a:ext cx="2331561" cy="1210510"/>
            </a:xfrm>
            <a:prstGeom prst="wedgeRectCallout">
              <a:avLst>
                <a:gd name="adj1" fmla="val 22637"/>
                <a:gd name="adj2" fmla="val -7645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CE, lwB4, </a:t>
              </a:r>
              <a:r>
                <a:rPr lang="en-US" altLang="zh-CN" sz="1100" dirty="0" smtClean="0"/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As </a:t>
              </a:r>
              <a:r>
                <a:rPr lang="en-US" altLang="zh-CN" sz="1100" dirty="0"/>
                <a:t>customer network </a:t>
              </a:r>
              <a:r>
                <a:rPr lang="en-US" altLang="zh-CN" sz="1100" dirty="0" smtClean="0"/>
                <a:t>gateway</a:t>
              </a:r>
              <a:endParaRPr lang="en-US" altLang="zh-CN" sz="1100" dirty="0"/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5374853" y="5567199"/>
              <a:ext cx="1748393" cy="901154"/>
            </a:xfrm>
            <a:prstGeom prst="wedgeRectCallout">
              <a:avLst>
                <a:gd name="adj1" fmla="val -16756"/>
                <a:gd name="adj2" fmla="val -9120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BR, </a:t>
              </a:r>
              <a:r>
                <a:rPr lang="en-US" altLang="zh-CN" sz="1100" dirty="0" err="1"/>
                <a:t>lwAFTR</a:t>
              </a:r>
              <a:r>
                <a:rPr lang="en-US" altLang="zh-CN" sz="1100" dirty="0"/>
                <a:t>, </a:t>
              </a:r>
              <a:r>
                <a:rPr lang="en-US" altLang="zh-CN" sz="1100" dirty="0" smtClean="0"/>
                <a:t>…</a:t>
              </a:r>
            </a:p>
          </p:txBody>
        </p:sp>
        <p:sp>
          <p:nvSpPr>
            <p:cNvPr id="21" name="矩形标注 20"/>
            <p:cNvSpPr/>
            <p:nvPr/>
          </p:nvSpPr>
          <p:spPr>
            <a:xfrm>
              <a:off x="2797243" y="2667402"/>
              <a:ext cx="3492347" cy="820689"/>
            </a:xfrm>
            <a:prstGeom prst="wedgeRectCallout">
              <a:avLst>
                <a:gd name="adj1" fmla="val 973"/>
                <a:gd name="adj2" fmla="val 7157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 smtClean="0"/>
                <a:t>OpenFlow</a:t>
              </a:r>
              <a:r>
                <a:rPr lang="en-US" altLang="zh-CN" sz="1200" dirty="0" smtClean="0"/>
                <a:t> Controller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Manage CPE/BR </a:t>
              </a:r>
              <a:r>
                <a:rPr lang="en-US" altLang="zh-CN" sz="1200" dirty="0"/>
                <a:t>Switches: IP addressing, forwarding states, etc</a:t>
              </a:r>
              <a:r>
                <a:rPr lang="en-US" altLang="zh-CN" sz="1200" dirty="0" smtClean="0"/>
                <a:t>.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Device configuration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Before </a:t>
            </a:r>
            <a:r>
              <a:rPr lang="en-US" altLang="zh-CN" dirty="0" smtClean="0"/>
              <a:t>connect to the controller, each Switch </a:t>
            </a:r>
            <a:r>
              <a:rPr lang="en-US" altLang="zh-CN" dirty="0"/>
              <a:t>is configured with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An IPv6 </a:t>
            </a:r>
            <a:r>
              <a:rPr lang="en-US" altLang="zh-CN" dirty="0" smtClean="0"/>
              <a:t>address/prefix</a:t>
            </a:r>
          </a:p>
          <a:p>
            <a:pPr lvl="1"/>
            <a:r>
              <a:rPr lang="en-US" altLang="zh-CN" dirty="0" smtClean="0"/>
              <a:t>Controller’s IPv6 address, port, etc.</a:t>
            </a:r>
          </a:p>
          <a:p>
            <a:r>
              <a:rPr lang="en-US" altLang="zh-CN" dirty="0" smtClean="0"/>
              <a:t>CPE Switches require automatic configuration</a:t>
            </a:r>
          </a:p>
          <a:p>
            <a:pPr lvl="1"/>
            <a:r>
              <a:rPr lang="en-US" altLang="zh-CN" dirty="0" smtClean="0"/>
              <a:t>Be compatible with RFC7084: Support DHCPv6 </a:t>
            </a:r>
            <a:r>
              <a:rPr lang="en-US" altLang="zh-CN" dirty="0" smtClean="0"/>
              <a:t>PD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 Information: DHCPv6 or NETCONF (?)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Forwarding </a:t>
            </a:r>
            <a:r>
              <a:rPr lang="en-US" altLang="zh-CN" dirty="0" smtClean="0">
                <a:solidFill>
                  <a:schemeClr val="tx1"/>
                </a:solidFill>
              </a:rPr>
              <a:t>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Use </a:t>
            </a:r>
            <a:r>
              <a:rPr lang="en-US" altLang="zh-CN" sz="2800" dirty="0" err="1"/>
              <a:t>Openflow</a:t>
            </a:r>
            <a:r>
              <a:rPr lang="en-US" altLang="zh-CN" sz="2800" dirty="0"/>
              <a:t> for configuring Switches’ forwarding </a:t>
            </a:r>
            <a:r>
              <a:rPr lang="en-US" altLang="zh-CN" sz="2800" dirty="0" smtClean="0"/>
              <a:t>rules</a:t>
            </a:r>
          </a:p>
          <a:p>
            <a:r>
              <a:rPr lang="en-US" altLang="zh-CN" sz="2800" dirty="0" smtClean="0"/>
              <a:t>Rule </a:t>
            </a:r>
            <a:r>
              <a:rPr lang="en-US" altLang="zh-CN" sz="2800" dirty="0"/>
              <a:t>format: Match </a:t>
            </a:r>
            <a:r>
              <a:rPr lang="en-US" altLang="zh-CN" sz="2800" dirty="0" smtClean="0"/>
              <a:t>– Action</a:t>
            </a:r>
          </a:p>
          <a:p>
            <a:pPr lvl="1"/>
            <a:r>
              <a:rPr lang="en-US" altLang="zh-CN" dirty="0"/>
              <a:t>Match </a:t>
            </a:r>
            <a:r>
              <a:rPr lang="en-US" altLang="zh-CN" dirty="0" smtClean="0"/>
              <a:t>conditions: specify a set of packets (as a flow)</a:t>
            </a:r>
          </a:p>
          <a:p>
            <a:pPr lvl="1"/>
            <a:r>
              <a:rPr lang="en-US" altLang="zh-CN" sz="2400" dirty="0" smtClean="0"/>
              <a:t>Actions: apply to all packets of the flow</a:t>
            </a:r>
          </a:p>
          <a:p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information </a:t>
            </a:r>
            <a:r>
              <a:rPr lang="en-US" altLang="zh-CN" sz="2800" dirty="0" smtClean="0"/>
              <a:t>are embedded </a:t>
            </a:r>
            <a:r>
              <a:rPr lang="en-US" altLang="zh-CN" sz="2800" dirty="0"/>
              <a:t>into </a:t>
            </a:r>
            <a:r>
              <a:rPr lang="en-US" altLang="zh-CN" sz="2800" dirty="0" smtClean="0"/>
              <a:t>forwarding rules, </a:t>
            </a:r>
            <a:r>
              <a:rPr lang="en-US" altLang="zh-CN" sz="2800"/>
              <a:t>no </a:t>
            </a:r>
            <a:r>
              <a:rPr lang="en-US" altLang="zh-CN" sz="2800" smtClean="0"/>
              <a:t>DHCPv6-based provisioning </a:t>
            </a:r>
            <a:r>
              <a:rPr lang="en-US" altLang="zh-CN" sz="2800" dirty="0" smtClean="0"/>
              <a:t>needed</a:t>
            </a:r>
          </a:p>
          <a:p>
            <a:pPr lvl="1"/>
            <a:r>
              <a:rPr lang="en-US" altLang="zh-CN" dirty="0"/>
              <a:t>BR Address: </a:t>
            </a:r>
            <a:r>
              <a:rPr lang="en-US" altLang="zh-CN" dirty="0" smtClean="0"/>
              <a:t>Destination </a:t>
            </a:r>
            <a:r>
              <a:rPr lang="en-US" altLang="zh-CN" dirty="0"/>
              <a:t>address  of CPE’s tunnel encapsulation </a:t>
            </a:r>
            <a:r>
              <a:rPr lang="en-US" altLang="zh-CN" dirty="0" smtClean="0"/>
              <a:t>action</a:t>
            </a:r>
          </a:p>
          <a:p>
            <a:pPr lvl="1"/>
            <a:r>
              <a:rPr lang="en-US" altLang="zh-CN" dirty="0"/>
              <a:t>IPv4 address and PSID:  Matching conditions of BR’s </a:t>
            </a:r>
            <a:r>
              <a:rPr lang="en-US" altLang="zh-CN" dirty="0" err="1"/>
              <a:t>downstreaming</a:t>
            </a:r>
            <a:r>
              <a:rPr lang="en-US" altLang="zh-CN" dirty="0"/>
              <a:t> rules</a:t>
            </a:r>
            <a:r>
              <a:rPr lang="en-US" altLang="zh-CN" dirty="0" smtClean="0"/>
              <a:t>, values </a:t>
            </a:r>
            <a:r>
              <a:rPr lang="en-US" altLang="zh-CN" dirty="0"/>
              <a:t>of set-field actions (to implement NAT44</a:t>
            </a:r>
            <a:r>
              <a:rPr lang="en-US" altLang="zh-CN" dirty="0" smtClean="0"/>
              <a:t>)</a:t>
            </a:r>
            <a:endParaRPr lang="en-US" altLang="zh-CN" sz="16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</a:p>
          <a:p>
            <a:pPr lvl="1"/>
            <a:r>
              <a:rPr lang="en-US" altLang="zh-CN" dirty="0" smtClean="0"/>
              <a:t>Both CPE&amp;BR: Support IPv6 tunneling encapsulation / </a:t>
            </a:r>
            <a:r>
              <a:rPr lang="en-US" altLang="zh-CN" dirty="0" err="1" smtClean="0"/>
              <a:t>decapsulation</a:t>
            </a:r>
            <a:r>
              <a:rPr lang="en-US" altLang="zh-CN" dirty="0" smtClean="0"/>
              <a:t> actions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sz="2000" dirty="0" smtClean="0"/>
              <a:t>(Reduce number of rules, BR Switch treat all traffic to the same IPv4 address + port set as a single flow)</a:t>
            </a:r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503485"/>
            <a:ext cx="8229600" cy="435814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Controller preserves IPv4 </a:t>
            </a:r>
            <a:r>
              <a:rPr lang="en-US" altLang="zh-CN" sz="2000" dirty="0" err="1" smtClean="0"/>
              <a:t>addr+PSID</a:t>
            </a:r>
            <a:r>
              <a:rPr lang="en-US" altLang="zh-CN" sz="2000" dirty="0" smtClean="0"/>
              <a:t> for each CPE</a:t>
            </a:r>
          </a:p>
          <a:p>
            <a:pPr lvl="1"/>
            <a:r>
              <a:rPr lang="en-US" altLang="zh-CN" sz="1600" dirty="0" smtClean="0"/>
              <a:t>During CPE’s IPv6 provisioning</a:t>
            </a:r>
          </a:p>
          <a:p>
            <a:pPr lvl="1"/>
            <a:r>
              <a:rPr lang="en-US" altLang="zh-CN" sz="1600" dirty="0" smtClean="0"/>
              <a:t>MAP style: calculate from CPE’s IPv6 prefix</a:t>
            </a:r>
          </a:p>
          <a:p>
            <a:pPr lvl="1"/>
            <a:r>
              <a:rPr lang="en-US" altLang="zh-CN" sz="1600" dirty="0" smtClean="0"/>
              <a:t>Lw4o6 style: dynamic </a:t>
            </a:r>
            <a:r>
              <a:rPr lang="en-US" altLang="zh-CN" sz="1600" dirty="0" smtClean="0"/>
              <a:t>allocated</a:t>
            </a:r>
            <a:endParaRPr lang="en-US" altLang="zh-CN" sz="1600" dirty="0"/>
          </a:p>
          <a:p>
            <a:r>
              <a:rPr lang="en-US" altLang="zh-CN" sz="2000" dirty="0" smtClean="0"/>
              <a:t>BR Switch provisioned with  per-subscriber scale forwarding rules</a:t>
            </a:r>
          </a:p>
          <a:p>
            <a:pPr lvl="1"/>
            <a:r>
              <a:rPr lang="en-US" altLang="zh-CN" sz="1600" dirty="0" smtClean="0"/>
              <a:t>IPv6 tunneling encapsulation / </a:t>
            </a:r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 for each CPE</a:t>
            </a:r>
            <a:endParaRPr lang="en-US" altLang="zh-CN" sz="1600" dirty="0"/>
          </a:p>
          <a:p>
            <a:r>
              <a:rPr lang="en-US" altLang="zh-CN" sz="2000" dirty="0" smtClean="0"/>
              <a:t>CPE Switch provisioned per-flow scale forwarding rules</a:t>
            </a:r>
          </a:p>
          <a:p>
            <a:pPr lvl="1"/>
            <a:r>
              <a:rPr lang="en-US" altLang="zh-CN" sz="1600" dirty="0"/>
              <a:t>IPv6 tunneling encapsulation / </a:t>
            </a:r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 for all </a:t>
            </a:r>
            <a:r>
              <a:rPr lang="en-US" altLang="zh-CN" sz="1600" dirty="0" smtClean="0"/>
              <a:t>flows</a:t>
            </a:r>
          </a:p>
          <a:p>
            <a:pPr lvl="2"/>
            <a:r>
              <a:rPr lang="en-US" altLang="zh-CN" sz="1200" dirty="0" smtClean="0"/>
              <a:t>Mesh mode</a:t>
            </a:r>
            <a:r>
              <a:rPr lang="en-US" altLang="zh-CN" sz="1200" dirty="0"/>
              <a:t>: </a:t>
            </a:r>
            <a:r>
              <a:rPr lang="en-US" altLang="zh-CN" sz="1200" dirty="0" smtClean="0"/>
              <a:t>variable tunnel </a:t>
            </a:r>
            <a:r>
              <a:rPr lang="en-US" altLang="zh-CN" sz="1200" dirty="0" err="1" smtClean="0"/>
              <a:t>dst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for each flow</a:t>
            </a:r>
            <a:endParaRPr lang="en-US" altLang="zh-CN" sz="1200" dirty="0" smtClean="0"/>
          </a:p>
          <a:p>
            <a:pPr lvl="1"/>
            <a:r>
              <a:rPr lang="en-US" altLang="zh-CN" sz="1600" dirty="0" smtClean="0"/>
              <a:t>NAT rule for each flow (re-write IPv4 address and port)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83050"/>
              </p:ext>
            </p:extLst>
          </p:nvPr>
        </p:nvGraphicFramePr>
        <p:xfrm>
          <a:off x="6300355" y="4524192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6653815" y="5035863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3184" y="6072381"/>
            <a:ext cx="1175515" cy="55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CPE Switch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4955529" y="6072381"/>
            <a:ext cx="1175515" cy="55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 Switch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3658162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ISP IPv6 Network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1058947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Customer Network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311135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Internet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383466" y="4822006"/>
            <a:ext cx="3765471" cy="213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Controller</a:t>
            </a:r>
            <a:endParaRPr lang="zh-CN" altLang="en-US" sz="1400" dirty="0"/>
          </a:p>
        </p:txBody>
      </p:sp>
      <p:cxnSp>
        <p:nvCxnSpPr>
          <p:cNvPr id="21" name="直接连接符 20"/>
          <p:cNvCxnSpPr>
            <a:stCxn id="15" idx="3"/>
            <a:endCxn id="17" idx="1"/>
          </p:cNvCxnSpPr>
          <p:nvPr/>
        </p:nvCxnSpPr>
        <p:spPr>
          <a:xfrm>
            <a:off x="3538699" y="6349289"/>
            <a:ext cx="11946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16" idx="1"/>
          </p:cNvCxnSpPr>
          <p:nvPr/>
        </p:nvCxnSpPr>
        <p:spPr>
          <a:xfrm>
            <a:off x="4833677" y="6349289"/>
            <a:ext cx="1218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3"/>
            <a:endCxn id="19" idx="1"/>
          </p:cNvCxnSpPr>
          <p:nvPr/>
        </p:nvCxnSpPr>
        <p:spPr>
          <a:xfrm>
            <a:off x="6131044" y="6349289"/>
            <a:ext cx="18009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3"/>
            <a:endCxn id="15" idx="1"/>
          </p:cNvCxnSpPr>
          <p:nvPr/>
        </p:nvCxnSpPr>
        <p:spPr>
          <a:xfrm>
            <a:off x="2234462" y="6349289"/>
            <a:ext cx="12872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128982" y="5030765"/>
            <a:ext cx="0" cy="103651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35351" y="5035864"/>
            <a:ext cx="0" cy="103651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67427" y="5447601"/>
            <a:ext cx="20381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Per-subscriber scale rules</a:t>
            </a:r>
          </a:p>
        </p:txBody>
      </p:sp>
      <p:sp>
        <p:nvSpPr>
          <p:cNvPr id="39" name="矩形 38"/>
          <p:cNvSpPr/>
          <p:nvPr/>
        </p:nvSpPr>
        <p:spPr>
          <a:xfrm>
            <a:off x="3070026" y="5342945"/>
            <a:ext cx="160075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Per-flow scale rules</a:t>
            </a:r>
          </a:p>
        </p:txBody>
      </p:sp>
      <p:sp>
        <p:nvSpPr>
          <p:cNvPr id="40" name="矩形 39"/>
          <p:cNvSpPr/>
          <p:nvPr/>
        </p:nvSpPr>
        <p:spPr>
          <a:xfrm>
            <a:off x="5229953" y="6538913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41" name="矩形 40"/>
          <p:cNvSpPr/>
          <p:nvPr/>
        </p:nvSpPr>
        <p:spPr>
          <a:xfrm>
            <a:off x="2620562" y="6487695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803667" y="5035864"/>
            <a:ext cx="0" cy="10365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010519" y="5366884"/>
            <a:ext cx="8377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Packet in</a:t>
            </a:r>
          </a:p>
        </p:txBody>
      </p:sp>
    </p:spTree>
    <p:extLst>
      <p:ext uri="{BB962C8B-B14F-4D97-AF65-F5344CB8AC3E}">
        <p14:creationId xmlns:p14="http://schemas.microsoft.com/office/powerpoint/2010/main" val="359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entry: Controller installs forwarding rules in BR Switch (per-subscriber)</a:t>
            </a:r>
          </a:p>
          <a:p>
            <a:pPr lvl="1"/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Rule: upstream to Internet</a:t>
            </a:r>
          </a:p>
          <a:p>
            <a:pPr lvl="1"/>
            <a:r>
              <a:rPr lang="en-US" altLang="zh-CN" sz="1600" dirty="0" smtClean="0"/>
              <a:t>Encapsulation Rule: downstream to CPE</a:t>
            </a:r>
            <a:br>
              <a:rPr lang="en-US" altLang="zh-CN" sz="1600" dirty="0" smtClean="0"/>
            </a:b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631355" y="6252251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5664612" y="4177201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24" name="矩形 23"/>
          <p:cNvSpPr/>
          <p:nvPr/>
        </p:nvSpPr>
        <p:spPr>
          <a:xfrm>
            <a:off x="2446758" y="4198533"/>
            <a:ext cx="11493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27" name="矩形 26"/>
          <p:cNvSpPr/>
          <p:nvPr/>
        </p:nvSpPr>
        <p:spPr>
          <a:xfrm>
            <a:off x="2454800" y="4579117"/>
            <a:ext cx="13963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Forward to Internet</a:t>
            </a:r>
          </a:p>
        </p:txBody>
      </p:sp>
      <p:sp>
        <p:nvSpPr>
          <p:cNvPr id="18" name="矩形 17"/>
          <p:cNvSpPr/>
          <p:nvPr/>
        </p:nvSpPr>
        <p:spPr>
          <a:xfrm>
            <a:off x="7760342" y="4972435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7118030" y="4973753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26" name="矩形 25"/>
          <p:cNvSpPr/>
          <p:nvPr/>
        </p:nvSpPr>
        <p:spPr>
          <a:xfrm>
            <a:off x="1641035" y="4577259"/>
            <a:ext cx="858744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traffic</a:t>
            </a:r>
          </a:p>
        </p:txBody>
      </p:sp>
      <p:sp>
        <p:nvSpPr>
          <p:cNvPr id="23" name="矩形 22"/>
          <p:cNvSpPr/>
          <p:nvPr/>
        </p:nvSpPr>
        <p:spPr>
          <a:xfrm>
            <a:off x="1658689" y="4197779"/>
            <a:ext cx="786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68" name="矩形 67"/>
          <p:cNvSpPr/>
          <p:nvPr/>
        </p:nvSpPr>
        <p:spPr>
          <a:xfrm>
            <a:off x="3971356" y="4177724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662891" y="5705477"/>
            <a:ext cx="2328384" cy="415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443123" y="5704552"/>
            <a:ext cx="1837745" cy="508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4295" y="5356313"/>
            <a:ext cx="1295400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</a:t>
            </a:r>
          </a:p>
        </p:txBody>
      </p:sp>
      <p:sp>
        <p:nvSpPr>
          <p:cNvPr id="29" name="矩形 28"/>
          <p:cNvSpPr/>
          <p:nvPr/>
        </p:nvSpPr>
        <p:spPr>
          <a:xfrm>
            <a:off x="5231288" y="5329436"/>
            <a:ext cx="920521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51" y="4387519"/>
            <a:ext cx="1373966" cy="276999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26931" y="3916212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 (per-subscriber)</a:t>
            </a:r>
            <a:endParaRPr lang="zh-CN" altLang="en-US" sz="1200" i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4662891" y="6030368"/>
            <a:ext cx="2328384" cy="41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75628" y="5624186"/>
            <a:ext cx="844424" cy="440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</a:t>
            </a:r>
          </a:p>
          <a:p>
            <a:pPr algn="ctr"/>
            <a:r>
              <a:rPr lang="en-US" altLang="zh-CN" sz="1200" dirty="0" smtClean="0"/>
              <a:t>Network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037536" y="5642092"/>
            <a:ext cx="751533" cy="404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Internet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533525" y="6004105"/>
            <a:ext cx="1721490" cy="2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11520" y="6067585"/>
            <a:ext cx="2020737" cy="461665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Packet:</a:t>
            </a:r>
          </a:p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37" name="矩形 36"/>
          <p:cNvSpPr/>
          <p:nvPr/>
        </p:nvSpPr>
        <p:spPr>
          <a:xfrm>
            <a:off x="1797053" y="6041215"/>
            <a:ext cx="1284552" cy="646331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Packet:</a:t>
            </a:r>
          </a:p>
          <a:p>
            <a:r>
              <a:rPr lang="en-US" altLang="zh-CN" sz="1200" dirty="0" smtClean="0"/>
              <a:t>dst_ip6=2001::1 src_ip6=2002::1</a:t>
            </a:r>
          </a:p>
        </p:txBody>
      </p:sp>
      <p:sp>
        <p:nvSpPr>
          <p:cNvPr id="2" name="矩形 1"/>
          <p:cNvSpPr/>
          <p:nvPr/>
        </p:nvSpPr>
        <p:spPr>
          <a:xfrm>
            <a:off x="6932257" y="4807608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4966" y="47626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1263" y="5808730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302900"/>
            <a:ext cx="0" cy="150583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360617"/>
            <a:ext cx="0" cy="14481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83793" y="6528670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5290" y="6029873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Customer Network</a:t>
            </a:r>
            <a:endParaRPr lang="zh-CN" altLang="en-US" sz="1200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959764" y="6136263"/>
            <a:ext cx="2501499" cy="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206250" y="5689023"/>
            <a:ext cx="2068678" cy="40011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=30000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56"/>
              </p:ext>
            </p:extLst>
          </p:nvPr>
        </p:nvGraphicFramePr>
        <p:xfrm>
          <a:off x="455899" y="3270153"/>
          <a:ext cx="3271320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869186" y="3790413"/>
            <a:ext cx="253896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NAT state table (for CPE 2001::1)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53177"/>
              </p:ext>
            </p:extLst>
          </p:nvPr>
        </p:nvGraphicFramePr>
        <p:xfrm>
          <a:off x="5257501" y="3276008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25779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80" name="矩形 79"/>
          <p:cNvSpPr/>
          <p:nvPr/>
        </p:nvSpPr>
        <p:spPr>
          <a:xfrm>
            <a:off x="2077587" y="4951939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3" name="矩形 82"/>
          <p:cNvSpPr/>
          <p:nvPr/>
        </p:nvSpPr>
        <p:spPr>
          <a:xfrm>
            <a:off x="2541214" y="4538901"/>
            <a:ext cx="116794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88" name="矩形 87"/>
          <p:cNvSpPr/>
          <p:nvPr/>
        </p:nvSpPr>
        <p:spPr>
          <a:xfrm>
            <a:off x="5491444" y="48117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92" name="矩形 91"/>
          <p:cNvSpPr/>
          <p:nvPr/>
        </p:nvSpPr>
        <p:spPr>
          <a:xfrm>
            <a:off x="6812375" y="48117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</a:p>
        </p:txBody>
      </p:sp>
      <p:sp>
        <p:nvSpPr>
          <p:cNvPr id="87" name="矩形 86"/>
          <p:cNvSpPr/>
          <p:nvPr/>
        </p:nvSpPr>
        <p:spPr>
          <a:xfrm>
            <a:off x="4087179" y="4811755"/>
            <a:ext cx="1404265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79" name="矩形 78"/>
          <p:cNvSpPr/>
          <p:nvPr/>
        </p:nvSpPr>
        <p:spPr>
          <a:xfrm>
            <a:off x="659350" y="4951938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82" name="矩形 81"/>
          <p:cNvSpPr/>
          <p:nvPr/>
        </p:nvSpPr>
        <p:spPr>
          <a:xfrm>
            <a:off x="1728311" y="4539424"/>
            <a:ext cx="82071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238840" y="4332076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28" name="矩形 27"/>
          <p:cNvSpPr/>
          <p:nvPr/>
        </p:nvSpPr>
        <p:spPr>
          <a:xfrm>
            <a:off x="7596528" y="4330219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853066" y="4054314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56664" y="4566491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35322" y="4508407"/>
            <a:ext cx="1373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-5130" y="5042587"/>
            <a:ext cx="74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NAT Rule</a:t>
            </a:r>
            <a:endParaRPr lang="zh-CN" altLang="en-US" sz="1200" i="1" dirty="0"/>
          </a:p>
        </p:txBody>
      </p:sp>
      <p:sp>
        <p:nvSpPr>
          <p:cNvPr id="40" name="圆角矩形 39"/>
          <p:cNvSpPr/>
          <p:nvPr/>
        </p:nvSpPr>
        <p:spPr>
          <a:xfrm>
            <a:off x="7363015" y="6001636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 Network</a:t>
            </a:r>
            <a:endParaRPr lang="zh-CN" altLang="en-US" sz="12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813430" y="6095949"/>
            <a:ext cx="2543076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959764" y="6291846"/>
            <a:ext cx="2501499" cy="31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13430" y="6239607"/>
            <a:ext cx="254307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150641" y="6267060"/>
            <a:ext cx="1766509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48" name="矩形 47"/>
          <p:cNvSpPr/>
          <p:nvPr/>
        </p:nvSpPr>
        <p:spPr>
          <a:xfrm>
            <a:off x="1206286" y="6328918"/>
            <a:ext cx="2065868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 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=30000</a:t>
            </a:r>
          </a:p>
        </p:txBody>
      </p:sp>
      <p:sp>
        <p:nvSpPr>
          <p:cNvPr id="52" name="矩形 51"/>
          <p:cNvSpPr/>
          <p:nvPr/>
        </p:nvSpPr>
        <p:spPr>
          <a:xfrm>
            <a:off x="5045866" y="5518684"/>
            <a:ext cx="1918227" cy="553998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</a:p>
          <a:p>
            <a:r>
              <a:rPr lang="en-US" altLang="zh-CN" sz="1000" dirty="0" smtClean="0"/>
              <a:t>src_ip6=2001::1 dst_ip6=2002::1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39" name="矩形 38"/>
          <p:cNvSpPr/>
          <p:nvPr/>
        </p:nvSpPr>
        <p:spPr>
          <a:xfrm>
            <a:off x="7401416" y="4151586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794125" y="410662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767</Words>
  <Application>Microsoft Office PowerPoint</Application>
  <PresentationFormat>全屏显示(4:3)</PresentationFormat>
  <Paragraphs>187</Paragraphs>
  <Slides>12</Slides>
  <Notes>9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Device configuration</vt:lpstr>
      <vt:lpstr>Forwarding Configuration</vt:lpstr>
      <vt:lpstr>Requirements for Switches</vt:lpstr>
      <vt:lpstr>Example: 4over6</vt:lpstr>
      <vt:lpstr>Example: 4over6 BR Forwarding Configuration</vt:lpstr>
      <vt:lpstr>Example: 4over6 3. CPE Forwarding Configuration </vt:lpstr>
      <vt:lpstr>Example: lw4over6 Mesh Mode</vt:lpstr>
      <vt:lpstr>NAT Fallback</vt:lpstr>
      <vt:lpstr>Next Step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1026</cp:revision>
  <dcterms:created xsi:type="dcterms:W3CDTF">2014-04-14T03:46:02Z</dcterms:created>
  <dcterms:modified xsi:type="dcterms:W3CDTF">2014-07-21T04:06:11Z</dcterms:modified>
</cp:coreProperties>
</file>