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2" r:id="rId6"/>
    <p:sldId id="274" r:id="rId7"/>
    <p:sldId id="276" r:id="rId8"/>
    <p:sldId id="275" r:id="rId9"/>
    <p:sldId id="27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0" autoAdjust="0"/>
    <p:restoredTop sz="72195" autoAdjust="0"/>
  </p:normalViewPr>
  <p:slideViewPr>
    <p:cSldViewPr snapToGrid="0">
      <p:cViewPr varScale="1">
        <p:scale>
          <a:sx n="66" d="100"/>
          <a:sy n="66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So we want</a:t>
            </a:r>
            <a:r>
              <a:rPr lang="en-US" altLang="zh-CN" baseline="0" dirty="0" smtClean="0"/>
              <a:t> to design a .. to solve the issues in a single </a:t>
            </a:r>
            <a:r>
              <a:rPr lang="en-US" altLang="zh-CN" baseline="0" dirty="0" err="1" smtClean="0"/>
              <a:t>mechansm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softwire</a:t>
            </a:r>
            <a:r>
              <a:rPr lang="en-US" altLang="zh-CN" baseline="0" dirty="0" smtClean="0"/>
              <a:t> mechanisms, the most important function is CPE configuration</a:t>
            </a:r>
          </a:p>
          <a:p>
            <a:r>
              <a:rPr lang="en-US" altLang="zh-CN" baseline="0" dirty="0" smtClean="0"/>
              <a:t>We use OF to configuration the behavior of each flow</a:t>
            </a:r>
          </a:p>
          <a:p>
            <a:r>
              <a:rPr lang="en-US" altLang="zh-CN" baseline="0" dirty="0" smtClean="0"/>
              <a:t>embed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but there’s still some device configuration that OF can not support, such as ..</a:t>
            </a:r>
          </a:p>
          <a:p>
            <a:r>
              <a:rPr lang="en-US" altLang="zh-CN" baseline="0" dirty="0" smtClean="0"/>
              <a:t>These will be through traditional DHCP/NETCONF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This’s an example of 4o6 case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CPE switch connects to IPv6 access </a:t>
            </a:r>
            <a:r>
              <a:rPr lang="en-US" altLang="zh-CN" dirty="0" err="1" smtClean="0"/>
              <a:t>network,so</a:t>
            </a:r>
            <a:r>
              <a:rPr lang="en-US" altLang="zh-CN" dirty="0" smtClean="0"/>
              <a:t> it needs 4o6 tunnel for</a:t>
            </a:r>
            <a:r>
              <a:rPr lang="en-US" altLang="zh-CN" baseline="0" dirty="0" smtClean="0"/>
              <a:t> IPv4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First, controller pre-configures CPE switch, such as PD through DHCPv6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After that , switch interacts with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49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</a:t>
            </a: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IPv6 transition mechanisms</a:t>
            </a:r>
          </a:p>
          <a:p>
            <a:pPr lvl="1"/>
            <a:r>
              <a:rPr lang="en-US" altLang="zh-CN" sz="2400" dirty="0" err="1" smtClean="0"/>
              <a:t>Softwire</a:t>
            </a:r>
            <a:r>
              <a:rPr lang="en-US" altLang="zh-CN" sz="2400" dirty="0" smtClean="0"/>
              <a:t>: DS-Lite, Lightweight 4over6, MAP-E etc.</a:t>
            </a:r>
          </a:p>
          <a:p>
            <a:r>
              <a:rPr lang="en-US" altLang="zh-CN" sz="2800" dirty="0"/>
              <a:t>Each has </a:t>
            </a:r>
            <a:r>
              <a:rPr lang="en-US" altLang="zh-CN" sz="2800" dirty="0" smtClean="0"/>
              <a:t>disadvantages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if </a:t>
            </a:r>
            <a:r>
              <a:rPr lang="en-US" altLang="zh-CN" sz="2800" dirty="0" smtClean="0"/>
              <a:t>we can design a unified framework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Can cover current transition scenarios </a:t>
            </a:r>
            <a:br>
              <a:rPr lang="en-US" altLang="zh-CN" sz="2400" dirty="0" smtClean="0"/>
            </a:br>
            <a:r>
              <a:rPr lang="en-US" altLang="zh-CN" sz="2400" dirty="0" smtClean="0"/>
              <a:t>(especially IPv4 over IPv6 tunneling)</a:t>
            </a:r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SDN: Flow-based Forwarding, </a:t>
            </a:r>
            <a:r>
              <a:rPr lang="en-US" altLang="zh-CN" sz="2800" dirty="0"/>
              <a:t>Separate control plane and data </a:t>
            </a:r>
            <a:r>
              <a:rPr lang="en-US" altLang="zh-CN" sz="2800" dirty="0" smtClean="0"/>
              <a:t>plane</a:t>
            </a:r>
          </a:p>
          <a:p>
            <a:pPr lvl="1"/>
            <a:r>
              <a:rPr lang="en-US" altLang="zh-CN" sz="2400" dirty="0" smtClean="0"/>
              <a:t>Replace routers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Solution Architecture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84325" y="4292600"/>
          <a:ext cx="597535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Visio" r:id="rId3" imgW="8206742" imgH="3124481" progId="Visio.Drawing.11">
                  <p:embed/>
                </p:oleObj>
              </mc:Choice>
              <mc:Fallback>
                <p:oleObj name="Visio" r:id="rId3" imgW="8206742" imgH="3124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92600"/>
                        <a:ext cx="5975350" cy="226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86800" cy="4421088"/>
          </a:xfrm>
        </p:spPr>
        <p:txBody>
          <a:bodyPr/>
          <a:lstStyle/>
          <a:p>
            <a:r>
              <a:rPr lang="en-US" altLang="zh-CN" sz="2400" dirty="0" smtClean="0"/>
              <a:t>CPE/BR Switches</a:t>
            </a:r>
          </a:p>
          <a:p>
            <a:pPr lvl="1"/>
            <a:r>
              <a:rPr lang="en-US" altLang="zh-CN" sz="2000" dirty="0" smtClean="0"/>
              <a:t>Deployed at the border of network</a:t>
            </a:r>
          </a:p>
          <a:p>
            <a:pPr lvl="1"/>
            <a:r>
              <a:rPr lang="en-US" altLang="zh-CN" sz="2000" dirty="0" smtClean="0"/>
              <a:t>Perform </a:t>
            </a:r>
            <a:r>
              <a:rPr lang="en-US" altLang="zh-CN" sz="2000" dirty="0"/>
              <a:t>flow-based forwarding function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Support actions: forwarding, tunneling, IP translation, etc.</a:t>
            </a:r>
            <a:endParaRPr lang="en-US" altLang="zh-CN" sz="1600" dirty="0"/>
          </a:p>
          <a:p>
            <a:r>
              <a:rPr lang="en-US" altLang="zh-CN" sz="2400" dirty="0" smtClean="0"/>
              <a:t>Controller</a:t>
            </a:r>
          </a:p>
          <a:p>
            <a:pPr lvl="1"/>
            <a:r>
              <a:rPr lang="en-US" altLang="zh-CN" sz="2000" dirty="0" smtClean="0"/>
              <a:t>Manage IPv4/IPv6 addressing</a:t>
            </a:r>
          </a:p>
          <a:p>
            <a:pPr lvl="1"/>
            <a:r>
              <a:rPr lang="en-US" altLang="zh-CN" sz="2000" dirty="0" smtClean="0"/>
              <a:t>Configure switches’ flow tables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86800" cy="4421088"/>
          </a:xfrm>
        </p:spPr>
        <p:txBody>
          <a:bodyPr/>
          <a:lstStyle/>
          <a:p>
            <a:r>
              <a:rPr lang="en-US" altLang="zh-CN" sz="2400" dirty="0" smtClean="0"/>
              <a:t>Forwarding configuration: </a:t>
            </a:r>
            <a:r>
              <a:rPr lang="en-US" altLang="zh-CN" sz="2400" dirty="0" err="1" smtClean="0"/>
              <a:t>OpenFlow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Configure on each flow</a:t>
            </a:r>
          </a:p>
          <a:p>
            <a:pPr lvl="1"/>
            <a:r>
              <a:rPr lang="en-US" altLang="zh-CN" sz="1800" dirty="0" smtClean="0"/>
              <a:t>Specify forwarding rules to each flow</a:t>
            </a:r>
          </a:p>
          <a:p>
            <a:pPr lvl="1"/>
            <a:r>
              <a:rPr lang="en-US" altLang="zh-CN" sz="1800" dirty="0" err="1" smtClean="0"/>
              <a:t>Softwire</a:t>
            </a:r>
            <a:r>
              <a:rPr lang="en-US" altLang="zh-CN" sz="1800" dirty="0" smtClean="0"/>
              <a:t> addresses can be embedded into a rule</a:t>
            </a:r>
          </a:p>
          <a:p>
            <a:r>
              <a:rPr lang="en-US" altLang="zh-CN" sz="2400" dirty="0"/>
              <a:t>Device configuration: Through DHCP/NETCONF</a:t>
            </a:r>
          </a:p>
          <a:p>
            <a:pPr lvl="1"/>
            <a:r>
              <a:rPr lang="en-US" altLang="zh-CN" sz="1800" dirty="0"/>
              <a:t>Configure on startup</a:t>
            </a:r>
          </a:p>
          <a:p>
            <a:pPr lvl="1"/>
            <a:r>
              <a:rPr lang="en-US" altLang="zh-CN" sz="1800" dirty="0" smtClean="0"/>
              <a:t>Including IPv6 address, Prefix delegation, </a:t>
            </a:r>
            <a:r>
              <a:rPr lang="en-US" altLang="zh-CN" sz="1800" dirty="0"/>
              <a:t>interface </a:t>
            </a:r>
            <a:r>
              <a:rPr lang="en-US" altLang="zh-CN" sz="1800" dirty="0" smtClean="0"/>
              <a:t>configuration, NAT </a:t>
            </a:r>
            <a:r>
              <a:rPr lang="en-US" altLang="zh-CN" sz="1800" dirty="0"/>
              <a:t>configuration, etc.</a:t>
            </a:r>
          </a:p>
          <a:p>
            <a:pPr lvl="1"/>
            <a:r>
              <a:rPr lang="en-US" altLang="zh-CN" sz="1800" dirty="0"/>
              <a:t>Should be limited to </a:t>
            </a:r>
            <a:r>
              <a:rPr lang="en-US" altLang="zh-CN" sz="1800" dirty="0" smtClean="0"/>
              <a:t>only necessary information that can not be configured by </a:t>
            </a:r>
            <a:r>
              <a:rPr lang="en-US" altLang="zh-CN" sz="1800" dirty="0" err="1" smtClean="0"/>
              <a:t>OpenFlow</a:t>
            </a:r>
            <a:endParaRPr lang="en-US" altLang="zh-CN" sz="1800" dirty="0" smtClean="0"/>
          </a:p>
          <a:p>
            <a:pPr lvl="2"/>
            <a:r>
              <a:rPr lang="en-US" altLang="zh-CN" sz="1400" dirty="0" smtClean="0"/>
              <a:t>Can be embed into forwarding rules: BR (tunnel) address</a:t>
            </a:r>
            <a:r>
              <a:rPr lang="en-US" altLang="zh-CN" sz="1400" dirty="0"/>
              <a:t>, IPv4 </a:t>
            </a:r>
            <a:r>
              <a:rPr lang="en-US" altLang="zh-CN" sz="1400" dirty="0" smtClean="0"/>
              <a:t>internal address, …</a:t>
            </a:r>
            <a:endParaRPr lang="en-US" altLang="zh-CN" sz="1400" dirty="0"/>
          </a:p>
          <a:p>
            <a:r>
              <a:rPr lang="en-US" altLang="zh-CN" sz="2400" i="1" dirty="0" smtClean="0"/>
              <a:t>DHCPv6-based </a:t>
            </a:r>
            <a:r>
              <a:rPr lang="en-US" altLang="zh-CN" sz="2400" i="1" dirty="0" err="1" smtClean="0"/>
              <a:t>softwire</a:t>
            </a:r>
            <a:r>
              <a:rPr lang="en-US" altLang="zh-CN" sz="2400" i="1" dirty="0" smtClean="0"/>
              <a:t> option provisioning: NOT USED</a:t>
            </a:r>
            <a:endParaRPr lang="en-US" altLang="zh-CN" sz="2400" i="1" dirty="0"/>
          </a:p>
          <a:p>
            <a:pPr lvl="1"/>
            <a:endParaRPr lang="en-US" altLang="zh-CN" sz="18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33566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55917"/>
              </p:ext>
            </p:extLst>
          </p:nvPr>
        </p:nvGraphicFramePr>
        <p:xfrm>
          <a:off x="521660" y="2525773"/>
          <a:ext cx="7737315" cy="326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Visio" r:id="rId4" imgW="7737315" imgH="3268626" progId="Visio.Drawing.11">
                  <p:embed/>
                </p:oleObj>
              </mc:Choice>
              <mc:Fallback>
                <p:oleObj name="Visio" r:id="rId4" imgW="7737315" imgH="32686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60" y="2525773"/>
                        <a:ext cx="7737315" cy="3268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4923675" y="2842071"/>
            <a:ext cx="504056" cy="141832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矩形 41"/>
          <p:cNvSpPr/>
          <p:nvPr/>
        </p:nvSpPr>
        <p:spPr>
          <a:xfrm>
            <a:off x="2750632" y="5146327"/>
            <a:ext cx="1101584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2001::1/64</a:t>
            </a:r>
          </a:p>
        </p:txBody>
      </p:sp>
      <p:sp>
        <p:nvSpPr>
          <p:cNvPr id="46" name="矩形 45"/>
          <p:cNvSpPr/>
          <p:nvPr/>
        </p:nvSpPr>
        <p:spPr>
          <a:xfrm>
            <a:off x="583854" y="5104723"/>
            <a:ext cx="1301958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192.168.0.1/24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5296782" y="1990750"/>
            <a:ext cx="3375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Maintaining per-subscriber state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723079" y="4498255"/>
            <a:ext cx="127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458775" y="4498255"/>
            <a:ext cx="127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578455" y="4570263"/>
            <a:ext cx="244827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208822" y="3274119"/>
            <a:ext cx="1233729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3362431" y="3410515"/>
            <a:ext cx="1152130" cy="123908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85236"/>
              </p:ext>
            </p:extLst>
          </p:nvPr>
        </p:nvGraphicFramePr>
        <p:xfrm>
          <a:off x="5306647" y="2337164"/>
          <a:ext cx="3380153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150789"/>
                <a:gridCol w="1005228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58.205.200.1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cxnSp>
        <p:nvCxnSpPr>
          <p:cNvPr id="89" name="直接连接符 88"/>
          <p:cNvCxnSpPr/>
          <p:nvPr/>
        </p:nvCxnSpPr>
        <p:spPr bwMode="auto">
          <a:xfrm flipH="1" flipV="1">
            <a:off x="4127342" y="3830329"/>
            <a:ext cx="262975" cy="163870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矩形 89"/>
          <p:cNvSpPr/>
          <p:nvPr/>
        </p:nvSpPr>
        <p:spPr>
          <a:xfrm>
            <a:off x="4324528" y="3757977"/>
            <a:ext cx="102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Forwarding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rule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923675" y="3274119"/>
            <a:ext cx="1319076" cy="12241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 bwMode="auto">
          <a:xfrm flipV="1">
            <a:off x="5274248" y="3930036"/>
            <a:ext cx="262878" cy="92479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矩形 93"/>
          <p:cNvSpPr/>
          <p:nvPr/>
        </p:nvSpPr>
        <p:spPr>
          <a:xfrm>
            <a:off x="3976735" y="4162950"/>
            <a:ext cx="1791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v4-in-v6 packet</a:t>
            </a:r>
            <a:endParaRPr lang="zh-CN" altLang="en-US" sz="1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78255" y="4162950"/>
            <a:ext cx="1172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v4 packet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486943" y="4162950"/>
            <a:ext cx="1172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v4 packet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546" y="44009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809011" y="343620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③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47149" y="34042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④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34046" y="320010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④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37518" y="4319141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⑤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03506" y="4421519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8" name="弧形 7"/>
          <p:cNvSpPr/>
          <p:nvPr/>
        </p:nvSpPr>
        <p:spPr>
          <a:xfrm rot="16436085">
            <a:off x="2896278" y="3491167"/>
            <a:ext cx="2925256" cy="2165556"/>
          </a:xfrm>
          <a:prstGeom prst="arc">
            <a:avLst/>
          </a:prstGeom>
          <a:ln w="381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35836" y="316869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①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55852" y="2787899"/>
            <a:ext cx="1519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Pre-configuration: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IPv6 PD, etc.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线形标注 2(带边框和强调线) 11"/>
          <p:cNvSpPr/>
          <p:nvPr/>
        </p:nvSpPr>
        <p:spPr>
          <a:xfrm>
            <a:off x="6038149" y="3171786"/>
            <a:ext cx="1335239" cy="493179"/>
          </a:xfrm>
          <a:prstGeom prst="accentBorderCallout2">
            <a:avLst>
              <a:gd name="adj1" fmla="val 18750"/>
              <a:gd name="adj2" fmla="val -2898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 smtClean="0"/>
              <a:t>Flow on 2-tuple: IPv4 </a:t>
            </a:r>
            <a:r>
              <a:rPr lang="en-US" altLang="zh-CN" sz="1400" dirty="0" err="1" smtClean="0"/>
              <a:t>src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and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addr</a:t>
            </a:r>
            <a:endParaRPr lang="zh-CN" altLang="en-US" sz="1400" dirty="0"/>
          </a:p>
        </p:txBody>
      </p:sp>
      <p:sp>
        <p:nvSpPr>
          <p:cNvPr id="36" name="线形标注 2(带边框和强调线) 35"/>
          <p:cNvSpPr/>
          <p:nvPr/>
        </p:nvSpPr>
        <p:spPr>
          <a:xfrm>
            <a:off x="941629" y="3044753"/>
            <a:ext cx="1553492" cy="673478"/>
          </a:xfrm>
          <a:prstGeom prst="accentBorderCallout2">
            <a:avLst>
              <a:gd name="adj1" fmla="val 87497"/>
              <a:gd name="adj2" fmla="val 102208"/>
              <a:gd name="adj3" fmla="val 87497"/>
              <a:gd name="adj4" fmla="val 115162"/>
              <a:gd name="adj5" fmla="val 158593"/>
              <a:gd name="adj6" fmla="val 1898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 smtClean="0"/>
              <a:t>Flow on 2-tuple or 5-tuple, according to NAT policy</a:t>
            </a:r>
            <a:endParaRPr lang="zh-CN" altLang="en-US" sz="1400" dirty="0"/>
          </a:p>
        </p:txBody>
      </p:sp>
      <p:sp>
        <p:nvSpPr>
          <p:cNvPr id="2" name="云形标注 1"/>
          <p:cNvSpPr/>
          <p:nvPr/>
        </p:nvSpPr>
        <p:spPr>
          <a:xfrm>
            <a:off x="5793093" y="5608427"/>
            <a:ext cx="2220826" cy="951781"/>
          </a:xfrm>
          <a:prstGeom prst="cloudCallout">
            <a:avLst>
              <a:gd name="adj1" fmla="val -17432"/>
              <a:gd name="adj2" fmla="val -1041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Masking based match for port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89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NAT </a:t>
            </a:r>
            <a:r>
              <a:rPr lang="en-US" altLang="zh-CN" dirty="0" smtClean="0"/>
              <a:t>issue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</a:t>
            </a:r>
            <a:r>
              <a:rPr lang="en-US" altLang="zh-CN" sz="2800" dirty="0" smtClean="0"/>
              <a:t>controller based NAT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Switches </a:t>
            </a:r>
            <a:r>
              <a:rPr lang="en-US" altLang="zh-CN" sz="2400" dirty="0" smtClean="0"/>
              <a:t>could be asked to </a:t>
            </a:r>
            <a:r>
              <a:rPr lang="en-US" altLang="zh-CN" sz="2400" dirty="0" smtClean="0"/>
              <a:t>forward “important” flows to </a:t>
            </a:r>
            <a:r>
              <a:rPr lang="en-US" altLang="zh-CN" sz="2400" dirty="0" smtClean="0"/>
              <a:t>improve service quality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 CPE side, easy to implement mesh mode of lw4over6 &amp; </a:t>
            </a:r>
            <a:r>
              <a:rPr lang="en-US" altLang="zh-CN" sz="2400" dirty="0" smtClean="0"/>
              <a:t>MAP</a:t>
            </a:r>
          </a:p>
          <a:p>
            <a:pPr lvl="1"/>
            <a:r>
              <a:rPr lang="en-US" altLang="zh-CN" dirty="0" smtClean="0"/>
              <a:t>Tradeoff:</a:t>
            </a:r>
            <a:r>
              <a:rPr lang="en-US" altLang="zh-CN" dirty="0" smtClean="0"/>
              <a:t>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meeting</a:t>
            </a:r>
          </a:p>
          <a:p>
            <a:r>
              <a:rPr lang="en-US" altLang="zh-CN" dirty="0" smtClean="0"/>
              <a:t>Will re-submit to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(mainly solving NAT issues)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Thanks!</a:t>
            </a:r>
            <a:endParaRPr lang="zh-CN" altLang="en-US" sz="6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463</Words>
  <Application>Microsoft Office PowerPoint</Application>
  <PresentationFormat>全屏显示(4:3)</PresentationFormat>
  <Paragraphs>96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Visio</vt:lpstr>
      <vt:lpstr>Unified IPv6 Transition Framework  With Flow-based Forwarding</vt:lpstr>
      <vt:lpstr>Motivation</vt:lpstr>
      <vt:lpstr>Introduction</vt:lpstr>
      <vt:lpstr>Solution Architecture</vt:lpstr>
      <vt:lpstr>CPE Configuration</vt:lpstr>
      <vt:lpstr>Example: 4over6</vt:lpstr>
      <vt:lpstr>NAT issue</vt:lpstr>
      <vt:lpstr>Status</vt:lpstr>
      <vt:lpstr>PowerPoint 演示文稿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503</cp:revision>
  <dcterms:created xsi:type="dcterms:W3CDTF">2014-04-14T03:46:02Z</dcterms:created>
  <dcterms:modified xsi:type="dcterms:W3CDTF">2014-06-16T17:54:54Z</dcterms:modified>
</cp:coreProperties>
</file>