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8" r:id="rId2"/>
    <p:sldId id="269" r:id="rId3"/>
    <p:sldId id="270" r:id="rId4"/>
    <p:sldId id="279" r:id="rId5"/>
    <p:sldId id="272" r:id="rId6"/>
    <p:sldId id="278" r:id="rId7"/>
    <p:sldId id="284" r:id="rId8"/>
    <p:sldId id="283" r:id="rId9"/>
    <p:sldId id="282" r:id="rId10"/>
    <p:sldId id="285" r:id="rId11"/>
    <p:sldId id="275" r:id="rId12"/>
    <p:sldId id="27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9" autoAdjust="0"/>
    <p:restoredTop sz="94077" autoAdjust="0"/>
  </p:normalViewPr>
  <p:slideViewPr>
    <p:cSldViewPr snapToGrid="0">
      <p:cViewPr varScale="1">
        <p:scale>
          <a:sx n="114" d="100"/>
          <a:sy n="114" d="100"/>
        </p:scale>
        <p:origin x="12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1C0D-D027-4248-B75E-841B5EFC3DB9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130FC-08AD-4921-AA11-5174DBDC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6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8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90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89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19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2684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7552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451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49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511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4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0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4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1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5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3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16AD-3503-425D-8337-E2285692F2A3}" type="datetimeFigureOut">
              <a:rPr lang="zh-CN" altLang="en-US" smtClean="0"/>
              <a:t>2014/7/1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cui-intarea-unified-v6-framework-0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362200"/>
          </a:xfrm>
        </p:spPr>
        <p:txBody>
          <a:bodyPr anchor="ctr">
            <a:normAutofit/>
          </a:bodyPr>
          <a:lstStyle/>
          <a:p>
            <a:pPr eaLnBrk="1" hangingPunct="1"/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Unified IPv6 Transition Framework </a:t>
            </a:r>
            <a:b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</a:br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With Flow-based Forwarding</a:t>
            </a:r>
            <a:endParaRPr kumimoji="0" lang="fr-FR" altLang="zh-CN" sz="2000" b="1" dirty="0">
              <a:solidFill>
                <a:schemeClr val="tx1"/>
              </a:solidFill>
              <a:ea typeface="宋体" charset="0"/>
              <a:cs typeface="宋体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038600"/>
            <a:ext cx="7772400" cy="22098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ea typeface="宋体" charset="0"/>
                <a:cs typeface="宋体" charset="0"/>
              </a:rPr>
              <a:t>draft-cui-softwire-unified-v6-framework-00</a:t>
            </a:r>
            <a: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  <a:t/>
            </a:r>
            <a:b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</a:br>
            <a: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  <a:t>(was draft-cui-intarea-unified-v6-framework-01)</a:t>
            </a:r>
            <a:endParaRPr kumimoji="0" lang="en-US" altLang="zh-CN" sz="2400" dirty="0">
              <a:solidFill>
                <a:srgbClr val="A6A6A6"/>
              </a:solidFill>
              <a:ea typeface="宋体" charset="0"/>
              <a:cs typeface="宋体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4. Mesh Mode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内容占位符 1"/>
          <p:cNvSpPr txBox="1">
            <a:spLocks/>
          </p:cNvSpPr>
          <p:nvPr/>
        </p:nvSpPr>
        <p:spPr>
          <a:xfrm>
            <a:off x="498218" y="1692275"/>
            <a:ext cx="8229600" cy="41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Can easily support mesh mode: Change </a:t>
            </a:r>
            <a:r>
              <a:rPr lang="en-US" altLang="zh-CN" sz="2400" dirty="0" err="1" smtClean="0"/>
              <a:t>dst_ip</a:t>
            </a:r>
            <a:r>
              <a:rPr lang="en-US" altLang="zh-CN" sz="2400" dirty="0" smtClean="0"/>
              <a:t> of IPv6 tunneling action</a:t>
            </a:r>
          </a:p>
          <a:p>
            <a:r>
              <a:rPr lang="en-US" altLang="zh-CN" sz="2400" dirty="0"/>
              <a:t>Controller identifies </a:t>
            </a:r>
            <a:r>
              <a:rPr lang="en-US" altLang="zh-CN" sz="2400" dirty="0" err="1"/>
              <a:t>dst_ip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dst_port</a:t>
            </a:r>
            <a:r>
              <a:rPr lang="en-US" altLang="zh-CN" sz="2400" dirty="0"/>
              <a:t> of </a:t>
            </a:r>
            <a:r>
              <a:rPr lang="en-US" altLang="zh-CN" sz="2400" dirty="0" smtClean="0"/>
              <a:t>a flow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1800" dirty="0" smtClean="0"/>
              <a:t>Another CPE : let </a:t>
            </a:r>
            <a:r>
              <a:rPr lang="en-US" altLang="zh-CN" sz="1800" dirty="0" err="1" smtClean="0"/>
              <a:t>dst_ip</a:t>
            </a:r>
            <a:r>
              <a:rPr lang="en-US" altLang="zh-CN" sz="1800" dirty="0" smtClean="0"/>
              <a:t>=IPv6 address of the CPE</a:t>
            </a:r>
          </a:p>
          <a:p>
            <a:pPr lvl="1"/>
            <a:r>
              <a:rPr lang="en-US" altLang="zh-CN" sz="1800" dirty="0" smtClean="0"/>
              <a:t>Otherwise: let </a:t>
            </a:r>
            <a:r>
              <a:rPr lang="en-US" altLang="zh-CN" sz="1800" dirty="0" err="1" smtClean="0"/>
              <a:t>dst_ip</a:t>
            </a:r>
            <a:r>
              <a:rPr lang="en-US" altLang="zh-CN" sz="1800" dirty="0" smtClean="0"/>
              <a:t>=BR address</a:t>
            </a:r>
          </a:p>
        </p:txBody>
      </p:sp>
    </p:spTree>
    <p:extLst>
      <p:ext uri="{BB962C8B-B14F-4D97-AF65-F5344CB8AC3E}">
        <p14:creationId xmlns:p14="http://schemas.microsoft.com/office/powerpoint/2010/main" val="222605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itchFamily="34" charset="-122"/>
              </a:rPr>
              <a:t>Status</a:t>
            </a:r>
            <a:endParaRPr lang="zh-CN" altLang="en-US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92275"/>
            <a:ext cx="8507288" cy="4595233"/>
          </a:xfrm>
        </p:spPr>
        <p:txBody>
          <a:bodyPr>
            <a:normAutofit/>
          </a:bodyPr>
          <a:lstStyle/>
          <a:p>
            <a:r>
              <a:rPr lang="en-US" altLang="zh-CN" dirty="0"/>
              <a:t>Individual </a:t>
            </a:r>
            <a:r>
              <a:rPr lang="en-US" altLang="zh-CN" dirty="0" smtClean="0"/>
              <a:t>draft submitted to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-area WG: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tools.ietf.org/html/draft-cui-intarea-unified-v6-framework-01</a:t>
            </a:r>
            <a:endParaRPr lang="en-US" altLang="zh-CN" dirty="0" smtClean="0"/>
          </a:p>
          <a:p>
            <a:r>
              <a:rPr lang="en-US" altLang="zh-CN" dirty="0" smtClean="0"/>
              <a:t>Presented in IETF89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WG meeting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Backup: “Optimizing” NAT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Allow switches to have a </a:t>
            </a:r>
            <a:r>
              <a:rPr lang="en-US" altLang="zh-CN" sz="2800" dirty="0" smtClean="0"/>
              <a:t>dedicated NAT module</a:t>
            </a:r>
          </a:p>
          <a:p>
            <a:pPr lvl="1"/>
            <a:r>
              <a:rPr lang="en-US" altLang="zh-CN" sz="2400" dirty="0" smtClean="0"/>
              <a:t>Addresses configured by controller (possible through NETCONF)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Co-operator with flow table: forward all flows to NAT virtual interface</a:t>
            </a:r>
          </a:p>
          <a:p>
            <a:pPr lvl="1"/>
            <a:r>
              <a:rPr lang="en-US" altLang="zh-CN" sz="2400" dirty="0" smtClean="0"/>
              <a:t>Do not need talking to controller per flow</a:t>
            </a:r>
            <a:endParaRPr lang="en-US" altLang="zh-CN" sz="2400" dirty="0"/>
          </a:p>
          <a:p>
            <a:r>
              <a:rPr lang="en-US" altLang="zh-CN" sz="2800" dirty="0" smtClean="0"/>
              <a:t>Keep the ability of controller based NAT</a:t>
            </a:r>
          </a:p>
          <a:p>
            <a:pPr lvl="1"/>
            <a:r>
              <a:rPr lang="en-US" altLang="zh-CN" sz="2400" dirty="0" smtClean="0"/>
              <a:t>Switches could be asked to forward “important” flows to improve service quality</a:t>
            </a:r>
          </a:p>
          <a:p>
            <a:pPr lvl="1"/>
            <a:r>
              <a:rPr lang="en-US" altLang="zh-CN" sz="2400" dirty="0" smtClean="0"/>
              <a:t>In CPE side, easy to implement mesh mode of lw4over6 &amp; MAP</a:t>
            </a:r>
          </a:p>
          <a:p>
            <a:r>
              <a:rPr lang="en-US" altLang="zh-CN" dirty="0" smtClean="0"/>
              <a:t>Tradeoff: Flexibility V.S</a:t>
            </a:r>
            <a:r>
              <a:rPr lang="en-US" altLang="zh-CN" dirty="0"/>
              <a:t>. </a:t>
            </a:r>
            <a:r>
              <a:rPr lang="en-US" altLang="zh-CN" dirty="0" smtClean="0"/>
              <a:t>Efficiency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Motivation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09120"/>
          </a:xfrm>
        </p:spPr>
        <p:txBody>
          <a:bodyPr/>
          <a:lstStyle/>
          <a:p>
            <a:r>
              <a:rPr lang="en-US" altLang="zh-CN" sz="2800" dirty="0" smtClean="0"/>
              <a:t>There has been many </a:t>
            </a:r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transition mechanisms</a:t>
            </a:r>
          </a:p>
          <a:p>
            <a:pPr lvl="1"/>
            <a:r>
              <a:rPr lang="en-US" altLang="zh-CN" sz="2400" dirty="0" smtClean="0"/>
              <a:t>Lightweight 4over6, MAP-E etc.</a:t>
            </a:r>
          </a:p>
          <a:p>
            <a:r>
              <a:rPr lang="en-US" altLang="zh-CN" sz="2800" dirty="0" smtClean="0"/>
              <a:t>Difficulty on addressing / provisioning</a:t>
            </a:r>
          </a:p>
          <a:p>
            <a:pPr lvl="1"/>
            <a:r>
              <a:rPr lang="en-US" altLang="zh-CN" sz="2400" dirty="0" smtClean="0"/>
              <a:t>MAP: Algorithmic mapping between IPv4/IPv6 addressing</a:t>
            </a:r>
          </a:p>
          <a:p>
            <a:pPr lvl="1"/>
            <a:r>
              <a:rPr lang="en-US" altLang="zh-CN" sz="2400" dirty="0" smtClean="0"/>
              <a:t>Lw4over6: Needs dynamic binding between IPv4/IPv6 addresses</a:t>
            </a:r>
          </a:p>
          <a:p>
            <a:r>
              <a:rPr lang="en-US" altLang="zh-CN" sz="2800" dirty="0" smtClean="0"/>
              <a:t>More </a:t>
            </a:r>
            <a:r>
              <a:rPr lang="en-US" altLang="zh-CN" sz="2800" dirty="0" smtClean="0"/>
              <a:t>flexible and cost </a:t>
            </a:r>
            <a:r>
              <a:rPr lang="en-US" altLang="zh-CN" sz="2800" dirty="0"/>
              <a:t>effective </a:t>
            </a:r>
            <a:r>
              <a:rPr lang="en-US" altLang="zh-CN" sz="2800" dirty="0" smtClean="0"/>
              <a:t>by applying </a:t>
            </a:r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defined </a:t>
            </a:r>
            <a:r>
              <a:rPr lang="en-US" altLang="zh-CN" sz="2800" dirty="0" smtClean="0"/>
              <a:t>networking</a:t>
            </a:r>
          </a:p>
          <a:p>
            <a:pPr lvl="1"/>
            <a:r>
              <a:rPr lang="en-US" altLang="zh-CN" dirty="0" smtClean="0"/>
              <a:t>Easy to change network behavior</a:t>
            </a:r>
          </a:p>
          <a:p>
            <a:pPr lvl="1"/>
            <a:r>
              <a:rPr lang="en-US" altLang="zh-CN" sz="2400" dirty="0" smtClean="0"/>
              <a:t>Same forwarding device for all mechanisms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Introduction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/>
          <a:lstStyle/>
          <a:p>
            <a:r>
              <a:rPr lang="en-US" altLang="zh-CN" sz="2800" dirty="0" smtClean="0"/>
              <a:t>Design a unified framework for IPv6 transition</a:t>
            </a:r>
          </a:p>
          <a:p>
            <a:pPr lvl="1"/>
            <a:r>
              <a:rPr lang="en-US" altLang="zh-CN" sz="2400" dirty="0" smtClean="0"/>
              <a:t>Support IPv4 over IPv6 </a:t>
            </a:r>
            <a:r>
              <a:rPr lang="en-US" altLang="zh-CN" dirty="0"/>
              <a:t>tunneling </a:t>
            </a:r>
            <a:r>
              <a:rPr lang="en-US" altLang="zh-CN" dirty="0" smtClean="0"/>
              <a:t>scenario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Reduce unnecessary configuration/operations in current mechanisms</a:t>
            </a:r>
          </a:p>
          <a:p>
            <a:r>
              <a:rPr lang="en-US" altLang="zh-CN" sz="2800" dirty="0" smtClean="0"/>
              <a:t>Based on SDN</a:t>
            </a:r>
          </a:p>
          <a:p>
            <a:pPr lvl="1"/>
            <a:r>
              <a:rPr lang="en-US" altLang="zh-CN" sz="2400" dirty="0" smtClean="0"/>
              <a:t>Replace </a:t>
            </a:r>
            <a:r>
              <a:rPr lang="en-US" altLang="zh-CN" sz="2400" dirty="0" smtClean="0"/>
              <a:t>routers (CPE/BR/AFTR) </a:t>
            </a:r>
            <a:r>
              <a:rPr lang="en-US" altLang="zh-CN" sz="2400" dirty="0" smtClean="0"/>
              <a:t>with </a:t>
            </a:r>
            <a:r>
              <a:rPr lang="en-US" altLang="zh-CN" sz="2400" dirty="0" err="1" smtClean="0"/>
              <a:t>OpenFlow</a:t>
            </a:r>
            <a:r>
              <a:rPr lang="en-US" altLang="zh-CN" sz="2400" dirty="0" smtClean="0"/>
              <a:t> switches</a:t>
            </a:r>
          </a:p>
          <a:p>
            <a:pPr lvl="1"/>
            <a:r>
              <a:rPr lang="en-US" altLang="zh-CN" sz="2400" dirty="0" smtClean="0"/>
              <a:t>Use centralized controller to define network behavior, and manage devices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4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401678" y="4232647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390002" y="4232647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 Switch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894463" y="4232647"/>
            <a:ext cx="1355074" cy="7932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ISP IPv6 Network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8220" y="4232647"/>
            <a:ext cx="1355074" cy="7932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Customer Network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952676" y="4232647"/>
            <a:ext cx="1355074" cy="7932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Internet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401678" y="3421458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4" idx="3"/>
            <a:endCxn id="6" idx="1"/>
          </p:cNvCxnSpPr>
          <p:nvPr/>
        </p:nvCxnSpPr>
        <p:spPr>
          <a:xfrm>
            <a:off x="3756752" y="4629255"/>
            <a:ext cx="137711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3"/>
            <a:endCxn id="5" idx="1"/>
          </p:cNvCxnSpPr>
          <p:nvPr/>
        </p:nvCxnSpPr>
        <p:spPr>
          <a:xfrm>
            <a:off x="5249537" y="4629255"/>
            <a:ext cx="140465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3"/>
            <a:endCxn id="8" idx="1"/>
          </p:cNvCxnSpPr>
          <p:nvPr/>
        </p:nvCxnSpPr>
        <p:spPr>
          <a:xfrm>
            <a:off x="6745076" y="4629255"/>
            <a:ext cx="2076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3"/>
            <a:endCxn id="4" idx="1"/>
          </p:cNvCxnSpPr>
          <p:nvPr/>
        </p:nvCxnSpPr>
        <p:spPr>
          <a:xfrm>
            <a:off x="2253294" y="4629255"/>
            <a:ext cx="148384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842352" y="3727760"/>
            <a:ext cx="0" cy="50488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294043" y="3727760"/>
            <a:ext cx="0" cy="50488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5794872" y="3727760"/>
            <a:ext cx="0" cy="50488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246563" y="3727760"/>
            <a:ext cx="0" cy="50488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标注 32"/>
          <p:cNvSpPr/>
          <p:nvPr/>
        </p:nvSpPr>
        <p:spPr>
          <a:xfrm>
            <a:off x="1425191" y="5363061"/>
            <a:ext cx="2331561" cy="1210510"/>
          </a:xfrm>
          <a:prstGeom prst="wedgeRectCallout">
            <a:avLst>
              <a:gd name="adj1" fmla="val 22637"/>
              <a:gd name="adj2" fmla="val -764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OpenFlow</a:t>
            </a:r>
            <a:r>
              <a:rPr lang="en-US" altLang="zh-CN" sz="1400" dirty="0" smtClean="0"/>
              <a:t>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Replace </a:t>
            </a:r>
            <a:r>
              <a:rPr lang="en-US" altLang="zh-CN" sz="1400" dirty="0"/>
              <a:t>MAP CE, lwB4, </a:t>
            </a:r>
            <a:r>
              <a:rPr lang="en-US" altLang="zh-CN" sz="1400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As </a:t>
            </a:r>
            <a:r>
              <a:rPr lang="en-US" altLang="zh-CN" sz="1400" dirty="0"/>
              <a:t>customer network </a:t>
            </a:r>
            <a:r>
              <a:rPr lang="en-US" altLang="zh-CN" sz="1400" dirty="0" smtClean="0"/>
              <a:t>gateway</a:t>
            </a:r>
            <a:endParaRPr lang="en-US" altLang="zh-CN" sz="1400" dirty="0"/>
          </a:p>
        </p:txBody>
      </p:sp>
      <p:sp>
        <p:nvSpPr>
          <p:cNvPr id="34" name="矩形标注 33"/>
          <p:cNvSpPr/>
          <p:nvPr/>
        </p:nvSpPr>
        <p:spPr>
          <a:xfrm>
            <a:off x="5319769" y="5419294"/>
            <a:ext cx="1748393" cy="901154"/>
          </a:xfrm>
          <a:prstGeom prst="wedgeRectCallout">
            <a:avLst>
              <a:gd name="adj1" fmla="val -16756"/>
              <a:gd name="adj2" fmla="val -912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OpenFlow</a:t>
            </a:r>
            <a:r>
              <a:rPr lang="en-US" altLang="zh-CN" sz="1400" dirty="0" smtClean="0"/>
              <a:t>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Replace </a:t>
            </a:r>
            <a:r>
              <a:rPr lang="en-US" altLang="zh-CN" sz="1400" dirty="0"/>
              <a:t>MAP BR, </a:t>
            </a:r>
            <a:r>
              <a:rPr lang="en-US" altLang="zh-CN" sz="1400" dirty="0" err="1"/>
              <a:t>lwAFTR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…</a:t>
            </a:r>
          </a:p>
        </p:txBody>
      </p:sp>
      <p:sp>
        <p:nvSpPr>
          <p:cNvPr id="35" name="矩形标注 34"/>
          <p:cNvSpPr/>
          <p:nvPr/>
        </p:nvSpPr>
        <p:spPr>
          <a:xfrm>
            <a:off x="4523609" y="1996991"/>
            <a:ext cx="3492347" cy="973719"/>
          </a:xfrm>
          <a:prstGeom prst="wedgeRectCallout">
            <a:avLst>
              <a:gd name="adj1" fmla="val -45752"/>
              <a:gd name="adj2" fmla="val 935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OpenFlow</a:t>
            </a:r>
            <a:r>
              <a:rPr lang="en-US" altLang="zh-CN" sz="1600" dirty="0" smtClean="0"/>
              <a:t> Controller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Manage CPE/BR </a:t>
            </a:r>
            <a:r>
              <a:rPr lang="en-US" altLang="zh-CN" sz="1600" dirty="0"/>
              <a:t>Switches: IP addressing, forwarding states, etc.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May combined </a:t>
            </a:r>
            <a:r>
              <a:rPr lang="en-US" altLang="zh-CN" sz="1600" dirty="0" smtClean="0"/>
              <a:t>with DHCPv6 server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562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Switch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556791"/>
            <a:ext cx="8686800" cy="47995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Device configuration</a:t>
            </a:r>
          </a:p>
          <a:p>
            <a:pPr lvl="1"/>
            <a:r>
              <a:rPr lang="en-US" altLang="zh-CN" sz="2000" dirty="0" smtClean="0"/>
              <a:t>Initially, each CPE Switch is configured with:</a:t>
            </a:r>
          </a:p>
          <a:p>
            <a:pPr lvl="2"/>
            <a:r>
              <a:rPr lang="en-US" altLang="zh-CN" sz="1600" dirty="0" smtClean="0"/>
              <a:t>An IPv6 address/prefix                      Connect to controller through IPv6</a:t>
            </a:r>
          </a:p>
          <a:p>
            <a:pPr lvl="2"/>
            <a:r>
              <a:rPr lang="en-US" altLang="zh-CN" sz="1600" dirty="0" smtClean="0"/>
              <a:t>Controller’s IPv6 address</a:t>
            </a:r>
          </a:p>
          <a:p>
            <a:pPr lvl="1"/>
            <a:r>
              <a:rPr lang="en-US" altLang="zh-CN" sz="2000" dirty="0" smtClean="0"/>
              <a:t>Automatic address configuration for CPE</a:t>
            </a:r>
            <a:r>
              <a:rPr lang="en-US" altLang="zh-CN" sz="2000" dirty="0"/>
              <a:t>: recommend </a:t>
            </a:r>
            <a:r>
              <a:rPr lang="en-US" altLang="zh-CN" sz="2000" dirty="0" smtClean="0"/>
              <a:t>DHCPv6</a:t>
            </a:r>
          </a:p>
          <a:p>
            <a:r>
              <a:rPr lang="en-US" altLang="zh-CN" dirty="0" smtClean="0"/>
              <a:t>Forwarding configuration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Openflow</a:t>
            </a:r>
            <a:r>
              <a:rPr lang="en-US" altLang="zh-CN" sz="2000" dirty="0" smtClean="0"/>
              <a:t> for configuring Switches’ forwarding rules</a:t>
            </a:r>
          </a:p>
          <a:p>
            <a:pPr lvl="1"/>
            <a:r>
              <a:rPr lang="en-US" altLang="zh-CN" sz="2000" dirty="0" smtClean="0"/>
              <a:t>Rule format: Match - Action</a:t>
            </a:r>
          </a:p>
          <a:p>
            <a:pPr lvl="1"/>
            <a:r>
              <a:rPr lang="en-US" altLang="zh-CN" sz="2000" dirty="0" err="1" smtClean="0"/>
              <a:t>Softwire</a:t>
            </a:r>
            <a:r>
              <a:rPr lang="en-US" altLang="zh-CN" sz="2000" dirty="0" smtClean="0"/>
              <a:t> information can be embedded into a rule, no provisioning needed</a:t>
            </a:r>
          </a:p>
          <a:p>
            <a:pPr lvl="2"/>
            <a:r>
              <a:rPr lang="en-US" altLang="zh-CN" sz="1600" dirty="0" smtClean="0"/>
              <a:t>E.g. </a:t>
            </a:r>
            <a:r>
              <a:rPr lang="en-US" altLang="zh-CN" sz="1600" dirty="0" smtClean="0"/>
              <a:t> BR Address:                     Destination </a:t>
            </a:r>
            <a:r>
              <a:rPr lang="en-US" altLang="zh-CN" sz="1600" dirty="0" smtClean="0"/>
              <a:t>address  of CPE’s tunnel encapsulation action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IPv4 address and </a:t>
            </a:r>
            <a:r>
              <a:rPr lang="en-US" altLang="zh-CN" sz="1600" dirty="0" smtClean="0"/>
              <a:t>PSID:  Matching </a:t>
            </a:r>
            <a:r>
              <a:rPr lang="en-US" altLang="zh-CN" sz="1600" dirty="0" smtClean="0"/>
              <a:t>conditions of BR’s </a:t>
            </a:r>
            <a:r>
              <a:rPr lang="en-US" altLang="zh-CN" sz="1600" dirty="0" err="1" smtClean="0"/>
              <a:t>downstreaming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rules,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                                            or values of set-field </a:t>
            </a:r>
            <a:r>
              <a:rPr lang="en-US" altLang="zh-CN" sz="1600" dirty="0" smtClean="0"/>
              <a:t>actions (</a:t>
            </a:r>
            <a:r>
              <a:rPr lang="en-US" altLang="zh-CN" sz="1600" dirty="0" smtClean="0"/>
              <a:t>to implement NAT44)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3858313" y="2424043"/>
            <a:ext cx="297455" cy="374574"/>
          </a:xfrm>
          <a:prstGeom prst="rightBrace">
            <a:avLst>
              <a:gd name="adj1" fmla="val 8333"/>
              <a:gd name="adj2" fmla="val 294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Requirements for Switches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 of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OpenFlow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switch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/>
              <a:t>Action:</a:t>
            </a:r>
          </a:p>
          <a:p>
            <a:pPr lvl="1"/>
            <a:r>
              <a:rPr lang="en-US" altLang="zh-CN" dirty="0" smtClean="0"/>
              <a:t>Both CPE&amp;BR: Support IPv6 tunneling action</a:t>
            </a:r>
          </a:p>
          <a:p>
            <a:r>
              <a:rPr lang="en-US" altLang="zh-CN" dirty="0" smtClean="0"/>
              <a:t>Match:</a:t>
            </a:r>
          </a:p>
          <a:p>
            <a:pPr lvl="1"/>
            <a:r>
              <a:rPr lang="en-US" altLang="zh-CN" dirty="0" smtClean="0"/>
              <a:t>BR Switch: Support match </a:t>
            </a:r>
            <a:r>
              <a:rPr lang="en-US" altLang="zh-CN" dirty="0"/>
              <a:t>field masking for </a:t>
            </a:r>
            <a:r>
              <a:rPr lang="en-US" altLang="zh-CN" dirty="0" smtClean="0"/>
              <a:t>ports</a:t>
            </a:r>
            <a:br>
              <a:rPr lang="en-US" altLang="zh-CN" dirty="0" smtClean="0"/>
            </a:br>
            <a:r>
              <a:rPr lang="en-US" altLang="zh-CN" dirty="0" smtClean="0"/>
              <a:t>	(For MAP/lw4o6)</a:t>
            </a:r>
            <a:br>
              <a:rPr lang="en-US" altLang="zh-CN" dirty="0" smtClean="0"/>
            </a:br>
            <a:r>
              <a:rPr lang="en-US" altLang="zh-CN" dirty="0" smtClean="0"/>
              <a:t>=&gt; Reduce number of rules, BR Switch treat all traffic to the same IPv4 address + port set as a single flow</a:t>
            </a:r>
          </a:p>
        </p:txBody>
      </p:sp>
    </p:spTree>
    <p:extLst>
      <p:ext uri="{BB962C8B-B14F-4D97-AF65-F5344CB8AC3E}">
        <p14:creationId xmlns:p14="http://schemas.microsoft.com/office/powerpoint/2010/main" val="2537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692275"/>
            <a:ext cx="8229600" cy="416935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CPE Switch </a:t>
            </a:r>
            <a:r>
              <a:rPr lang="en-US" altLang="zh-CN" sz="2000" dirty="0"/>
              <a:t>requests an IPv6 address (or prefix), </a:t>
            </a:r>
            <a:r>
              <a:rPr lang="en-US" altLang="zh-CN" sz="2000" dirty="0" smtClean="0"/>
              <a:t>and builds </a:t>
            </a:r>
            <a:r>
              <a:rPr lang="en-US" altLang="zh-CN" sz="2000" dirty="0" err="1" smtClean="0"/>
              <a:t>OpenFlow</a:t>
            </a:r>
            <a:r>
              <a:rPr lang="en-US" altLang="zh-CN" sz="2000" dirty="0" smtClean="0"/>
              <a:t> connection</a:t>
            </a:r>
          </a:p>
          <a:p>
            <a:r>
              <a:rPr lang="en-US" altLang="zh-CN" sz="2000" dirty="0" smtClean="0"/>
              <a:t>Controller allocates an available IPv4 address + PSID for the CPE in local binding table</a:t>
            </a:r>
            <a:br>
              <a:rPr lang="en-US" altLang="zh-CN" sz="2000" dirty="0" smtClean="0"/>
            </a:b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en-US" altLang="zh-CN" dirty="0" smtClean="0"/>
              <a:t>CPE Device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3216926" y="5420954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836769" y="4129493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3688387" y="4445145"/>
            <a:ext cx="0" cy="98516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/>
          </p:nvPr>
        </p:nvGraphicFramePr>
        <p:xfrm>
          <a:off x="5889851" y="3471147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2150397" y="4633841"/>
            <a:ext cx="15631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allocate 2001::1</a:t>
            </a:r>
            <a:br>
              <a:rPr lang="en-US" altLang="zh-CN" sz="1600" dirty="0" smtClean="0"/>
            </a:br>
            <a:r>
              <a:rPr lang="en-US" altLang="zh-CN" sz="1600" dirty="0" smtClean="0"/>
              <a:t>through DHCPv6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3955053" y="4435796"/>
            <a:ext cx="0" cy="98515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955053" y="4633841"/>
            <a:ext cx="111428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err="1" smtClean="0"/>
              <a:t>OpenFlow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connection</a:t>
            </a:r>
          </a:p>
        </p:txBody>
      </p:sp>
      <p:sp>
        <p:nvSpPr>
          <p:cNvPr id="74" name="矩形 73"/>
          <p:cNvSpPr/>
          <p:nvPr/>
        </p:nvSpPr>
        <p:spPr>
          <a:xfrm>
            <a:off x="6243311" y="3982818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</p:spTree>
    <p:extLst>
      <p:ext uri="{BB962C8B-B14F-4D97-AF65-F5344CB8AC3E}">
        <p14:creationId xmlns:p14="http://schemas.microsoft.com/office/powerpoint/2010/main" val="67521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692275"/>
            <a:ext cx="8229600" cy="416935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For every binding state: Controller installs forwarding rules in BR Switch (per-subscriber)</a:t>
            </a:r>
            <a:br>
              <a:rPr lang="en-US" altLang="zh-CN" sz="2000" dirty="0" smtClean="0"/>
            </a:b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2. BR </a:t>
            </a:r>
            <a:r>
              <a:rPr lang="en-US" altLang="zh-CN" dirty="0"/>
              <a:t>Forwarding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3307815" y="5523805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 Switch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820538" y="3402380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3952301" y="3708682"/>
            <a:ext cx="0" cy="1815124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47722"/>
              </p:ext>
            </p:extLst>
          </p:nvPr>
        </p:nvGraphicFramePr>
        <p:xfrm>
          <a:off x="5873620" y="2744034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69" name="矩形 68"/>
          <p:cNvSpPr/>
          <p:nvPr/>
        </p:nvSpPr>
        <p:spPr>
          <a:xfrm>
            <a:off x="3631355" y="6252251"/>
            <a:ext cx="66075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2002::1</a:t>
            </a:r>
          </a:p>
        </p:txBody>
      </p:sp>
      <p:sp>
        <p:nvSpPr>
          <p:cNvPr id="74" name="矩形 73"/>
          <p:cNvSpPr/>
          <p:nvPr/>
        </p:nvSpPr>
        <p:spPr>
          <a:xfrm>
            <a:off x="6227080" y="3255705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  <p:sp>
        <p:nvSpPr>
          <p:cNvPr id="75" name="矩形 74"/>
          <p:cNvSpPr/>
          <p:nvPr/>
        </p:nvSpPr>
        <p:spPr>
          <a:xfrm>
            <a:off x="5664612" y="4177201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=2002::1,dst=2001::1)</a:t>
            </a:r>
          </a:p>
        </p:txBody>
      </p:sp>
      <p:sp>
        <p:nvSpPr>
          <p:cNvPr id="24" name="矩形 23"/>
          <p:cNvSpPr/>
          <p:nvPr/>
        </p:nvSpPr>
        <p:spPr>
          <a:xfrm>
            <a:off x="2446758" y="4198533"/>
            <a:ext cx="11493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pop IP6 header</a:t>
            </a:r>
          </a:p>
        </p:txBody>
      </p:sp>
      <p:sp>
        <p:nvSpPr>
          <p:cNvPr id="27" name="矩形 26"/>
          <p:cNvSpPr/>
          <p:nvPr/>
        </p:nvSpPr>
        <p:spPr>
          <a:xfrm>
            <a:off x="2454800" y="4579117"/>
            <a:ext cx="1396315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Forward to Internet</a:t>
            </a:r>
          </a:p>
        </p:txBody>
      </p:sp>
      <p:sp>
        <p:nvSpPr>
          <p:cNvPr id="18" name="矩形 17"/>
          <p:cNvSpPr/>
          <p:nvPr/>
        </p:nvSpPr>
        <p:spPr>
          <a:xfrm>
            <a:off x="7760342" y="4972435"/>
            <a:ext cx="67531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ACTION</a:t>
            </a:r>
          </a:p>
        </p:txBody>
      </p:sp>
      <p:sp>
        <p:nvSpPr>
          <p:cNvPr id="19" name="矩形 18"/>
          <p:cNvSpPr/>
          <p:nvPr/>
        </p:nvSpPr>
        <p:spPr>
          <a:xfrm>
            <a:off x="7118030" y="4973753"/>
            <a:ext cx="650127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MATCH</a:t>
            </a:r>
          </a:p>
        </p:txBody>
      </p:sp>
      <p:sp>
        <p:nvSpPr>
          <p:cNvPr id="26" name="矩形 25"/>
          <p:cNvSpPr/>
          <p:nvPr/>
        </p:nvSpPr>
        <p:spPr>
          <a:xfrm>
            <a:off x="1641035" y="4577259"/>
            <a:ext cx="858744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IPv4 traffic</a:t>
            </a:r>
          </a:p>
        </p:txBody>
      </p:sp>
      <p:sp>
        <p:nvSpPr>
          <p:cNvPr id="23" name="矩形 22"/>
          <p:cNvSpPr/>
          <p:nvPr/>
        </p:nvSpPr>
        <p:spPr>
          <a:xfrm>
            <a:off x="1658689" y="4197779"/>
            <a:ext cx="78658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IP-in-IPv6</a:t>
            </a:r>
          </a:p>
        </p:txBody>
      </p:sp>
      <p:sp>
        <p:nvSpPr>
          <p:cNvPr id="68" name="矩形 67"/>
          <p:cNvSpPr/>
          <p:nvPr/>
        </p:nvSpPr>
        <p:spPr>
          <a:xfrm>
            <a:off x="3971356" y="4177724"/>
            <a:ext cx="170107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=1.2.3.4,</a:t>
            </a:r>
            <a:br>
              <a:rPr lang="en-US" altLang="zh-CN" sz="1200" dirty="0" smtClean="0"/>
            </a:br>
            <a:r>
              <a:rPr lang="en-US" altLang="zh-CN" sz="1200" dirty="0" smtClean="0"/>
              <a:t>dst_port&amp;0xfc00=0x400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4662891" y="5705477"/>
            <a:ext cx="2328384" cy="415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1443123" y="5704552"/>
            <a:ext cx="1837745" cy="5084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714295" y="5356313"/>
            <a:ext cx="1295400" cy="276999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IP4-in-IP6 Packet</a:t>
            </a:r>
          </a:p>
        </p:txBody>
      </p:sp>
      <p:sp>
        <p:nvSpPr>
          <p:cNvPr id="29" name="矩形 28"/>
          <p:cNvSpPr/>
          <p:nvPr/>
        </p:nvSpPr>
        <p:spPr>
          <a:xfrm>
            <a:off x="5231288" y="5329436"/>
            <a:ext cx="920521" cy="276999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IPv4 Packet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351" y="4387519"/>
            <a:ext cx="1381853" cy="276999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zh-CN" sz="1200" i="1" dirty="0" err="1" smtClean="0"/>
              <a:t>Decapsulation</a:t>
            </a:r>
            <a:r>
              <a:rPr lang="en-US" altLang="zh-CN" sz="1200" i="1" dirty="0" smtClean="0"/>
              <a:t> Rule</a:t>
            </a:r>
            <a:endParaRPr lang="zh-CN" altLang="en-US" sz="1200" i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4926931" y="3916212"/>
            <a:ext cx="1381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Encapsulation Rule</a:t>
            </a:r>
            <a:endParaRPr lang="zh-CN" altLang="en-US" sz="1200" i="1" dirty="0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4662891" y="6030368"/>
            <a:ext cx="2328384" cy="415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75628" y="5624186"/>
            <a:ext cx="844424" cy="440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ISP</a:t>
            </a:r>
          </a:p>
          <a:p>
            <a:pPr algn="ctr"/>
            <a:r>
              <a:rPr lang="en-US" altLang="zh-CN" sz="1200" dirty="0" smtClean="0"/>
              <a:t>Network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7037536" y="5642092"/>
            <a:ext cx="751533" cy="404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Internet</a:t>
            </a:r>
            <a:endParaRPr lang="zh-CN" altLang="en-US" sz="1200" dirty="0"/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1533525" y="6004105"/>
            <a:ext cx="1721490" cy="208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911520" y="6067585"/>
            <a:ext cx="2020737" cy="461665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IPv4 Packet:</a:t>
            </a:r>
          </a:p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 </a:t>
            </a: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=1025</a:t>
            </a:r>
          </a:p>
        </p:txBody>
      </p:sp>
      <p:sp>
        <p:nvSpPr>
          <p:cNvPr id="37" name="矩形 36"/>
          <p:cNvSpPr/>
          <p:nvPr/>
        </p:nvSpPr>
        <p:spPr>
          <a:xfrm>
            <a:off x="1797053" y="6041215"/>
            <a:ext cx="1284552" cy="646331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IP4-in-IP6 Packet:</a:t>
            </a:r>
          </a:p>
          <a:p>
            <a:r>
              <a:rPr lang="en-US" altLang="zh-CN" sz="1200" dirty="0" smtClean="0"/>
              <a:t>dst_ip6=2001::1 src_ip6=2002::1</a:t>
            </a:r>
          </a:p>
        </p:txBody>
      </p:sp>
      <p:sp>
        <p:nvSpPr>
          <p:cNvPr id="2" name="矩形 1"/>
          <p:cNvSpPr/>
          <p:nvPr/>
        </p:nvSpPr>
        <p:spPr>
          <a:xfrm>
            <a:off x="6932257" y="4807608"/>
            <a:ext cx="1674848" cy="5487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24966" y="476264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Rules Legend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5527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3. </a:t>
            </a:r>
            <a:r>
              <a:rPr lang="en-US" altLang="zh-CN" dirty="0"/>
              <a:t>CPE </a:t>
            </a:r>
            <a:r>
              <a:rPr lang="en-US" altLang="zh-CN" dirty="0" smtClean="0"/>
              <a:t>Forwarding </a:t>
            </a:r>
            <a:r>
              <a:rPr lang="en-US" altLang="zh-CN" dirty="0"/>
              <a:t>Configuration</a:t>
            </a:r>
            <a:r>
              <a:rPr lang="en-US" altLang="zh-CN" dirty="0" smtClean="0"/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226598" y="6356351"/>
            <a:ext cx="2057400" cy="365125"/>
          </a:xfrm>
        </p:spPr>
        <p:txBody>
          <a:bodyPr/>
          <a:lstStyle/>
          <a:p>
            <a:fld id="{F7584EF2-83F3-4D0E-806F-3F2B1A6BFA5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3461263" y="5808730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4050676" y="4302900"/>
            <a:ext cx="0" cy="150583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3768367" y="4360617"/>
            <a:ext cx="0" cy="14481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783793" y="6528670"/>
            <a:ext cx="66075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2001::1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45290" y="6029873"/>
            <a:ext cx="914474" cy="4461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Customer Network</a:t>
            </a:r>
            <a:endParaRPr lang="zh-CN" altLang="en-US" sz="1200" dirty="0"/>
          </a:p>
        </p:txBody>
      </p:sp>
      <p:sp>
        <p:nvSpPr>
          <p:cNvPr id="67" name="内容占位符 1"/>
          <p:cNvSpPr txBox="1">
            <a:spLocks/>
          </p:cNvSpPr>
          <p:nvPr/>
        </p:nvSpPr>
        <p:spPr>
          <a:xfrm>
            <a:off x="498218" y="1692275"/>
            <a:ext cx="8229600" cy="41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CPE Switch </a:t>
            </a:r>
            <a:r>
              <a:rPr lang="en-US" altLang="zh-CN" sz="2000" dirty="0"/>
              <a:t>sends every initial packet of the same (</a:t>
            </a:r>
            <a:r>
              <a:rPr lang="en-US" altLang="zh-CN" sz="2000" dirty="0" err="1"/>
              <a:t>source_ip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source_port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flow </a:t>
            </a:r>
            <a:r>
              <a:rPr lang="en-US" altLang="zh-CN" sz="2000" dirty="0"/>
              <a:t>to </a:t>
            </a:r>
            <a:r>
              <a:rPr lang="en-US" altLang="zh-CN" sz="2000" dirty="0" smtClean="0"/>
              <a:t>controller</a:t>
            </a:r>
          </a:p>
          <a:p>
            <a:r>
              <a:rPr lang="en-US" altLang="zh-CN" sz="2000" dirty="0" smtClean="0"/>
              <a:t>Controller allocates available public IPv4 </a:t>
            </a:r>
            <a:r>
              <a:rPr lang="en-US" altLang="zh-CN" sz="2000" dirty="0" err="1" smtClean="0"/>
              <a:t>address+port</a:t>
            </a:r>
            <a:r>
              <a:rPr lang="en-US" altLang="zh-CN" sz="2000" dirty="0" smtClean="0"/>
              <a:t>, </a:t>
            </a:r>
            <a:br>
              <a:rPr lang="en-US" altLang="zh-CN" sz="2000" dirty="0" smtClean="0"/>
            </a:br>
            <a:r>
              <a:rPr lang="en-US" altLang="zh-CN" sz="2000" dirty="0" smtClean="0"/>
              <a:t>and </a:t>
            </a:r>
            <a:r>
              <a:rPr lang="en-US" altLang="zh-CN" sz="2000" dirty="0"/>
              <a:t>installs forwarding rules in </a:t>
            </a:r>
            <a:r>
              <a:rPr lang="en-US" altLang="zh-CN" sz="2000" dirty="0" smtClean="0"/>
              <a:t>CPE Switch 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per-flow)</a:t>
            </a:r>
            <a:endParaRPr lang="en-US" altLang="zh-CN" sz="20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959764" y="6136263"/>
            <a:ext cx="2501499" cy="24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206250" y="5689023"/>
            <a:ext cx="2068678" cy="400110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IPv4 Packet:</a:t>
            </a:r>
            <a:br>
              <a:rPr lang="en-US" altLang="zh-CN" sz="1000" dirty="0" smtClean="0"/>
            </a:br>
            <a:r>
              <a:rPr lang="en-US" altLang="zh-CN" sz="1000" dirty="0" err="1" smtClean="0"/>
              <a:t>src_ip</a:t>
            </a:r>
            <a:r>
              <a:rPr lang="en-US" altLang="zh-CN" sz="1000" dirty="0" smtClean="0"/>
              <a:t>=192.168.1.2 </a:t>
            </a:r>
            <a:r>
              <a:rPr lang="en-US" altLang="zh-CN" sz="1000" dirty="0" err="1" smtClean="0"/>
              <a:t>src_port</a:t>
            </a:r>
            <a:r>
              <a:rPr lang="en-US" altLang="zh-CN" sz="1000" dirty="0" smtClean="0"/>
              <a:t>=30000</a:t>
            </a: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3456"/>
              </p:ext>
            </p:extLst>
          </p:nvPr>
        </p:nvGraphicFramePr>
        <p:xfrm>
          <a:off x="455899" y="3270153"/>
          <a:ext cx="3271320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49"/>
                <a:gridCol w="903383"/>
                <a:gridCol w="672029"/>
                <a:gridCol w="814559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Private IP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Private Port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Public IP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Public Port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192.168.1.2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30000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1025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869186" y="3790413"/>
            <a:ext cx="253896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NAT state table (for CPE 2001::1)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53177"/>
              </p:ext>
            </p:extLst>
          </p:nvPr>
        </p:nvGraphicFramePr>
        <p:xfrm>
          <a:off x="5257501" y="3276008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7" name="矩形 76"/>
          <p:cNvSpPr/>
          <p:nvPr/>
        </p:nvSpPr>
        <p:spPr>
          <a:xfrm>
            <a:off x="5610961" y="3825779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  <p:sp>
        <p:nvSpPr>
          <p:cNvPr id="80" name="矩形 79"/>
          <p:cNvSpPr/>
          <p:nvPr/>
        </p:nvSpPr>
        <p:spPr>
          <a:xfrm>
            <a:off x="2077587" y="4951939"/>
            <a:ext cx="1636469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=192.168.1.2</a:t>
            </a:r>
          </a:p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=30000</a:t>
            </a:r>
          </a:p>
        </p:txBody>
      </p:sp>
      <p:sp>
        <p:nvSpPr>
          <p:cNvPr id="83" name="矩形 82"/>
          <p:cNvSpPr/>
          <p:nvPr/>
        </p:nvSpPr>
        <p:spPr>
          <a:xfrm>
            <a:off x="2541214" y="4538901"/>
            <a:ext cx="1167946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pop IP6 header</a:t>
            </a:r>
          </a:p>
        </p:txBody>
      </p:sp>
      <p:sp>
        <p:nvSpPr>
          <p:cNvPr id="88" name="矩形 87"/>
          <p:cNvSpPr/>
          <p:nvPr/>
        </p:nvSpPr>
        <p:spPr>
          <a:xfrm>
            <a:off x="5491444" y="4811756"/>
            <a:ext cx="132202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=1.2.3.4</a:t>
            </a:r>
          </a:p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=1025</a:t>
            </a:r>
          </a:p>
        </p:txBody>
      </p:sp>
      <p:sp>
        <p:nvSpPr>
          <p:cNvPr id="92" name="矩形 91"/>
          <p:cNvSpPr/>
          <p:nvPr/>
        </p:nvSpPr>
        <p:spPr>
          <a:xfrm>
            <a:off x="6812375" y="4811755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=2001::1,dst=2002::1)</a:t>
            </a:r>
          </a:p>
        </p:txBody>
      </p:sp>
      <p:sp>
        <p:nvSpPr>
          <p:cNvPr id="87" name="矩形 86"/>
          <p:cNvSpPr/>
          <p:nvPr/>
        </p:nvSpPr>
        <p:spPr>
          <a:xfrm>
            <a:off x="4087179" y="4811755"/>
            <a:ext cx="1404265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=192.168.1.2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=30000</a:t>
            </a:r>
          </a:p>
        </p:txBody>
      </p:sp>
      <p:sp>
        <p:nvSpPr>
          <p:cNvPr id="79" name="矩形 78"/>
          <p:cNvSpPr/>
          <p:nvPr/>
        </p:nvSpPr>
        <p:spPr>
          <a:xfrm>
            <a:off x="659350" y="4951938"/>
            <a:ext cx="1418237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=1025</a:t>
            </a:r>
          </a:p>
        </p:txBody>
      </p:sp>
      <p:sp>
        <p:nvSpPr>
          <p:cNvPr id="82" name="矩形 81"/>
          <p:cNvSpPr/>
          <p:nvPr/>
        </p:nvSpPr>
        <p:spPr>
          <a:xfrm>
            <a:off x="1728311" y="4539424"/>
            <a:ext cx="820717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IP-in-IPv6</a:t>
            </a:r>
          </a:p>
        </p:txBody>
      </p:sp>
      <p:sp>
        <p:nvSpPr>
          <p:cNvPr id="27" name="矩形 26"/>
          <p:cNvSpPr/>
          <p:nvPr/>
        </p:nvSpPr>
        <p:spPr>
          <a:xfrm>
            <a:off x="8238840" y="4332076"/>
            <a:ext cx="67531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ACTION</a:t>
            </a:r>
          </a:p>
        </p:txBody>
      </p:sp>
      <p:sp>
        <p:nvSpPr>
          <p:cNvPr id="28" name="矩形 27"/>
          <p:cNvSpPr/>
          <p:nvPr/>
        </p:nvSpPr>
        <p:spPr>
          <a:xfrm>
            <a:off x="7596528" y="4330219"/>
            <a:ext cx="650127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MATCH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853066" y="4054314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656664" y="4566491"/>
            <a:ext cx="1381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Encapsulation Rule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335322" y="4508407"/>
            <a:ext cx="1373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err="1" smtClean="0"/>
              <a:t>Decapsulation</a:t>
            </a:r>
            <a:r>
              <a:rPr lang="en-US" altLang="zh-CN" sz="1200" i="1" dirty="0" smtClean="0"/>
              <a:t> Rule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-5130" y="5042587"/>
            <a:ext cx="742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NAT Rule</a:t>
            </a:r>
            <a:endParaRPr lang="zh-CN" altLang="en-US" sz="1200" i="1" dirty="0"/>
          </a:p>
        </p:txBody>
      </p:sp>
      <p:sp>
        <p:nvSpPr>
          <p:cNvPr id="40" name="圆角矩形 39"/>
          <p:cNvSpPr/>
          <p:nvPr/>
        </p:nvSpPr>
        <p:spPr>
          <a:xfrm>
            <a:off x="7363015" y="6001636"/>
            <a:ext cx="914474" cy="4461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ISP Network</a:t>
            </a:r>
            <a:endParaRPr lang="zh-CN" altLang="en-US" sz="1200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4813430" y="6095949"/>
            <a:ext cx="2543076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959764" y="6291846"/>
            <a:ext cx="2501499" cy="315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813430" y="6239607"/>
            <a:ext cx="2543076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150641" y="6267060"/>
            <a:ext cx="1766509" cy="400110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IP4-in-IP6 Packet: </a:t>
            </a:r>
            <a:r>
              <a:rPr lang="en-US" altLang="zh-CN" sz="1000" dirty="0" err="1" smtClean="0"/>
              <a:t>dst_ip</a:t>
            </a:r>
            <a:r>
              <a:rPr lang="en-US" altLang="zh-CN" sz="1000" dirty="0" smtClean="0"/>
              <a:t>=1.2.3.4 </a:t>
            </a:r>
            <a:r>
              <a:rPr lang="en-US" altLang="zh-CN" sz="1000" dirty="0" err="1" smtClean="0"/>
              <a:t>dst_port</a:t>
            </a:r>
            <a:r>
              <a:rPr lang="en-US" altLang="zh-CN" sz="1000" dirty="0" smtClean="0"/>
              <a:t>=1025</a:t>
            </a:r>
          </a:p>
        </p:txBody>
      </p:sp>
      <p:sp>
        <p:nvSpPr>
          <p:cNvPr id="48" name="矩形 47"/>
          <p:cNvSpPr/>
          <p:nvPr/>
        </p:nvSpPr>
        <p:spPr>
          <a:xfrm>
            <a:off x="1206286" y="6328918"/>
            <a:ext cx="2065868" cy="400110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IPv4 Packet: </a:t>
            </a:r>
            <a:br>
              <a:rPr lang="en-US" altLang="zh-CN" sz="1000" dirty="0" smtClean="0"/>
            </a:br>
            <a:r>
              <a:rPr lang="en-US" altLang="zh-CN" sz="1000" dirty="0" err="1" smtClean="0"/>
              <a:t>dst_ip</a:t>
            </a:r>
            <a:r>
              <a:rPr lang="en-US" altLang="zh-CN" sz="1000" dirty="0" smtClean="0"/>
              <a:t>=192.168.1.2 </a:t>
            </a:r>
            <a:r>
              <a:rPr lang="en-US" altLang="zh-CN" sz="1000" dirty="0" err="1" smtClean="0"/>
              <a:t>dst_port</a:t>
            </a:r>
            <a:r>
              <a:rPr lang="en-US" altLang="zh-CN" sz="1000" dirty="0" smtClean="0"/>
              <a:t>=30000</a:t>
            </a:r>
          </a:p>
        </p:txBody>
      </p:sp>
      <p:sp>
        <p:nvSpPr>
          <p:cNvPr id="52" name="矩形 51"/>
          <p:cNvSpPr/>
          <p:nvPr/>
        </p:nvSpPr>
        <p:spPr>
          <a:xfrm>
            <a:off x="5045866" y="5518684"/>
            <a:ext cx="1918227" cy="553998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IP4-in-IP6 Packet: </a:t>
            </a:r>
          </a:p>
          <a:p>
            <a:r>
              <a:rPr lang="en-US" altLang="zh-CN" sz="1000" dirty="0" smtClean="0"/>
              <a:t>src_ip6=2001::1 dst_ip6=2002::1</a:t>
            </a:r>
            <a:br>
              <a:rPr lang="en-US" altLang="zh-CN" sz="1000" dirty="0" smtClean="0"/>
            </a:br>
            <a:r>
              <a:rPr lang="en-US" altLang="zh-CN" sz="1000" dirty="0" err="1" smtClean="0"/>
              <a:t>src_ip</a:t>
            </a:r>
            <a:r>
              <a:rPr lang="en-US" altLang="zh-CN" sz="1000" dirty="0" smtClean="0"/>
              <a:t>=1.2.3.4 </a:t>
            </a:r>
            <a:r>
              <a:rPr lang="en-US" altLang="zh-CN" sz="1000" dirty="0" err="1" smtClean="0"/>
              <a:t>src_port</a:t>
            </a:r>
            <a:r>
              <a:rPr lang="en-US" altLang="zh-CN" sz="1000" dirty="0" smtClean="0"/>
              <a:t>=1025</a:t>
            </a:r>
          </a:p>
        </p:txBody>
      </p:sp>
      <p:sp>
        <p:nvSpPr>
          <p:cNvPr id="39" name="矩形 38"/>
          <p:cNvSpPr/>
          <p:nvPr/>
        </p:nvSpPr>
        <p:spPr>
          <a:xfrm>
            <a:off x="7401416" y="4151586"/>
            <a:ext cx="1674848" cy="5487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794125" y="410662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Rules Legend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579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1272</TotalTime>
  <Words>659</Words>
  <Application>Microsoft Office PowerPoint</Application>
  <PresentationFormat>全屏显示(4:3)</PresentationFormat>
  <Paragraphs>168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Office 主题</vt:lpstr>
      <vt:lpstr>Unified IPv6 Transition Framework  With Flow-based Forwarding</vt:lpstr>
      <vt:lpstr>Motivation</vt:lpstr>
      <vt:lpstr>Introduction</vt:lpstr>
      <vt:lpstr>Architecture</vt:lpstr>
      <vt:lpstr>Switch Configuration</vt:lpstr>
      <vt:lpstr>Requirements for Switches</vt:lpstr>
      <vt:lpstr>Example: lw4over6 1. CPE Device Configuration</vt:lpstr>
      <vt:lpstr>Example: lw4over6 2. BR Forwarding Configuration</vt:lpstr>
      <vt:lpstr>Example: lw4over6 3. CPE Forwarding Configuration </vt:lpstr>
      <vt:lpstr>Example: lw4over6 4. Mesh Mode</vt:lpstr>
      <vt:lpstr>Status</vt:lpstr>
      <vt:lpstr>Backup: “Optimizing” NAT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4over6 Dynamic IPv4 Provisioning Considerations</dc:title>
  <dc:creator>Cong Liu</dc:creator>
  <cp:lastModifiedBy>Cong Liu</cp:lastModifiedBy>
  <cp:revision>903</cp:revision>
  <dcterms:created xsi:type="dcterms:W3CDTF">2014-04-14T03:46:02Z</dcterms:created>
  <dcterms:modified xsi:type="dcterms:W3CDTF">2014-06-30T18:32:05Z</dcterms:modified>
</cp:coreProperties>
</file>