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69" r:id="rId3"/>
    <p:sldId id="270" r:id="rId4"/>
    <p:sldId id="279" r:id="rId5"/>
    <p:sldId id="272" r:id="rId6"/>
    <p:sldId id="278" r:id="rId7"/>
    <p:sldId id="280" r:id="rId8"/>
    <p:sldId id="284" r:id="rId9"/>
    <p:sldId id="283" r:id="rId10"/>
    <p:sldId id="282" r:id="rId11"/>
    <p:sldId id="275" r:id="rId12"/>
    <p:sldId id="27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10" autoAdjust="0"/>
    <p:restoredTop sz="72195" autoAdjust="0"/>
  </p:normalViewPr>
  <p:slideViewPr>
    <p:cSldViewPr snapToGrid="0">
      <p:cViewPr>
        <p:scale>
          <a:sx n="75" d="100"/>
          <a:sy n="75" d="100"/>
        </p:scale>
        <p:origin x="202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1C0D-D027-4248-B75E-841B5EFC3DB9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0FC-08AD-4921-AA11-5174DBDC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8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0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8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1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45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268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55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51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511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cui-intarea-unified-v6-framework-0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362200"/>
          </a:xfrm>
        </p:spPr>
        <p:txBody>
          <a:bodyPr anchor="ctr">
            <a:normAutofit/>
          </a:bodyPr>
          <a:lstStyle/>
          <a:p>
            <a:pPr eaLnBrk="1" hangingPunct="1"/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Unified IPv6 Transition Framework </a:t>
            </a:r>
            <a:b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</a:br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With Flow-based Forwarding</a:t>
            </a:r>
            <a:endParaRPr kumimoji="0" lang="fr-FR" altLang="zh-CN" sz="2000" b="1" dirty="0">
              <a:solidFill>
                <a:schemeClr val="tx1"/>
              </a:solidFill>
              <a:ea typeface="宋体" charset="0"/>
              <a:cs typeface="宋体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038600"/>
            <a:ext cx="7772400" cy="2209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ea typeface="宋体" charset="0"/>
                <a:cs typeface="宋体" charset="0"/>
              </a:rPr>
              <a:t>draft-cui-softwire-unified-v6-framework-00</a:t>
            </a:r>
            <a: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  <a:t/>
            </a:r>
            <a:b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</a:br>
            <a: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  <a:t>(was draft-cui-intarea-unified-v6-framework-01)</a:t>
            </a:r>
            <a:endParaRPr kumimoji="0" lang="en-US" altLang="zh-CN" sz="2400" dirty="0">
              <a:solidFill>
                <a:srgbClr val="A6A6A6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</a:t>
            </a:r>
            <a:r>
              <a:rPr lang="en-US" altLang="zh-CN" dirty="0" smtClean="0">
                <a:solidFill>
                  <a:schemeClr val="tx1"/>
                </a:solidFill>
              </a:rPr>
              <a:t>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3. </a:t>
            </a:r>
            <a:r>
              <a:rPr lang="en-US" altLang="zh-CN" dirty="0"/>
              <a:t>CPE </a:t>
            </a:r>
            <a:r>
              <a:rPr lang="en-US" altLang="zh-CN" dirty="0" smtClean="0"/>
              <a:t>Forwarding </a:t>
            </a:r>
            <a:r>
              <a:rPr lang="en-US" altLang="zh-CN" dirty="0"/>
              <a:t>Configuration</a:t>
            </a:r>
            <a:r>
              <a:rPr lang="en-US" altLang="zh-CN" dirty="0" smtClean="0"/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226598" y="6356351"/>
            <a:ext cx="2057400" cy="365125"/>
          </a:xfrm>
        </p:spPr>
        <p:txBody>
          <a:bodyPr/>
          <a:lstStyle/>
          <a:p>
            <a:fld id="{F7584EF2-83F3-4D0E-806F-3F2B1A6BFA5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463528" y="5440459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1836769" y="4129493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4050676" y="4455300"/>
            <a:ext cx="0" cy="9851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768367" y="4455301"/>
            <a:ext cx="0" cy="98515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733742" y="6275846"/>
            <a:ext cx="814646" cy="3385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2001::1</a:t>
            </a:r>
            <a:endParaRPr lang="en-US" altLang="zh-CN" sz="1600" dirty="0" smtClean="0"/>
          </a:p>
        </p:txBody>
      </p:sp>
      <p:sp>
        <p:nvSpPr>
          <p:cNvPr id="64" name="圆角矩形 63"/>
          <p:cNvSpPr/>
          <p:nvPr/>
        </p:nvSpPr>
        <p:spPr>
          <a:xfrm>
            <a:off x="59883" y="5420954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 Network</a:t>
            </a:r>
            <a:endParaRPr lang="zh-CN" altLang="en-US" dirty="0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sends every initial packet of the same (</a:t>
            </a:r>
            <a:r>
              <a:rPr lang="en-US" altLang="zh-CN" sz="2000" dirty="0" err="1"/>
              <a:t>source_ip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source_port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flow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controller</a:t>
            </a:r>
          </a:p>
          <a:p>
            <a:r>
              <a:rPr lang="en-US" altLang="zh-CN" sz="2000" dirty="0" smtClean="0"/>
              <a:t>Controller allocates available public IPv4 </a:t>
            </a:r>
            <a:r>
              <a:rPr lang="en-US" altLang="zh-CN" sz="2000" dirty="0" err="1" smtClean="0"/>
              <a:t>address+port</a:t>
            </a:r>
            <a:r>
              <a:rPr lang="en-US" altLang="zh-CN" sz="2000" dirty="0" smtClean="0"/>
              <a:t>, </a:t>
            </a:r>
            <a:br>
              <a:rPr lang="en-US" altLang="zh-CN" sz="2000" dirty="0" smtClean="0"/>
            </a:br>
            <a:r>
              <a:rPr lang="en-US" altLang="zh-CN" sz="2000" dirty="0" smtClean="0"/>
              <a:t>and </a:t>
            </a:r>
            <a:r>
              <a:rPr lang="en-US" altLang="zh-CN" sz="2000" dirty="0"/>
              <a:t>installs forwarding rules in </a:t>
            </a:r>
            <a:r>
              <a:rPr lang="en-US" altLang="zh-CN" sz="2000" dirty="0" smtClean="0"/>
              <a:t>CPE Switch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per-flow)</a:t>
            </a:r>
            <a:endParaRPr lang="en-US" altLang="zh-CN" sz="2000" dirty="0"/>
          </a:p>
        </p:txBody>
      </p:sp>
      <p:cxnSp>
        <p:nvCxnSpPr>
          <p:cNvPr id="70" name="直接连接符 69"/>
          <p:cNvCxnSpPr>
            <a:stCxn id="64" idx="3"/>
            <a:endCxn id="35" idx="1"/>
          </p:cNvCxnSpPr>
          <p:nvPr/>
        </p:nvCxnSpPr>
        <p:spPr>
          <a:xfrm>
            <a:off x="1414957" y="5817562"/>
            <a:ext cx="2048571" cy="1950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430316" y="5299832"/>
            <a:ext cx="1886097" cy="46166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Packet: </a:t>
            </a:r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=192.168.1.2 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  </a:t>
            </a: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=30000</a:t>
            </a:r>
            <a:endParaRPr lang="en-US" altLang="zh-CN" sz="1200" dirty="0" smtClean="0"/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694960"/>
              </p:ext>
            </p:extLst>
          </p:nvPr>
        </p:nvGraphicFramePr>
        <p:xfrm>
          <a:off x="455899" y="3270153"/>
          <a:ext cx="3916518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198"/>
                <a:gridCol w="881349"/>
                <a:gridCol w="903383"/>
                <a:gridCol w="672029"/>
                <a:gridCol w="814559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CPE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192.168.1.2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30000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en-US" altLang="zh-CN" sz="1200" dirty="0" smtClean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1025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1853066" y="3802210"/>
            <a:ext cx="16081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CPE NAT state table</a:t>
            </a:r>
            <a:endParaRPr lang="en-US" altLang="zh-CN" sz="1400" dirty="0" smtClean="0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67519"/>
              </p:ext>
            </p:extLst>
          </p:nvPr>
        </p:nvGraphicFramePr>
        <p:xfrm>
          <a:off x="5257501" y="3380783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7" name="矩形 76"/>
          <p:cNvSpPr/>
          <p:nvPr/>
        </p:nvSpPr>
        <p:spPr>
          <a:xfrm>
            <a:off x="5610961" y="3892454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  <a:endParaRPr lang="en-US" altLang="zh-CN" sz="1400" dirty="0" smtClean="0"/>
          </a:p>
        </p:txBody>
      </p:sp>
      <p:sp>
        <p:nvSpPr>
          <p:cNvPr id="79" name="矩形 78"/>
          <p:cNvSpPr/>
          <p:nvPr/>
        </p:nvSpPr>
        <p:spPr>
          <a:xfrm>
            <a:off x="4073207" y="4968311"/>
            <a:ext cx="1418237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  <a:endParaRPr lang="en-US" altLang="zh-CN" sz="1200" dirty="0" smtClean="0"/>
          </a:p>
        </p:txBody>
      </p:sp>
      <p:sp>
        <p:nvSpPr>
          <p:cNvPr id="80" name="矩形 79"/>
          <p:cNvSpPr/>
          <p:nvPr/>
        </p:nvSpPr>
        <p:spPr>
          <a:xfrm>
            <a:off x="5491444" y="4968312"/>
            <a:ext cx="1636469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=192.168.1.2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=30000</a:t>
            </a:r>
            <a:endParaRPr lang="en-US" altLang="zh-CN" sz="1200" dirty="0" smtClean="0"/>
          </a:p>
        </p:txBody>
      </p:sp>
      <p:sp>
        <p:nvSpPr>
          <p:cNvPr id="82" name="矩形 81"/>
          <p:cNvSpPr/>
          <p:nvPr/>
        </p:nvSpPr>
        <p:spPr>
          <a:xfrm>
            <a:off x="4650355" y="5938745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  <a:br>
              <a:rPr lang="en-US" altLang="zh-CN" sz="1200" dirty="0" smtClean="0"/>
            </a:br>
            <a:endParaRPr lang="en-US" altLang="zh-CN" sz="1200" dirty="0" smtClean="0"/>
          </a:p>
        </p:txBody>
      </p:sp>
      <p:sp>
        <p:nvSpPr>
          <p:cNvPr id="83" name="矩形 82"/>
          <p:cNvSpPr/>
          <p:nvPr/>
        </p:nvSpPr>
        <p:spPr>
          <a:xfrm>
            <a:off x="6343611" y="5938222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IP-IP6 header;</a:t>
            </a:r>
            <a:br>
              <a:rPr lang="en-US" altLang="zh-CN" sz="1200" dirty="0" smtClean="0"/>
            </a:br>
            <a:r>
              <a:rPr lang="en-US" altLang="zh-CN" sz="1200" dirty="0" smtClean="0"/>
              <a:t>send back to the switch</a:t>
            </a:r>
            <a:endParaRPr lang="en-US" altLang="zh-CN" sz="1200" dirty="0" smtClean="0"/>
          </a:p>
        </p:txBody>
      </p:sp>
      <p:sp>
        <p:nvSpPr>
          <p:cNvPr id="84" name="矩形 83"/>
          <p:cNvSpPr/>
          <p:nvPr/>
        </p:nvSpPr>
        <p:spPr>
          <a:xfrm>
            <a:off x="2142971" y="4680346"/>
            <a:ext cx="81127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Unknown packet</a:t>
            </a:r>
            <a:endParaRPr lang="en-US" altLang="zh-CN" sz="1200" dirty="0" smtClean="0"/>
          </a:p>
        </p:txBody>
      </p:sp>
      <p:sp>
        <p:nvSpPr>
          <p:cNvPr id="86" name="矩形 85"/>
          <p:cNvSpPr/>
          <p:nvPr/>
        </p:nvSpPr>
        <p:spPr>
          <a:xfrm>
            <a:off x="2952751" y="4678706"/>
            <a:ext cx="781366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Packet_in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endParaRPr lang="en-US" altLang="zh-CN" sz="1200" dirty="0" smtClean="0"/>
          </a:p>
        </p:txBody>
      </p:sp>
      <p:sp>
        <p:nvSpPr>
          <p:cNvPr id="87" name="矩形 86"/>
          <p:cNvSpPr/>
          <p:nvPr/>
        </p:nvSpPr>
        <p:spPr>
          <a:xfrm>
            <a:off x="4073207" y="4468855"/>
            <a:ext cx="1418237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=192.168.1.2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=30000</a:t>
            </a:r>
            <a:endParaRPr lang="en-US" altLang="zh-CN" sz="1200" dirty="0" smtClean="0"/>
          </a:p>
        </p:txBody>
      </p:sp>
      <p:sp>
        <p:nvSpPr>
          <p:cNvPr id="88" name="矩形 87"/>
          <p:cNvSpPr/>
          <p:nvPr/>
        </p:nvSpPr>
        <p:spPr>
          <a:xfrm>
            <a:off x="5491444" y="4468856"/>
            <a:ext cx="132202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=1.2.3.4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=1025</a:t>
            </a:r>
            <a:endParaRPr lang="en-US" altLang="zh-CN" sz="1200" dirty="0" smtClean="0"/>
          </a:p>
        </p:txBody>
      </p:sp>
      <p:sp>
        <p:nvSpPr>
          <p:cNvPr id="92" name="矩形 91"/>
          <p:cNvSpPr/>
          <p:nvPr/>
        </p:nvSpPr>
        <p:spPr>
          <a:xfrm>
            <a:off x="6812375" y="4468855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=2001::1,dst=2002::1)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94579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itchFamily="34" charset="-122"/>
              </a:rPr>
              <a:t>Status</a:t>
            </a:r>
            <a:endParaRPr lang="zh-CN" altLang="en-US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92275"/>
            <a:ext cx="8507288" cy="4595233"/>
          </a:xfrm>
        </p:spPr>
        <p:txBody>
          <a:bodyPr>
            <a:normAutofit/>
          </a:bodyPr>
          <a:lstStyle/>
          <a:p>
            <a:r>
              <a:rPr lang="en-US" altLang="zh-CN" dirty="0"/>
              <a:t>Individual </a:t>
            </a:r>
            <a:r>
              <a:rPr lang="en-US" altLang="zh-CN" dirty="0" smtClean="0"/>
              <a:t>draft submitted to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-area WG: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tools.ietf.org/html/draft-cui-intarea-unified-v6-framework-01</a:t>
            </a:r>
            <a:endParaRPr lang="en-US" altLang="zh-CN" dirty="0" smtClean="0"/>
          </a:p>
          <a:p>
            <a:r>
              <a:rPr lang="en-US" altLang="zh-CN" dirty="0" smtClean="0"/>
              <a:t>Presented in IETF89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WG </a:t>
            </a:r>
            <a:r>
              <a:rPr lang="en-US" altLang="zh-CN" dirty="0" smtClean="0"/>
              <a:t>meeting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Backup: “</a:t>
            </a:r>
            <a:r>
              <a:rPr lang="en-US" altLang="zh-CN" dirty="0" smtClean="0"/>
              <a:t>Optimizing” </a:t>
            </a:r>
            <a:r>
              <a:rPr lang="en-US" altLang="zh-CN" dirty="0" smtClean="0"/>
              <a:t>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Allow switches to have a </a:t>
            </a:r>
            <a:r>
              <a:rPr lang="en-US" altLang="zh-CN" sz="2800" dirty="0" smtClean="0"/>
              <a:t>dedicated NAT module</a:t>
            </a:r>
          </a:p>
          <a:p>
            <a:pPr lvl="1"/>
            <a:r>
              <a:rPr lang="en-US" altLang="zh-CN" sz="2400" dirty="0" smtClean="0"/>
              <a:t>Addresses configured by controller (possible through NETCONF)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Co-operator with flow table: forward all flows to NAT virtual interface</a:t>
            </a:r>
          </a:p>
          <a:p>
            <a:pPr lvl="1"/>
            <a:r>
              <a:rPr lang="en-US" altLang="zh-CN" sz="2400" dirty="0" smtClean="0"/>
              <a:t>Do not need talking to controller per flow</a:t>
            </a:r>
            <a:endParaRPr lang="en-US" altLang="zh-CN" sz="2400" dirty="0"/>
          </a:p>
          <a:p>
            <a:r>
              <a:rPr lang="en-US" altLang="zh-CN" sz="2800" dirty="0" smtClean="0"/>
              <a:t>Keep the ability of controller based NAT</a:t>
            </a:r>
          </a:p>
          <a:p>
            <a:pPr lvl="1"/>
            <a:r>
              <a:rPr lang="en-US" altLang="zh-CN" sz="2400" dirty="0" smtClean="0"/>
              <a:t>Switches could be asked to forward “important” flows to improve service quality</a:t>
            </a:r>
          </a:p>
          <a:p>
            <a:pPr lvl="1"/>
            <a:r>
              <a:rPr lang="en-US" altLang="zh-CN" sz="2400" dirty="0" smtClean="0"/>
              <a:t>In CPE side, easy to implement mesh mode of lw4over6 &amp; MAP</a:t>
            </a:r>
          </a:p>
          <a:p>
            <a:r>
              <a:rPr lang="en-US" altLang="zh-CN" dirty="0" smtClean="0"/>
              <a:t>Tradeoff</a:t>
            </a:r>
            <a:r>
              <a:rPr lang="en-US" altLang="zh-CN" dirty="0" smtClean="0"/>
              <a:t>: Flexibility V.S</a:t>
            </a:r>
            <a:r>
              <a:rPr lang="en-US" altLang="zh-CN" dirty="0"/>
              <a:t>. </a:t>
            </a:r>
            <a:r>
              <a:rPr lang="en-US" altLang="zh-CN" dirty="0" smtClean="0"/>
              <a:t>Efficiency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Motivation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/>
          <a:lstStyle/>
          <a:p>
            <a:r>
              <a:rPr lang="en-US" altLang="zh-CN" sz="2800" dirty="0" smtClean="0"/>
              <a:t>There has been many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transition </a:t>
            </a:r>
            <a:r>
              <a:rPr lang="en-US" altLang="zh-CN" sz="2800" dirty="0" smtClean="0"/>
              <a:t>mechanisms</a:t>
            </a:r>
          </a:p>
          <a:p>
            <a:pPr lvl="1"/>
            <a:r>
              <a:rPr lang="en-US" altLang="zh-CN" sz="2400" dirty="0" smtClean="0"/>
              <a:t>Lightweight </a:t>
            </a:r>
            <a:r>
              <a:rPr lang="en-US" altLang="zh-CN" sz="2400" dirty="0" smtClean="0"/>
              <a:t>4over6, MAP-E etc.</a:t>
            </a:r>
          </a:p>
          <a:p>
            <a:r>
              <a:rPr lang="en-US" altLang="zh-CN" sz="2800" dirty="0" smtClean="0"/>
              <a:t>Difficulty on addressing / provisioning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MAP: Algorithmic mapping between IPv4/IPv6 addressing</a:t>
            </a:r>
          </a:p>
          <a:p>
            <a:pPr lvl="1"/>
            <a:r>
              <a:rPr lang="en-US" altLang="zh-CN" sz="2400" dirty="0" smtClean="0"/>
              <a:t>Lw4over6: Needs dynamic binding between IPv4/IPv6 addresses</a:t>
            </a:r>
          </a:p>
          <a:p>
            <a:r>
              <a:rPr lang="en-US" altLang="zh-CN" sz="2800" dirty="0" smtClean="0"/>
              <a:t>More flexible and cost </a:t>
            </a:r>
            <a:r>
              <a:rPr lang="en-US" altLang="zh-CN" sz="2800" dirty="0"/>
              <a:t>effective </a:t>
            </a:r>
            <a:r>
              <a:rPr lang="en-US" altLang="zh-CN" sz="2800" dirty="0" smtClean="0"/>
              <a:t>by applying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defined networking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Introduction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/>
          <a:lstStyle/>
          <a:p>
            <a:r>
              <a:rPr lang="en-US" altLang="zh-CN" sz="2800" dirty="0" smtClean="0"/>
              <a:t>Design a unified framework for IPv6 transition</a:t>
            </a:r>
          </a:p>
          <a:p>
            <a:pPr lvl="1"/>
            <a:r>
              <a:rPr lang="en-US" altLang="zh-CN" sz="2400" dirty="0" smtClean="0"/>
              <a:t>Can cover current transition scenarios </a:t>
            </a:r>
            <a:br>
              <a:rPr lang="en-US" altLang="zh-CN" sz="2400" dirty="0" smtClean="0"/>
            </a:br>
            <a:r>
              <a:rPr lang="en-US" altLang="zh-CN" sz="2400" dirty="0" smtClean="0"/>
              <a:t>(Especially </a:t>
            </a:r>
            <a:r>
              <a:rPr lang="en-US" altLang="zh-CN" sz="2400" dirty="0" smtClean="0"/>
              <a:t>IPv4 over IPv6 tunneling)</a:t>
            </a:r>
          </a:p>
          <a:p>
            <a:pPr lvl="1"/>
            <a:r>
              <a:rPr lang="en-US" altLang="zh-CN" sz="2400" dirty="0" smtClean="0"/>
              <a:t>Reduce unnecessary configuration/operations in current mechanisms</a:t>
            </a:r>
          </a:p>
          <a:p>
            <a:r>
              <a:rPr lang="en-US" altLang="zh-CN" sz="2800" dirty="0" smtClean="0"/>
              <a:t>Based on </a:t>
            </a:r>
            <a:r>
              <a:rPr lang="en-US" altLang="zh-CN" sz="2800" dirty="0" smtClean="0"/>
              <a:t>SDN</a:t>
            </a:r>
          </a:p>
          <a:p>
            <a:pPr lvl="1"/>
            <a:r>
              <a:rPr lang="en-US" altLang="zh-CN" sz="2400" dirty="0" smtClean="0"/>
              <a:t>Replace routers with </a:t>
            </a:r>
            <a:r>
              <a:rPr lang="en-US" altLang="zh-CN" sz="2400" dirty="0" err="1" smtClean="0"/>
              <a:t>OpenFlow</a:t>
            </a:r>
            <a:r>
              <a:rPr lang="en-US" altLang="zh-CN" sz="2400" dirty="0" smtClean="0"/>
              <a:t> switches</a:t>
            </a:r>
          </a:p>
          <a:p>
            <a:pPr lvl="1"/>
            <a:r>
              <a:rPr lang="en-US" altLang="zh-CN" sz="2400" dirty="0" smtClean="0"/>
              <a:t>Use centralized </a:t>
            </a:r>
            <a:r>
              <a:rPr lang="en-US" altLang="zh-CN" sz="2400" dirty="0" smtClean="0"/>
              <a:t>controller to define network behavior, and manage devices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401678" y="4232647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90002" y="4232647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94463" y="4232647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ISP IPv6 Network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8220" y="4232647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 Network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952676" y="4232647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Internet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401678" y="3421458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4" idx="3"/>
            <a:endCxn id="6" idx="1"/>
          </p:cNvCxnSpPr>
          <p:nvPr/>
        </p:nvCxnSpPr>
        <p:spPr>
          <a:xfrm>
            <a:off x="3756752" y="4629255"/>
            <a:ext cx="137711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3"/>
            <a:endCxn id="5" idx="1"/>
          </p:cNvCxnSpPr>
          <p:nvPr/>
        </p:nvCxnSpPr>
        <p:spPr>
          <a:xfrm>
            <a:off x="5249537" y="4629255"/>
            <a:ext cx="140465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3"/>
            <a:endCxn id="8" idx="1"/>
          </p:cNvCxnSpPr>
          <p:nvPr/>
        </p:nvCxnSpPr>
        <p:spPr>
          <a:xfrm>
            <a:off x="6745076" y="4629255"/>
            <a:ext cx="2076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  <a:endCxn id="4" idx="1"/>
          </p:cNvCxnSpPr>
          <p:nvPr/>
        </p:nvCxnSpPr>
        <p:spPr>
          <a:xfrm>
            <a:off x="2253294" y="4629255"/>
            <a:ext cx="148384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842352" y="3727760"/>
            <a:ext cx="0" cy="50488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294043" y="3727760"/>
            <a:ext cx="0" cy="50488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794872" y="3727760"/>
            <a:ext cx="0" cy="50488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246563" y="3727760"/>
            <a:ext cx="0" cy="50488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标注 32"/>
          <p:cNvSpPr/>
          <p:nvPr/>
        </p:nvSpPr>
        <p:spPr>
          <a:xfrm>
            <a:off x="1726089" y="5320880"/>
            <a:ext cx="1964561" cy="1210510"/>
          </a:xfrm>
          <a:prstGeom prst="wedgeRectCallout">
            <a:avLst>
              <a:gd name="adj1" fmla="val 17789"/>
              <a:gd name="adj2" fmla="val -717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OpenFlow</a:t>
            </a:r>
            <a:r>
              <a:rPr lang="en-US" altLang="zh-CN" sz="1400" dirty="0" smtClean="0"/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Replace </a:t>
            </a:r>
            <a:r>
              <a:rPr lang="en-US" altLang="zh-CN" sz="1400" dirty="0"/>
              <a:t>MAP CE, lwB4, </a:t>
            </a:r>
            <a:r>
              <a:rPr lang="en-US" altLang="zh-CN" sz="14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As </a:t>
            </a:r>
            <a:r>
              <a:rPr lang="en-US" altLang="zh-CN" sz="1400" dirty="0"/>
              <a:t>customer network </a:t>
            </a:r>
            <a:r>
              <a:rPr lang="en-US" altLang="zh-CN" sz="1400" dirty="0" smtClean="0"/>
              <a:t>gateway</a:t>
            </a:r>
            <a:endParaRPr lang="en-US" altLang="zh-CN" sz="1400" dirty="0"/>
          </a:p>
        </p:txBody>
      </p:sp>
      <p:sp>
        <p:nvSpPr>
          <p:cNvPr id="34" name="矩形标注 33"/>
          <p:cNvSpPr/>
          <p:nvPr/>
        </p:nvSpPr>
        <p:spPr>
          <a:xfrm>
            <a:off x="5390002" y="5573595"/>
            <a:ext cx="1759562" cy="705080"/>
          </a:xfrm>
          <a:prstGeom prst="wedgeRectCallout">
            <a:avLst>
              <a:gd name="adj1" fmla="val -12959"/>
              <a:gd name="adj2" fmla="val -12656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OpenFlow</a:t>
            </a:r>
            <a:r>
              <a:rPr lang="en-US" altLang="zh-CN" sz="1400" dirty="0" smtClean="0"/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Replace </a:t>
            </a:r>
            <a:r>
              <a:rPr lang="en-US" altLang="zh-CN" sz="1400" dirty="0"/>
              <a:t>MAP BR, </a:t>
            </a:r>
            <a:r>
              <a:rPr lang="en-US" altLang="zh-CN" sz="1400" dirty="0" err="1"/>
              <a:t>lwAFTR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…</a:t>
            </a:r>
          </a:p>
        </p:txBody>
      </p:sp>
      <p:sp>
        <p:nvSpPr>
          <p:cNvPr id="35" name="矩形标注 34"/>
          <p:cNvSpPr/>
          <p:nvPr/>
        </p:nvSpPr>
        <p:spPr>
          <a:xfrm>
            <a:off x="4523609" y="1758431"/>
            <a:ext cx="3492347" cy="1212279"/>
          </a:xfrm>
          <a:prstGeom prst="wedgeRectCallout">
            <a:avLst>
              <a:gd name="adj1" fmla="val -53116"/>
              <a:gd name="adj2" fmla="val 800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OpenFlow</a:t>
            </a:r>
            <a:r>
              <a:rPr lang="en-US" altLang="zh-CN" sz="1600" dirty="0" smtClean="0"/>
              <a:t> Controller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Manage CPE/BR Switches: </a:t>
            </a:r>
            <a:r>
              <a:rPr lang="en-US" altLang="zh-CN" sz="1200" dirty="0" smtClean="0"/>
              <a:t>IP addressing, forwarding states, etc.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May combined with traditional servers (e.g. DHCPv6 server)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562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 </a:t>
            </a:r>
            <a:r>
              <a:rPr lang="en-US" altLang="zh-CN" dirty="0" smtClean="0">
                <a:solidFill>
                  <a:schemeClr val="tx1"/>
                </a:solidFill>
              </a:rPr>
              <a:t>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1"/>
            <a:ext cx="8686800" cy="47995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CPE configuration: Core function in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mechanisms</a:t>
            </a:r>
          </a:p>
          <a:p>
            <a:r>
              <a:rPr lang="en-US" altLang="zh-CN" dirty="0" smtClean="0"/>
              <a:t>Device configuration</a:t>
            </a:r>
          </a:p>
          <a:p>
            <a:pPr lvl="1"/>
            <a:r>
              <a:rPr lang="en-US" altLang="zh-CN" sz="2000" dirty="0" smtClean="0"/>
              <a:t>Initially, each CPE Switch is configured with:</a:t>
            </a:r>
          </a:p>
          <a:p>
            <a:pPr lvl="2"/>
            <a:r>
              <a:rPr lang="en-US" altLang="zh-CN" sz="1600" dirty="0" smtClean="0"/>
              <a:t>An IPv6 address                                Connect to controller through IPv6</a:t>
            </a:r>
          </a:p>
          <a:p>
            <a:pPr lvl="2"/>
            <a:r>
              <a:rPr lang="en-US" altLang="zh-CN" sz="1600" dirty="0" smtClean="0"/>
              <a:t>Controller’s IPv6 address</a:t>
            </a:r>
          </a:p>
          <a:p>
            <a:pPr lvl="1"/>
            <a:r>
              <a:rPr lang="en-US" altLang="zh-CN" sz="2000" dirty="0" smtClean="0"/>
              <a:t>Automatic configuration for CPE Switch: through DHCPv6</a:t>
            </a:r>
          </a:p>
          <a:p>
            <a:r>
              <a:rPr lang="en-US" altLang="zh-CN" dirty="0" smtClean="0"/>
              <a:t>Forwarding configuration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for configuring Switches’ forwarding rules</a:t>
            </a:r>
          </a:p>
          <a:p>
            <a:pPr lvl="1"/>
            <a:r>
              <a:rPr lang="en-US" altLang="zh-CN" sz="2000" dirty="0" smtClean="0"/>
              <a:t>Configure </a:t>
            </a:r>
            <a:r>
              <a:rPr lang="en-US" altLang="zh-CN" sz="2000" dirty="0" smtClean="0"/>
              <a:t>on each flow</a:t>
            </a:r>
          </a:p>
          <a:p>
            <a:pPr lvl="1"/>
            <a:r>
              <a:rPr lang="en-US" altLang="zh-CN" sz="2000" dirty="0" smtClean="0"/>
              <a:t>Rule format: Match - Action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Softwire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information can </a:t>
            </a:r>
            <a:r>
              <a:rPr lang="en-US" altLang="zh-CN" sz="2000" dirty="0" smtClean="0"/>
              <a:t>be embedded into a </a:t>
            </a:r>
            <a:r>
              <a:rPr lang="en-US" altLang="zh-CN" sz="2000" dirty="0" smtClean="0"/>
              <a:t>rule, no provisioning needed</a:t>
            </a:r>
          </a:p>
          <a:p>
            <a:pPr lvl="2"/>
            <a:r>
              <a:rPr lang="en-US" altLang="zh-CN" sz="1600" dirty="0" smtClean="0"/>
              <a:t>E.g. BR Address – destination address parameter of CPE’s tunneling action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IPv4 address and ports – conditions of BR’s matching rule, or value of set-field action 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                                             (to implement NAT44)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3944038" y="2919343"/>
            <a:ext cx="297455" cy="374574"/>
          </a:xfrm>
          <a:prstGeom prst="rightBrace">
            <a:avLst>
              <a:gd name="adj1" fmla="val 8333"/>
              <a:gd name="adj2" fmla="val 294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Requirements for Switches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 of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OpenFlow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Action: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Support IPv6 tunneling action</a:t>
            </a:r>
          </a:p>
          <a:p>
            <a:r>
              <a:rPr lang="en-US" altLang="zh-CN" dirty="0" smtClean="0"/>
              <a:t>Match:</a:t>
            </a:r>
          </a:p>
          <a:p>
            <a:pPr lvl="1"/>
            <a:r>
              <a:rPr lang="en-US" altLang="zh-CN" dirty="0" smtClean="0"/>
              <a:t>BR Switch: Support </a:t>
            </a:r>
            <a:r>
              <a:rPr lang="en-US" altLang="zh-CN" dirty="0" smtClean="0"/>
              <a:t>match </a:t>
            </a:r>
            <a:r>
              <a:rPr lang="en-US" altLang="zh-CN" dirty="0"/>
              <a:t>field masking for </a:t>
            </a:r>
            <a:r>
              <a:rPr lang="en-US" altLang="zh-CN" dirty="0" smtClean="0"/>
              <a:t>ports</a:t>
            </a:r>
            <a:br>
              <a:rPr lang="en-US" altLang="zh-CN" dirty="0" smtClean="0"/>
            </a:br>
            <a:r>
              <a:rPr lang="en-US" altLang="zh-CN" dirty="0" smtClean="0"/>
              <a:t>	(For </a:t>
            </a:r>
            <a:r>
              <a:rPr lang="en-US" altLang="zh-CN" dirty="0" smtClean="0"/>
              <a:t>MAP/lw4o6)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=&gt; </a:t>
            </a:r>
            <a:r>
              <a:rPr lang="en-US" altLang="zh-CN" dirty="0" smtClean="0"/>
              <a:t>Let BR Switch treat </a:t>
            </a:r>
            <a:r>
              <a:rPr lang="en-US" altLang="zh-CN" dirty="0" smtClean="0"/>
              <a:t>all traffic </a:t>
            </a:r>
            <a:r>
              <a:rPr lang="en-US" altLang="zh-CN" dirty="0" smtClean="0"/>
              <a:t>from</a:t>
            </a:r>
            <a:r>
              <a:rPr lang="en-US" altLang="zh-CN" dirty="0" smtClean="0"/>
              <a:t> </a:t>
            </a:r>
            <a:r>
              <a:rPr lang="en-US" altLang="zh-CN" dirty="0" smtClean="0"/>
              <a:t>the same IPv4 </a:t>
            </a:r>
            <a:r>
              <a:rPr lang="en-US" altLang="zh-CN" dirty="0" smtClean="0"/>
              <a:t>address + port set </a:t>
            </a:r>
            <a:r>
              <a:rPr lang="en-US" altLang="zh-CN" dirty="0" smtClean="0"/>
              <a:t>as a single </a:t>
            </a:r>
            <a:r>
              <a:rPr lang="en-US" altLang="zh-CN" dirty="0" smtClean="0"/>
              <a:t>flow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37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requests an IPv6 address (or prefix), </a:t>
            </a:r>
            <a:r>
              <a:rPr lang="en-US" altLang="zh-CN" sz="2000" dirty="0" smtClean="0"/>
              <a:t>and builds 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connection</a:t>
            </a:r>
          </a:p>
          <a:p>
            <a:r>
              <a:rPr lang="en-US" altLang="zh-CN" sz="2000" dirty="0" smtClean="0"/>
              <a:t>Controller allocates an IPv4 address + PSID for the CPE,</a:t>
            </a:r>
            <a:br>
              <a:rPr lang="en-US" altLang="zh-CN" sz="2000" dirty="0" smtClean="0"/>
            </a:br>
            <a:r>
              <a:rPr lang="en-US" altLang="zh-CN" sz="2000" dirty="0" smtClean="0"/>
              <a:t>and installs forwarding rules in BR Switch (per-subscriber)</a:t>
            </a:r>
            <a:br>
              <a:rPr lang="en-US" altLang="zh-CN" sz="2000" dirty="0" smtClean="0"/>
            </a:br>
            <a:r>
              <a:rPr lang="en-US" altLang="zh-CN" sz="2000" dirty="0" smtClean="0"/>
              <a:t>(Can also move to the first </a:t>
            </a:r>
            <a:r>
              <a:rPr lang="en-US" altLang="zh-CN" sz="2000" dirty="0" err="1" smtClean="0"/>
              <a:t>packet_in</a:t>
            </a:r>
            <a:r>
              <a:rPr lang="en-US" altLang="zh-CN" sz="2000" dirty="0" smtClean="0"/>
              <a:t> from the CPE)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</a:t>
            </a:r>
            <a:r>
              <a:rPr lang="en-US" altLang="zh-CN" dirty="0" smtClean="0">
                <a:solidFill>
                  <a:schemeClr val="tx1"/>
                </a:solidFill>
              </a:rPr>
              <a:t>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en-US" altLang="zh-CN" dirty="0" smtClean="0"/>
              <a:t>CPE Device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817784" y="5420954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806108" y="5420954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36769" y="4129493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2287375" y="4435795"/>
            <a:ext cx="0" cy="9851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5450594" y="4435795"/>
            <a:ext cx="0" cy="98516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61360"/>
              </p:ext>
            </p:extLst>
          </p:nvPr>
        </p:nvGraphicFramePr>
        <p:xfrm>
          <a:off x="5889851" y="3471147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749385" y="4624491"/>
            <a:ext cx="15631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allocate 2001</a:t>
            </a:r>
            <a:r>
              <a:rPr lang="en-US" altLang="zh-CN" sz="1600" dirty="0" smtClean="0"/>
              <a:t>::</a:t>
            </a:r>
            <a:r>
              <a:rPr lang="en-US" altLang="zh-CN" sz="1600" dirty="0" smtClean="0"/>
              <a:t>1</a:t>
            </a:r>
            <a:br>
              <a:rPr lang="en-US" altLang="zh-CN" sz="1600" dirty="0" smtClean="0"/>
            </a:br>
            <a:r>
              <a:rPr lang="en-US" altLang="zh-CN" sz="1600" dirty="0" smtClean="0"/>
              <a:t>through DHCPv6</a:t>
            </a:r>
            <a:endParaRPr lang="en-US" altLang="zh-CN" sz="1600" dirty="0" smtClean="0"/>
          </a:p>
        </p:txBody>
      </p:sp>
      <p:sp>
        <p:nvSpPr>
          <p:cNvPr id="68" name="矩形 67"/>
          <p:cNvSpPr/>
          <p:nvPr/>
        </p:nvSpPr>
        <p:spPr>
          <a:xfrm>
            <a:off x="5492943" y="4601570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=1.2.3.4,</a:t>
            </a:r>
            <a:br>
              <a:rPr lang="en-US" altLang="zh-CN" sz="1200" dirty="0" smtClean="0"/>
            </a:br>
            <a:r>
              <a:rPr lang="en-US" altLang="zh-CN" sz="1200" dirty="0" smtClean="0"/>
              <a:t>dst_port&amp;0xfc00=0x400</a:t>
            </a:r>
            <a:endParaRPr lang="en-US" altLang="zh-CN" sz="1200" dirty="0" smtClean="0"/>
          </a:p>
        </p:txBody>
      </p:sp>
      <p:sp>
        <p:nvSpPr>
          <p:cNvPr id="69" name="矩形 68"/>
          <p:cNvSpPr/>
          <p:nvPr/>
        </p:nvSpPr>
        <p:spPr>
          <a:xfrm>
            <a:off x="5085620" y="6298385"/>
            <a:ext cx="814646" cy="3385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2002::1</a:t>
            </a:r>
            <a:endParaRPr lang="en-US" altLang="zh-CN" sz="1600" dirty="0" smtClean="0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2699132" y="4435796"/>
            <a:ext cx="0" cy="98515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688704" y="4655900"/>
            <a:ext cx="111428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err="1" smtClean="0"/>
              <a:t>OpenFlow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connection</a:t>
            </a:r>
            <a:endParaRPr lang="en-US" altLang="zh-CN" sz="1600" dirty="0" smtClean="0"/>
          </a:p>
        </p:txBody>
      </p:sp>
      <p:sp>
        <p:nvSpPr>
          <p:cNvPr id="74" name="矩形 73"/>
          <p:cNvSpPr/>
          <p:nvPr/>
        </p:nvSpPr>
        <p:spPr>
          <a:xfrm>
            <a:off x="6243311" y="3982818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  <a:endParaRPr lang="en-US" altLang="zh-CN" sz="1400" dirty="0" smtClean="0"/>
          </a:p>
        </p:txBody>
      </p:sp>
      <p:sp>
        <p:nvSpPr>
          <p:cNvPr id="75" name="矩形 74"/>
          <p:cNvSpPr/>
          <p:nvPr/>
        </p:nvSpPr>
        <p:spPr>
          <a:xfrm>
            <a:off x="7186199" y="4603428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=2002::1,dst=2001::1)</a:t>
            </a:r>
            <a:endParaRPr lang="en-US" altLang="zh-CN" sz="1200" dirty="0" smtClean="0"/>
          </a:p>
        </p:txBody>
      </p:sp>
      <p:sp>
        <p:nvSpPr>
          <p:cNvPr id="76" name="矩形 75"/>
          <p:cNvSpPr/>
          <p:nvPr/>
        </p:nvSpPr>
        <p:spPr>
          <a:xfrm>
            <a:off x="4458029" y="4640598"/>
            <a:ext cx="104868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install rule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13422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requests an IPv6 address (or prefix), </a:t>
            </a:r>
            <a:r>
              <a:rPr lang="en-US" altLang="zh-CN" sz="2000" dirty="0" smtClean="0"/>
              <a:t>and builds 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connection</a:t>
            </a:r>
          </a:p>
          <a:p>
            <a:r>
              <a:rPr lang="en-US" altLang="zh-CN" sz="2000" dirty="0" smtClean="0"/>
              <a:t>Controller allocates an available IPv4 address + PSID for the CPE in local binding table</a:t>
            </a:r>
            <a:br>
              <a:rPr lang="en-US" altLang="zh-CN" sz="2000" dirty="0" smtClean="0"/>
            </a:br>
            <a:r>
              <a:rPr lang="en-US" altLang="zh-CN" sz="2000" dirty="0" smtClean="0"/>
              <a:t>(Can also delay until the first </a:t>
            </a:r>
            <a:r>
              <a:rPr lang="en-US" altLang="zh-CN" sz="2000" dirty="0" err="1" smtClean="0"/>
              <a:t>packet_in</a:t>
            </a:r>
            <a:r>
              <a:rPr lang="en-US" altLang="zh-CN" sz="2000" dirty="0" smtClean="0"/>
              <a:t> from the CPE)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</a:t>
            </a:r>
            <a:r>
              <a:rPr lang="en-US" altLang="zh-CN" dirty="0" smtClean="0">
                <a:solidFill>
                  <a:schemeClr val="tx1"/>
                </a:solidFill>
              </a:rPr>
              <a:t>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en-US" altLang="zh-CN" dirty="0" smtClean="0"/>
              <a:t>CPE Device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216926" y="5420954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36769" y="4129493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3688387" y="4445145"/>
            <a:ext cx="0" cy="9851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/>
          </p:nvPr>
        </p:nvGraphicFramePr>
        <p:xfrm>
          <a:off x="5889851" y="3471147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2150397" y="4633841"/>
            <a:ext cx="15631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allocate 2001</a:t>
            </a:r>
            <a:r>
              <a:rPr lang="en-US" altLang="zh-CN" sz="1600" dirty="0" smtClean="0"/>
              <a:t>::</a:t>
            </a:r>
            <a:r>
              <a:rPr lang="en-US" altLang="zh-CN" sz="1600" dirty="0" smtClean="0"/>
              <a:t>1</a:t>
            </a:r>
            <a:br>
              <a:rPr lang="en-US" altLang="zh-CN" sz="1600" dirty="0" smtClean="0"/>
            </a:br>
            <a:r>
              <a:rPr lang="en-US" altLang="zh-CN" sz="1600" dirty="0" smtClean="0"/>
              <a:t>through DHCPv6</a:t>
            </a:r>
            <a:endParaRPr lang="en-US" altLang="zh-CN" sz="1600" dirty="0" smtClean="0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3955053" y="4435796"/>
            <a:ext cx="0" cy="98515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955053" y="4633841"/>
            <a:ext cx="111428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err="1" smtClean="0"/>
              <a:t>OpenFlow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connection</a:t>
            </a:r>
            <a:endParaRPr lang="en-US" altLang="zh-CN" sz="1600" dirty="0" smtClean="0"/>
          </a:p>
        </p:txBody>
      </p:sp>
      <p:sp>
        <p:nvSpPr>
          <p:cNvPr id="74" name="矩形 73"/>
          <p:cNvSpPr/>
          <p:nvPr/>
        </p:nvSpPr>
        <p:spPr>
          <a:xfrm>
            <a:off x="6243311" y="3982818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67521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For every binding state: Controller installs forwarding rules in BR Switch (per-subscriber)</a:t>
            </a:r>
            <a:br>
              <a:rPr lang="en-US" altLang="zh-CN" sz="2000" dirty="0" smtClean="0"/>
            </a:b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</a:t>
            </a:r>
            <a:r>
              <a:rPr lang="en-US" altLang="zh-CN" dirty="0" smtClean="0">
                <a:solidFill>
                  <a:schemeClr val="tx1"/>
                </a:solidFill>
              </a:rPr>
              <a:t>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2. BR </a:t>
            </a:r>
            <a:r>
              <a:rPr lang="en-US" altLang="zh-CN" dirty="0"/>
              <a:t>Forwarding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307815" y="5523805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20538" y="3402380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952301" y="3708682"/>
            <a:ext cx="0" cy="181512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47722"/>
              </p:ext>
            </p:extLst>
          </p:nvPr>
        </p:nvGraphicFramePr>
        <p:xfrm>
          <a:off x="5873620" y="2744034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8" name="矩形 67"/>
          <p:cNvSpPr/>
          <p:nvPr/>
        </p:nvSpPr>
        <p:spPr>
          <a:xfrm>
            <a:off x="3985352" y="4935821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=1.2.3.4,</a:t>
            </a:r>
            <a:br>
              <a:rPr lang="en-US" altLang="zh-CN" sz="1200" dirty="0" smtClean="0"/>
            </a:br>
            <a:r>
              <a:rPr lang="en-US" altLang="zh-CN" sz="1200" dirty="0" smtClean="0"/>
              <a:t>dst_port&amp;0xfc00=0x400</a:t>
            </a:r>
            <a:endParaRPr lang="en-US" altLang="zh-CN" sz="1200" dirty="0" smtClean="0"/>
          </a:p>
        </p:txBody>
      </p:sp>
      <p:sp>
        <p:nvSpPr>
          <p:cNvPr id="69" name="矩形 68"/>
          <p:cNvSpPr/>
          <p:nvPr/>
        </p:nvSpPr>
        <p:spPr>
          <a:xfrm>
            <a:off x="3587327" y="6401236"/>
            <a:ext cx="814646" cy="3385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2002::1</a:t>
            </a:r>
            <a:endParaRPr lang="en-US" altLang="zh-CN" sz="1600" dirty="0" smtClean="0"/>
          </a:p>
        </p:txBody>
      </p:sp>
      <p:sp>
        <p:nvSpPr>
          <p:cNvPr id="74" name="矩形 73"/>
          <p:cNvSpPr/>
          <p:nvPr/>
        </p:nvSpPr>
        <p:spPr>
          <a:xfrm>
            <a:off x="6227080" y="3255705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  <a:endParaRPr lang="en-US" altLang="zh-CN" sz="1400" dirty="0" smtClean="0"/>
          </a:p>
        </p:txBody>
      </p:sp>
      <p:sp>
        <p:nvSpPr>
          <p:cNvPr id="75" name="矩形 74"/>
          <p:cNvSpPr/>
          <p:nvPr/>
        </p:nvSpPr>
        <p:spPr>
          <a:xfrm>
            <a:off x="5678608" y="4935298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=2002::1,dst=2001::1)</a:t>
            </a:r>
            <a:endParaRPr lang="en-US" altLang="zh-CN" sz="1200" dirty="0" smtClean="0"/>
          </a:p>
        </p:txBody>
      </p:sp>
      <p:sp>
        <p:nvSpPr>
          <p:cNvPr id="23" name="矩形 22"/>
          <p:cNvSpPr/>
          <p:nvPr/>
        </p:nvSpPr>
        <p:spPr>
          <a:xfrm>
            <a:off x="3986835" y="3792898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  <a:br>
              <a:rPr lang="en-US" altLang="zh-CN" sz="1200" dirty="0" smtClean="0"/>
            </a:br>
            <a:endParaRPr lang="en-US" altLang="zh-CN" sz="1200" dirty="0" smtClean="0"/>
          </a:p>
        </p:txBody>
      </p:sp>
      <p:sp>
        <p:nvSpPr>
          <p:cNvPr id="24" name="矩形 23"/>
          <p:cNvSpPr/>
          <p:nvPr/>
        </p:nvSpPr>
        <p:spPr>
          <a:xfrm>
            <a:off x="5680091" y="3792375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IP-IP6 header;</a:t>
            </a:r>
            <a:br>
              <a:rPr lang="en-US" altLang="zh-CN" sz="1200" dirty="0" smtClean="0"/>
            </a:br>
            <a:r>
              <a:rPr lang="en-US" altLang="zh-CN" sz="1200" dirty="0" smtClean="0"/>
              <a:t>send back to the switch</a:t>
            </a:r>
            <a:endParaRPr lang="en-US" altLang="zh-CN" sz="1200" dirty="0" smtClean="0"/>
          </a:p>
        </p:txBody>
      </p:sp>
      <p:sp>
        <p:nvSpPr>
          <p:cNvPr id="26" name="矩形 25"/>
          <p:cNvSpPr/>
          <p:nvPr/>
        </p:nvSpPr>
        <p:spPr>
          <a:xfrm>
            <a:off x="3985352" y="4349695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=1.2.3.4,</a:t>
            </a:r>
            <a:br>
              <a:rPr lang="en-US" altLang="zh-CN" sz="1200" dirty="0" smtClean="0"/>
            </a:br>
            <a:r>
              <a:rPr lang="en-US" altLang="zh-CN" sz="1200" dirty="0" smtClean="0"/>
              <a:t>src_port&amp;0xfc00=0x400</a:t>
            </a:r>
            <a:endParaRPr lang="en-US" altLang="zh-CN" sz="1200" dirty="0" smtClean="0"/>
          </a:p>
        </p:txBody>
      </p:sp>
      <p:sp>
        <p:nvSpPr>
          <p:cNvPr id="27" name="矩形 26"/>
          <p:cNvSpPr/>
          <p:nvPr/>
        </p:nvSpPr>
        <p:spPr>
          <a:xfrm>
            <a:off x="5678608" y="4351553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normal forward</a:t>
            </a:r>
            <a:br>
              <a:rPr lang="en-US" altLang="zh-CN" sz="1200" dirty="0" smtClean="0"/>
            </a:b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05527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</TotalTime>
  <Words>603</Words>
  <Application>Microsoft Office PowerPoint</Application>
  <PresentationFormat>全屏显示(4:3)</PresentationFormat>
  <Paragraphs>162</Paragraphs>
  <Slides>12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Unified IPv6 Transition Framework  With Flow-based Forwarding</vt:lpstr>
      <vt:lpstr>Motivation</vt:lpstr>
      <vt:lpstr>Introduction</vt:lpstr>
      <vt:lpstr>Architecture</vt:lpstr>
      <vt:lpstr>Switch Configuration</vt:lpstr>
      <vt:lpstr>Requirements for Switches</vt:lpstr>
      <vt:lpstr>Example: lw4over6 1. CPE Device Configuration</vt:lpstr>
      <vt:lpstr>Example: lw4over6 1. CPE Device Configuration</vt:lpstr>
      <vt:lpstr>Example: lw4over6 2. BR Forwarding Configuration</vt:lpstr>
      <vt:lpstr>Example: lw4over6 3. CPE Forwarding Configuration </vt:lpstr>
      <vt:lpstr>Status</vt:lpstr>
      <vt:lpstr>Backup: “Optimizing” NAT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4over6 Dynamic IPv4 Provisioning Considerations</dc:title>
  <dc:creator>Cong Liu</dc:creator>
  <cp:lastModifiedBy>Cong Liu</cp:lastModifiedBy>
  <cp:revision>787</cp:revision>
  <dcterms:created xsi:type="dcterms:W3CDTF">2014-04-14T03:46:02Z</dcterms:created>
  <dcterms:modified xsi:type="dcterms:W3CDTF">2014-06-25T19:31:04Z</dcterms:modified>
</cp:coreProperties>
</file>