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9" r:id="rId5"/>
    <p:sldId id="272" r:id="rId6"/>
    <p:sldId id="278" r:id="rId7"/>
    <p:sldId id="280" r:id="rId8"/>
    <p:sldId id="284" r:id="rId9"/>
    <p:sldId id="283" r:id="rId10"/>
    <p:sldId id="282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0" autoAdjust="0"/>
    <p:restoredTop sz="72195" autoAdjust="0"/>
  </p:normalViewPr>
  <p:slideViewPr>
    <p:cSldViewPr snapToGrid="0">
      <p:cViewPr varScale="1">
        <p:scale>
          <a:sx n="87" d="100"/>
          <a:sy n="87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4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3528" y="5440459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455300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455301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33742" y="627584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</a:t>
            </a:r>
            <a:endParaRPr lang="en-US" altLang="zh-CN" sz="16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59883" y="5420954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>
            <a:stCxn id="64" idx="3"/>
            <a:endCxn id="35" idx="1"/>
          </p:cNvCxnSpPr>
          <p:nvPr/>
        </p:nvCxnSpPr>
        <p:spPr>
          <a:xfrm>
            <a:off x="1414957" y="5817562"/>
            <a:ext cx="2048571" cy="1950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430316" y="5299832"/>
            <a:ext cx="1886097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Packet: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 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94960"/>
              </p:ext>
            </p:extLst>
          </p:nvPr>
        </p:nvGraphicFramePr>
        <p:xfrm>
          <a:off x="455899" y="3270153"/>
          <a:ext cx="3916518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98"/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CPE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en-US" altLang="zh-CN" sz="1200" dirty="0" smtClean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853066" y="3802210"/>
            <a:ext cx="16081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CPE NAT state table</a:t>
            </a:r>
            <a:endParaRPr lang="en-US" altLang="zh-CN" sz="1400" dirty="0" smtClean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67519"/>
              </p:ext>
            </p:extLst>
          </p:nvPr>
        </p:nvGraphicFramePr>
        <p:xfrm>
          <a:off x="5257501" y="3380783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92454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9" name="矩形 78"/>
          <p:cNvSpPr/>
          <p:nvPr/>
        </p:nvSpPr>
        <p:spPr>
          <a:xfrm>
            <a:off x="4073207" y="4968311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  <a:endParaRPr lang="en-US" altLang="zh-CN" sz="1200" dirty="0" smtClean="0"/>
          </a:p>
        </p:txBody>
      </p:sp>
      <p:sp>
        <p:nvSpPr>
          <p:cNvPr id="80" name="矩形 79"/>
          <p:cNvSpPr/>
          <p:nvPr/>
        </p:nvSpPr>
        <p:spPr>
          <a:xfrm>
            <a:off x="5491444" y="4968312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sp>
        <p:nvSpPr>
          <p:cNvPr id="82" name="矩形 81"/>
          <p:cNvSpPr/>
          <p:nvPr/>
        </p:nvSpPr>
        <p:spPr>
          <a:xfrm>
            <a:off x="4650355" y="593874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343611" y="5940603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  <a:endParaRPr lang="en-US" altLang="zh-CN" sz="1200" dirty="0" smtClean="0"/>
          </a:p>
        </p:txBody>
      </p:sp>
      <p:sp>
        <p:nvSpPr>
          <p:cNvPr id="84" name="矩形 83"/>
          <p:cNvSpPr/>
          <p:nvPr/>
        </p:nvSpPr>
        <p:spPr>
          <a:xfrm>
            <a:off x="2142971" y="4680346"/>
            <a:ext cx="81127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Unknown packet</a:t>
            </a:r>
            <a:endParaRPr lang="en-US" altLang="zh-CN" sz="12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952751" y="4685850"/>
            <a:ext cx="78136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Packet_in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4073207" y="4468855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  <a:endParaRPr lang="en-US" altLang="zh-CN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5491444" y="44688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  <a:endParaRPr lang="en-US" altLang="zh-CN" sz="1200" dirty="0" smtClean="0"/>
          </a:p>
        </p:txBody>
      </p:sp>
      <p:sp>
        <p:nvSpPr>
          <p:cNvPr id="92" name="矩形 91"/>
          <p:cNvSpPr/>
          <p:nvPr/>
        </p:nvSpPr>
        <p:spPr>
          <a:xfrm>
            <a:off x="6812375" y="44688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</a:t>
            </a:r>
            <a:r>
              <a:rPr lang="en-US" altLang="zh-CN" dirty="0" smtClean="0"/>
              <a:t>meeting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</a:t>
            </a:r>
            <a:r>
              <a:rPr lang="en-US" altLang="zh-CN" dirty="0" smtClean="0"/>
              <a:t>Optimizing” 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</a:t>
            </a:r>
            <a:r>
              <a:rPr lang="en-US" altLang="zh-CN" dirty="0" smtClean="0"/>
              <a:t>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</a:t>
            </a:r>
            <a:r>
              <a:rPr lang="en-US" altLang="zh-CN" sz="2800" dirty="0" smtClean="0"/>
              <a:t>mechanisms</a:t>
            </a:r>
          </a:p>
          <a:p>
            <a:pPr lvl="1"/>
            <a:r>
              <a:rPr lang="en-US" altLang="zh-CN" sz="2400" dirty="0" smtClean="0"/>
              <a:t>Lightweight </a:t>
            </a:r>
            <a:r>
              <a:rPr lang="en-US" altLang="zh-CN" sz="2400" dirty="0" smtClean="0"/>
              <a:t>4over6, MAP-E etc.</a:t>
            </a:r>
          </a:p>
          <a:p>
            <a:r>
              <a:rPr lang="en-US" altLang="zh-CN" sz="2800" dirty="0" smtClean="0"/>
              <a:t>Difficulty on addressing / provisioning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Can cover current transition scenarios </a:t>
            </a:r>
            <a:br>
              <a:rPr lang="en-US" altLang="zh-CN" sz="2400" dirty="0" smtClean="0"/>
            </a:br>
            <a:r>
              <a:rPr lang="en-US" altLang="zh-CN" sz="2400" dirty="0" smtClean="0"/>
              <a:t>(Especially </a:t>
            </a:r>
            <a:r>
              <a:rPr lang="en-US" altLang="zh-CN" sz="2400" dirty="0" smtClean="0"/>
              <a:t>IPv4 over IPv6 tunneling)</a:t>
            </a:r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</a:t>
            </a:r>
            <a:r>
              <a:rPr lang="en-US" altLang="zh-CN" sz="2800" dirty="0" smtClean="0"/>
              <a:t>SDN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Use centralized </a:t>
            </a:r>
            <a:r>
              <a:rPr lang="en-US" altLang="zh-CN" sz="2400" dirty="0" smtClean="0"/>
              <a:t>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01678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002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94463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ISP IPv6 Network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8220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52676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01678" y="3421458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756752" y="4629255"/>
            <a:ext cx="13771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>
          <a:xfrm>
            <a:off x="5249537" y="4629255"/>
            <a:ext cx="14046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1"/>
          </p:cNvCxnSpPr>
          <p:nvPr/>
        </p:nvCxnSpPr>
        <p:spPr>
          <a:xfrm>
            <a:off x="6745076" y="4629255"/>
            <a:ext cx="207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4" idx="1"/>
          </p:cNvCxnSpPr>
          <p:nvPr/>
        </p:nvCxnSpPr>
        <p:spPr>
          <a:xfrm>
            <a:off x="2253294" y="4629255"/>
            <a:ext cx="1483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842352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294043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94872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46563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标注 32"/>
          <p:cNvSpPr/>
          <p:nvPr/>
        </p:nvSpPr>
        <p:spPr>
          <a:xfrm>
            <a:off x="1726089" y="5320880"/>
            <a:ext cx="1964561" cy="1210510"/>
          </a:xfrm>
          <a:prstGeom prst="wedgeRectCallout">
            <a:avLst>
              <a:gd name="adj1" fmla="val 17789"/>
              <a:gd name="adj2" fmla="val -717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CE, lwB4, </a:t>
            </a:r>
            <a:r>
              <a:rPr lang="en-US" altLang="zh-CN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As </a:t>
            </a:r>
            <a:r>
              <a:rPr lang="en-US" altLang="zh-CN" sz="1400" dirty="0"/>
              <a:t>customer network </a:t>
            </a:r>
            <a:r>
              <a:rPr lang="en-US" altLang="zh-CN" sz="1400" dirty="0" smtClean="0"/>
              <a:t>gateway</a:t>
            </a:r>
            <a:endParaRPr lang="en-US" altLang="zh-CN" sz="1400" dirty="0"/>
          </a:p>
        </p:txBody>
      </p:sp>
      <p:sp>
        <p:nvSpPr>
          <p:cNvPr id="34" name="矩形标注 33"/>
          <p:cNvSpPr/>
          <p:nvPr/>
        </p:nvSpPr>
        <p:spPr>
          <a:xfrm>
            <a:off x="5390002" y="5573595"/>
            <a:ext cx="1759562" cy="705080"/>
          </a:xfrm>
          <a:prstGeom prst="wedgeRectCallout">
            <a:avLst>
              <a:gd name="adj1" fmla="val -12959"/>
              <a:gd name="adj2" fmla="val -1265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BR, </a:t>
            </a:r>
            <a:r>
              <a:rPr lang="en-US" altLang="zh-CN" sz="1400" dirty="0" err="1"/>
              <a:t>lwAFTR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…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523609" y="1758431"/>
            <a:ext cx="3492347" cy="1212279"/>
          </a:xfrm>
          <a:prstGeom prst="wedgeRectCallout">
            <a:avLst>
              <a:gd name="adj1" fmla="val -53116"/>
              <a:gd name="adj2" fmla="val 800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>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Manage CPE/BR Switches: </a:t>
            </a:r>
            <a:r>
              <a:rPr lang="en-US" altLang="zh-CN" sz="1200" dirty="0" smtClean="0"/>
              <a:t>IP addressing, forwarding states,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May combined with traditional servers (e.g. DHCPv6 server)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CPE configuration: Core function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mechanisms</a:t>
            </a:r>
          </a:p>
          <a:p>
            <a:r>
              <a:rPr lang="en-US" altLang="zh-CN" dirty="0" smtClean="0"/>
              <a:t>Device 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address                                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configuration for CPE Switch: through DHCPv6</a:t>
            </a:r>
          </a:p>
          <a:p>
            <a:r>
              <a:rPr lang="en-US" altLang="zh-CN" dirty="0" smtClean="0"/>
              <a:t>Forwarding configuration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rules</a:t>
            </a:r>
          </a:p>
          <a:p>
            <a:pPr lvl="1"/>
            <a:r>
              <a:rPr lang="en-US" altLang="zh-CN" sz="2000" dirty="0" smtClean="0"/>
              <a:t>Configure </a:t>
            </a:r>
            <a:r>
              <a:rPr lang="en-US" altLang="zh-CN" sz="2000" dirty="0" smtClean="0"/>
              <a:t>on each flow</a:t>
            </a:r>
          </a:p>
          <a:p>
            <a:pPr lvl="1"/>
            <a:r>
              <a:rPr lang="en-US" altLang="zh-CN" sz="2000" dirty="0" smtClean="0"/>
              <a:t>Rule format: Match - Action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information can </a:t>
            </a:r>
            <a:r>
              <a:rPr lang="en-US" altLang="zh-CN" sz="2000" dirty="0" smtClean="0"/>
              <a:t>be embedded into a </a:t>
            </a:r>
            <a:r>
              <a:rPr lang="en-US" altLang="zh-CN" sz="2000" dirty="0" smtClean="0"/>
              <a:t>rule, no provisioning needed</a:t>
            </a:r>
          </a:p>
          <a:p>
            <a:pPr lvl="2"/>
            <a:r>
              <a:rPr lang="en-US" altLang="zh-CN" sz="1600" dirty="0" smtClean="0"/>
              <a:t>E.g. BR Address – destination address parameter of CPE’s tunneling 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and ports – conditions of BR’s matching rule, or value of set-field action 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 (to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944038" y="29193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 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</a:t>
            </a:r>
            <a:r>
              <a:rPr lang="en-US" altLang="zh-CN" dirty="0" smtClean="0"/>
              <a:t>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</a:t>
            </a:r>
            <a:r>
              <a:rPr lang="en-US" altLang="zh-CN" dirty="0" smtClean="0"/>
              <a:t>MAP/lw4o6)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=&gt; </a:t>
            </a:r>
            <a:r>
              <a:rPr lang="en-US" altLang="zh-CN" dirty="0" smtClean="0"/>
              <a:t>Let BR Switch treat </a:t>
            </a:r>
            <a:r>
              <a:rPr lang="en-US" altLang="zh-CN" dirty="0" smtClean="0"/>
              <a:t>all traffic </a:t>
            </a:r>
            <a:r>
              <a:rPr lang="en-US" altLang="zh-CN" dirty="0" smtClean="0"/>
              <a:t>from</a:t>
            </a:r>
            <a:r>
              <a:rPr lang="en-US" altLang="zh-CN" dirty="0" smtClean="0"/>
              <a:t> </a:t>
            </a:r>
            <a:r>
              <a:rPr lang="en-US" altLang="zh-CN" dirty="0" smtClean="0"/>
              <a:t>the same IPv4 </a:t>
            </a:r>
            <a:r>
              <a:rPr lang="en-US" altLang="zh-CN" dirty="0" smtClean="0"/>
              <a:t>address + port set </a:t>
            </a:r>
            <a:r>
              <a:rPr lang="en-US" altLang="zh-CN" dirty="0" smtClean="0"/>
              <a:t>as a single </a:t>
            </a:r>
            <a:r>
              <a:rPr lang="en-US" altLang="zh-CN" dirty="0" smtClean="0"/>
              <a:t>flow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IPv4 address + PSID for the CPE,</a:t>
            </a:r>
            <a:br>
              <a:rPr lang="en-US" altLang="zh-CN" sz="2000" dirty="0" smtClean="0"/>
            </a:br>
            <a:r>
              <a:rPr lang="en-US" altLang="zh-CN" sz="2000" dirty="0" smtClean="0"/>
              <a:t>and installs forwarding rules in BR Switch (per-subscriber)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move to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817784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806108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287375" y="443579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450594" y="4435795"/>
            <a:ext cx="0" cy="98516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61360"/>
              </p:ext>
            </p:extLst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749385" y="462449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</a:t>
            </a:r>
            <a:r>
              <a:rPr lang="en-US" altLang="zh-CN" sz="1600" dirty="0" smtClean="0"/>
              <a:t>::</a:t>
            </a:r>
            <a:r>
              <a:rPr lang="en-US" altLang="zh-CN" sz="1600" dirty="0" smtClean="0"/>
              <a:t>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  <a:endParaRPr lang="en-US" altLang="zh-CN" sz="1600" dirty="0" smtClean="0"/>
          </a:p>
        </p:txBody>
      </p:sp>
      <p:sp>
        <p:nvSpPr>
          <p:cNvPr id="68" name="矩形 67"/>
          <p:cNvSpPr/>
          <p:nvPr/>
        </p:nvSpPr>
        <p:spPr>
          <a:xfrm>
            <a:off x="5492943" y="4601570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  <a:endParaRPr lang="en-US" altLang="zh-CN" sz="1200" dirty="0" smtClean="0"/>
          </a:p>
        </p:txBody>
      </p:sp>
      <p:sp>
        <p:nvSpPr>
          <p:cNvPr id="69" name="矩形 68"/>
          <p:cNvSpPr/>
          <p:nvPr/>
        </p:nvSpPr>
        <p:spPr>
          <a:xfrm>
            <a:off x="5085620" y="6298385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  <a:endParaRPr lang="en-US" altLang="zh-CN" sz="1600" dirty="0" smtClean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699132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688704" y="4655900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5" name="矩形 74"/>
          <p:cNvSpPr/>
          <p:nvPr/>
        </p:nvSpPr>
        <p:spPr>
          <a:xfrm>
            <a:off x="7186199" y="4603428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  <a:endParaRPr lang="en-US" altLang="zh-CN" sz="1200" dirty="0" smtClean="0"/>
          </a:p>
        </p:txBody>
      </p:sp>
      <p:sp>
        <p:nvSpPr>
          <p:cNvPr id="76" name="矩形 75"/>
          <p:cNvSpPr/>
          <p:nvPr/>
        </p:nvSpPr>
        <p:spPr>
          <a:xfrm>
            <a:off x="4458029" y="4640598"/>
            <a:ext cx="104868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install rule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342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delay to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</a:t>
            </a:r>
            <a:r>
              <a:rPr lang="en-US" altLang="zh-CN" sz="1600" dirty="0" smtClean="0"/>
              <a:t>::</a:t>
            </a:r>
            <a:r>
              <a:rPr lang="en-US" altLang="zh-CN" sz="1600" dirty="0" smtClean="0"/>
              <a:t>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  <a:endParaRPr lang="en-US" altLang="zh-CN" sz="1600" dirty="0" smtClean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Controller installs forwarding rules in BR Switch (per-subscriber)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move to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3985352" y="4935821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  <a:endParaRPr lang="en-US" altLang="zh-CN" sz="1200" dirty="0" smtClean="0"/>
          </a:p>
        </p:txBody>
      </p:sp>
      <p:sp>
        <p:nvSpPr>
          <p:cNvPr id="69" name="矩形 68"/>
          <p:cNvSpPr/>
          <p:nvPr/>
        </p:nvSpPr>
        <p:spPr>
          <a:xfrm>
            <a:off x="3587327" y="640123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  <a:endParaRPr lang="en-US" altLang="zh-CN" sz="1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  <a:endParaRPr lang="en-US" altLang="zh-CN" sz="1400" dirty="0" smtClean="0"/>
          </a:p>
        </p:txBody>
      </p:sp>
      <p:sp>
        <p:nvSpPr>
          <p:cNvPr id="75" name="矩形 74"/>
          <p:cNvSpPr/>
          <p:nvPr/>
        </p:nvSpPr>
        <p:spPr>
          <a:xfrm>
            <a:off x="5678608" y="4937679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  <a:endParaRPr lang="en-US" altLang="zh-CN" sz="1200" dirty="0" smtClean="0"/>
          </a:p>
        </p:txBody>
      </p:sp>
      <p:sp>
        <p:nvSpPr>
          <p:cNvPr id="23" name="矩形 22"/>
          <p:cNvSpPr/>
          <p:nvPr/>
        </p:nvSpPr>
        <p:spPr>
          <a:xfrm>
            <a:off x="3986835" y="3792898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24" name="矩形 23"/>
          <p:cNvSpPr/>
          <p:nvPr/>
        </p:nvSpPr>
        <p:spPr>
          <a:xfrm>
            <a:off x="5680091" y="3794756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  <a:endParaRPr lang="en-US" altLang="zh-CN" sz="1200" dirty="0" smtClean="0"/>
          </a:p>
        </p:txBody>
      </p:sp>
      <p:sp>
        <p:nvSpPr>
          <p:cNvPr id="26" name="矩形 25"/>
          <p:cNvSpPr/>
          <p:nvPr/>
        </p:nvSpPr>
        <p:spPr>
          <a:xfrm>
            <a:off x="3985352" y="434969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src_port&amp;0xfc00=0x400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5678608" y="4351553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normal forward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598</Words>
  <Application>Microsoft Office PowerPoint</Application>
  <PresentationFormat>全屏显示(4:3)</PresentationFormat>
  <Paragraphs>162</Paragraphs>
  <Slides>12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Architecture</vt:lpstr>
      <vt:lpstr>Switch Configuration</vt:lpstr>
      <vt:lpstr>Requirements for Switches</vt:lpstr>
      <vt:lpstr>Example: lw4over6 1. CPE Device Configuration</vt:lpstr>
      <vt:lpstr>Example: lw4over6 1. CPE Device Configuration</vt:lpstr>
      <vt:lpstr>Example: lw4over6 2. BR Forwarding Configuration</vt:lpstr>
      <vt:lpstr>Example: lw4over6 3. CPE Forwarding Configuration </vt:lpstr>
      <vt:lpstr>Status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783</cp:revision>
  <dcterms:created xsi:type="dcterms:W3CDTF">2014-04-14T03:46:02Z</dcterms:created>
  <dcterms:modified xsi:type="dcterms:W3CDTF">2014-06-25T19:24:52Z</dcterms:modified>
</cp:coreProperties>
</file>