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9" r:id="rId3"/>
    <p:sldId id="270" r:id="rId4"/>
    <p:sldId id="279" r:id="rId5"/>
    <p:sldId id="272" r:id="rId6"/>
    <p:sldId id="278" r:id="rId7"/>
    <p:sldId id="280" r:id="rId8"/>
    <p:sldId id="284" r:id="rId9"/>
    <p:sldId id="283" r:id="rId10"/>
    <p:sldId id="282" r:id="rId11"/>
    <p:sldId id="285" r:id="rId12"/>
    <p:sldId id="275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0" autoAdjust="0"/>
    <p:restoredTop sz="72195" autoAdjust="0"/>
  </p:normalViewPr>
  <p:slideViewPr>
    <p:cSldViewPr snapToGrid="0">
      <p:cViewPr>
        <p:scale>
          <a:sx n="100" d="100"/>
          <a:sy n="100" d="100"/>
        </p:scale>
        <p:origin x="130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45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68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55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51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49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3. </a:t>
            </a:r>
            <a:r>
              <a:rPr lang="en-US" altLang="zh-CN" dirty="0"/>
              <a:t>CPE </a:t>
            </a:r>
            <a:r>
              <a:rPr lang="en-US" altLang="zh-CN" dirty="0" smtClean="0"/>
              <a:t>Forwarding </a:t>
            </a:r>
            <a:r>
              <a:rPr lang="en-US" altLang="zh-CN" dirty="0"/>
              <a:t>Configuration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226598" y="6356351"/>
            <a:ext cx="2057400" cy="365125"/>
          </a:xfrm>
        </p:spPr>
        <p:txBody>
          <a:bodyPr/>
          <a:lstStyle/>
          <a:p>
            <a:fld id="{F7584EF2-83F3-4D0E-806F-3F2B1A6BFA5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463528" y="5440459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050676" y="4455300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768367" y="4455301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733742" y="6275846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2001::1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9883" y="5420954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sends every initial packet of the same (</a:t>
            </a:r>
            <a:r>
              <a:rPr lang="en-US" altLang="zh-CN" sz="2000" dirty="0" err="1"/>
              <a:t>source_ip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source_port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flow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controller</a:t>
            </a:r>
          </a:p>
          <a:p>
            <a:r>
              <a:rPr lang="en-US" altLang="zh-CN" sz="2000" dirty="0" smtClean="0"/>
              <a:t>Controller allocates available public IPv4 </a:t>
            </a:r>
            <a:r>
              <a:rPr lang="en-US" altLang="zh-CN" sz="2000" dirty="0" err="1" smtClean="0"/>
              <a:t>address+port</a:t>
            </a:r>
            <a:r>
              <a:rPr lang="en-US" altLang="zh-CN" sz="2000" dirty="0" smtClean="0"/>
              <a:t>, </a:t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installs forwarding rules in </a:t>
            </a:r>
            <a:r>
              <a:rPr lang="en-US" altLang="zh-CN" sz="2000" dirty="0" smtClean="0"/>
              <a:t>CPE Switch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per-flow)</a:t>
            </a:r>
            <a:endParaRPr lang="en-US" altLang="zh-CN" sz="2000" dirty="0"/>
          </a:p>
        </p:txBody>
      </p:sp>
      <p:cxnSp>
        <p:nvCxnSpPr>
          <p:cNvPr id="70" name="直接连接符 69"/>
          <p:cNvCxnSpPr>
            <a:stCxn id="64" idx="3"/>
            <a:endCxn id="35" idx="1"/>
          </p:cNvCxnSpPr>
          <p:nvPr/>
        </p:nvCxnSpPr>
        <p:spPr>
          <a:xfrm>
            <a:off x="1414957" y="5817562"/>
            <a:ext cx="2048571" cy="1950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430316" y="5299832"/>
            <a:ext cx="1886097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Packet: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 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94960"/>
              </p:ext>
            </p:extLst>
          </p:nvPr>
        </p:nvGraphicFramePr>
        <p:xfrm>
          <a:off x="455899" y="3270153"/>
          <a:ext cx="3916518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98"/>
                <a:gridCol w="881349"/>
                <a:gridCol w="903383"/>
                <a:gridCol w="672029"/>
                <a:gridCol w="814559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CPE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Private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IP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Public Port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192.168.1.2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30000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1025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1853066" y="3802210"/>
            <a:ext cx="16081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CPE NAT state table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67519"/>
              </p:ext>
            </p:extLst>
          </p:nvPr>
        </p:nvGraphicFramePr>
        <p:xfrm>
          <a:off x="5257501" y="3380783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77" name="矩形 76"/>
          <p:cNvSpPr/>
          <p:nvPr/>
        </p:nvSpPr>
        <p:spPr>
          <a:xfrm>
            <a:off x="5610961" y="3892454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9" name="矩形 78"/>
          <p:cNvSpPr/>
          <p:nvPr/>
        </p:nvSpPr>
        <p:spPr>
          <a:xfrm>
            <a:off x="4073207" y="4968311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80" name="矩形 79"/>
          <p:cNvSpPr/>
          <p:nvPr/>
        </p:nvSpPr>
        <p:spPr>
          <a:xfrm>
            <a:off x="5491444" y="4968312"/>
            <a:ext cx="163646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=192.168.1.2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dst_port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2" name="矩形 81"/>
          <p:cNvSpPr/>
          <p:nvPr/>
        </p:nvSpPr>
        <p:spPr>
          <a:xfrm>
            <a:off x="4650355" y="5938745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83" name="矩形 82"/>
          <p:cNvSpPr/>
          <p:nvPr/>
        </p:nvSpPr>
        <p:spPr>
          <a:xfrm>
            <a:off x="6343611" y="5938222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IP-IP6 header;</a:t>
            </a:r>
            <a:br>
              <a:rPr lang="en-US" altLang="zh-CN" sz="1200" dirty="0" smtClean="0"/>
            </a:br>
            <a:r>
              <a:rPr lang="en-US" altLang="zh-CN" sz="1200" dirty="0" smtClean="0"/>
              <a:t>send back to the switch</a:t>
            </a:r>
          </a:p>
        </p:txBody>
      </p:sp>
      <p:sp>
        <p:nvSpPr>
          <p:cNvPr id="84" name="矩形 83"/>
          <p:cNvSpPr/>
          <p:nvPr/>
        </p:nvSpPr>
        <p:spPr>
          <a:xfrm>
            <a:off x="2142971" y="4680346"/>
            <a:ext cx="81127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Unknown packet</a:t>
            </a:r>
          </a:p>
        </p:txBody>
      </p:sp>
      <p:sp>
        <p:nvSpPr>
          <p:cNvPr id="86" name="矩形 85"/>
          <p:cNvSpPr/>
          <p:nvPr/>
        </p:nvSpPr>
        <p:spPr>
          <a:xfrm>
            <a:off x="2952751" y="4678706"/>
            <a:ext cx="78136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Packet_in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87" name="矩形 86"/>
          <p:cNvSpPr/>
          <p:nvPr/>
        </p:nvSpPr>
        <p:spPr>
          <a:xfrm>
            <a:off x="4073207" y="4468855"/>
            <a:ext cx="141823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=192.168.1.2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=30000</a:t>
            </a:r>
          </a:p>
        </p:txBody>
      </p:sp>
      <p:sp>
        <p:nvSpPr>
          <p:cNvPr id="88" name="矩形 87"/>
          <p:cNvSpPr/>
          <p:nvPr/>
        </p:nvSpPr>
        <p:spPr>
          <a:xfrm>
            <a:off x="5491444" y="4468856"/>
            <a:ext cx="132202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</a:t>
            </a:r>
          </a:p>
          <a:p>
            <a:r>
              <a:rPr lang="en-US" altLang="zh-CN" sz="1200" dirty="0" smtClean="0"/>
              <a:t>set </a:t>
            </a:r>
            <a:r>
              <a:rPr lang="en-US" altLang="zh-CN" sz="1200" dirty="0" err="1" smtClean="0"/>
              <a:t>src_port</a:t>
            </a:r>
            <a:r>
              <a:rPr lang="en-US" altLang="zh-CN" sz="1200" dirty="0" smtClean="0"/>
              <a:t>=1025</a:t>
            </a:r>
          </a:p>
        </p:txBody>
      </p:sp>
      <p:sp>
        <p:nvSpPr>
          <p:cNvPr id="92" name="矩形 91"/>
          <p:cNvSpPr/>
          <p:nvPr/>
        </p:nvSpPr>
        <p:spPr>
          <a:xfrm>
            <a:off x="6812375" y="446885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=2001::1,dst=2002::1)</a:t>
            </a:r>
          </a:p>
        </p:txBody>
      </p:sp>
    </p:spTree>
    <p:extLst>
      <p:ext uri="{BB962C8B-B14F-4D97-AF65-F5344CB8AC3E}">
        <p14:creationId xmlns:p14="http://schemas.microsoft.com/office/powerpoint/2010/main" val="2945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4. </a:t>
            </a:r>
            <a:r>
              <a:rPr lang="en-US" altLang="zh-CN" dirty="0" smtClean="0"/>
              <a:t>Mesh Mode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内容占位符 1"/>
          <p:cNvSpPr txBox="1">
            <a:spLocks/>
          </p:cNvSpPr>
          <p:nvPr/>
        </p:nvSpPr>
        <p:spPr>
          <a:xfrm>
            <a:off x="498218" y="1692275"/>
            <a:ext cx="8229600" cy="4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Can easily support mesh mode: Change </a:t>
            </a:r>
            <a:r>
              <a:rPr lang="en-US" altLang="zh-CN" sz="2400" dirty="0" err="1" smtClean="0"/>
              <a:t>dst_ip</a:t>
            </a:r>
            <a:r>
              <a:rPr lang="en-US" altLang="zh-CN" sz="2400" dirty="0" smtClean="0"/>
              <a:t> of IPv6 tunneling action</a:t>
            </a:r>
          </a:p>
          <a:p>
            <a:r>
              <a:rPr lang="en-US" altLang="zh-CN" sz="2400" dirty="0"/>
              <a:t>Controller identifies </a:t>
            </a:r>
            <a:r>
              <a:rPr lang="en-US" altLang="zh-CN" sz="2400" dirty="0" err="1"/>
              <a:t>dst_ip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dst_port</a:t>
            </a:r>
            <a:r>
              <a:rPr lang="en-US" altLang="zh-CN" sz="2400" dirty="0"/>
              <a:t> of </a:t>
            </a:r>
            <a:r>
              <a:rPr lang="en-US" altLang="zh-CN" sz="2400" dirty="0" smtClean="0"/>
              <a:t>a flow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1800" dirty="0" smtClean="0"/>
              <a:t>Another CPE 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=IPv6 address of the CPE</a:t>
            </a:r>
          </a:p>
          <a:p>
            <a:pPr lvl="1"/>
            <a:r>
              <a:rPr lang="en-US" altLang="zh-CN" sz="1800" dirty="0" smtClean="0"/>
              <a:t>Otherwise: let </a:t>
            </a:r>
            <a:r>
              <a:rPr lang="en-US" altLang="zh-CN" sz="1800" dirty="0" err="1" smtClean="0"/>
              <a:t>dst_ip</a:t>
            </a:r>
            <a:r>
              <a:rPr lang="en-US" altLang="zh-CN" sz="1800" dirty="0" smtClean="0"/>
              <a:t>=BR address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2605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meeting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Backup: “Optimizing” NAT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transition mechanisms</a:t>
            </a:r>
          </a:p>
          <a:p>
            <a:pPr lvl="1"/>
            <a:r>
              <a:rPr lang="en-US" altLang="zh-CN" sz="2400" dirty="0" smtClean="0"/>
              <a:t>Lightweight 4over6, MAP-E etc.</a:t>
            </a:r>
          </a:p>
          <a:p>
            <a:r>
              <a:rPr lang="en-US" altLang="zh-CN" sz="2800" dirty="0" smtClean="0"/>
              <a:t>Difficulty on addressing / provisioning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</a:t>
            </a:r>
            <a:r>
              <a:rPr lang="en-US" altLang="zh-CN" sz="2800" dirty="0" smtClean="0"/>
              <a:t>by applying </a:t>
            </a:r>
            <a:r>
              <a:rPr lang="en-US" altLang="zh-CN" sz="2800" dirty="0" err="1" smtClean="0"/>
              <a:t>softwire</a:t>
            </a:r>
            <a:r>
              <a:rPr lang="en-US" altLang="zh-CN" sz="2800" dirty="0" smtClean="0"/>
              <a:t> defined networking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Support IPv4 </a:t>
            </a:r>
            <a:r>
              <a:rPr lang="en-US" altLang="zh-CN" sz="2400" dirty="0" smtClean="0"/>
              <a:t>over IPv6 </a:t>
            </a:r>
            <a:r>
              <a:rPr lang="en-US" altLang="zh-CN" dirty="0"/>
              <a:t>tunneling </a:t>
            </a:r>
            <a:r>
              <a:rPr lang="en-US" altLang="zh-CN" dirty="0" smtClean="0"/>
              <a:t>scenario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SDN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Use 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401678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390002" y="4232647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94463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ISP IPv6 Network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8220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Customer Network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952676" y="4232647"/>
            <a:ext cx="1355074" cy="7932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Internet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401678" y="3421458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1"/>
          </p:cNvCxnSpPr>
          <p:nvPr/>
        </p:nvCxnSpPr>
        <p:spPr>
          <a:xfrm>
            <a:off x="3756752" y="4629255"/>
            <a:ext cx="137711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5" idx="1"/>
          </p:cNvCxnSpPr>
          <p:nvPr/>
        </p:nvCxnSpPr>
        <p:spPr>
          <a:xfrm>
            <a:off x="5249537" y="4629255"/>
            <a:ext cx="140465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8" idx="1"/>
          </p:cNvCxnSpPr>
          <p:nvPr/>
        </p:nvCxnSpPr>
        <p:spPr>
          <a:xfrm>
            <a:off x="6745076" y="4629255"/>
            <a:ext cx="2076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4" idx="1"/>
          </p:cNvCxnSpPr>
          <p:nvPr/>
        </p:nvCxnSpPr>
        <p:spPr>
          <a:xfrm>
            <a:off x="2253294" y="4629255"/>
            <a:ext cx="148384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842352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294043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94872" y="3727760"/>
            <a:ext cx="0" cy="504887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246563" y="3727760"/>
            <a:ext cx="0" cy="5048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标注 32"/>
          <p:cNvSpPr/>
          <p:nvPr/>
        </p:nvSpPr>
        <p:spPr>
          <a:xfrm>
            <a:off x="1726089" y="5320880"/>
            <a:ext cx="1964561" cy="1210510"/>
          </a:xfrm>
          <a:prstGeom prst="wedgeRectCallout">
            <a:avLst>
              <a:gd name="adj1" fmla="val 17789"/>
              <a:gd name="adj2" fmla="val -717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CE, lwB4, </a:t>
            </a:r>
            <a:r>
              <a:rPr lang="en-US" altLang="zh-CN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As </a:t>
            </a:r>
            <a:r>
              <a:rPr lang="en-US" altLang="zh-CN" sz="1400" dirty="0"/>
              <a:t>customer network </a:t>
            </a:r>
            <a:r>
              <a:rPr lang="en-US" altLang="zh-CN" sz="1400" dirty="0" smtClean="0"/>
              <a:t>gateway</a:t>
            </a:r>
            <a:endParaRPr lang="en-US" altLang="zh-CN" sz="1400" dirty="0"/>
          </a:p>
        </p:txBody>
      </p:sp>
      <p:sp>
        <p:nvSpPr>
          <p:cNvPr id="34" name="矩形标注 33"/>
          <p:cNvSpPr/>
          <p:nvPr/>
        </p:nvSpPr>
        <p:spPr>
          <a:xfrm>
            <a:off x="5390002" y="5573595"/>
            <a:ext cx="1759562" cy="705080"/>
          </a:xfrm>
          <a:prstGeom prst="wedgeRectCallout">
            <a:avLst>
              <a:gd name="adj1" fmla="val -12959"/>
              <a:gd name="adj2" fmla="val -12656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OpenFlow</a:t>
            </a:r>
            <a:r>
              <a:rPr lang="en-US" altLang="zh-CN" sz="1400" dirty="0" smtClean="0"/>
              <a:t>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Replace </a:t>
            </a:r>
            <a:r>
              <a:rPr lang="en-US" altLang="zh-CN" sz="1400" dirty="0"/>
              <a:t>MAP BR, </a:t>
            </a:r>
            <a:r>
              <a:rPr lang="en-US" altLang="zh-CN" sz="1400" dirty="0" err="1"/>
              <a:t>lwAFTR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…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523609" y="1758431"/>
            <a:ext cx="3492347" cy="1212279"/>
          </a:xfrm>
          <a:prstGeom prst="wedgeRectCallout">
            <a:avLst>
              <a:gd name="adj1" fmla="val -53116"/>
              <a:gd name="adj2" fmla="val 800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> Controller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Manage CPE/BR Switches: </a:t>
            </a:r>
            <a:r>
              <a:rPr lang="en-US" altLang="zh-CN" sz="1200" dirty="0" smtClean="0"/>
              <a:t>IP addressing, forwarding states, etc.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Combined </a:t>
            </a:r>
            <a:r>
              <a:rPr lang="en-US" altLang="zh-CN" sz="1600" dirty="0" smtClean="0"/>
              <a:t>with </a:t>
            </a:r>
            <a:r>
              <a:rPr lang="en-US" altLang="zh-CN" sz="1600" dirty="0" smtClean="0"/>
              <a:t>DHCPv6 server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56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1"/>
            <a:ext cx="8686800" cy="47995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CPE configuration: Core function in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mechanisms</a:t>
            </a:r>
          </a:p>
          <a:p>
            <a:r>
              <a:rPr lang="en-US" altLang="zh-CN" dirty="0" smtClean="0"/>
              <a:t>Device configuration</a:t>
            </a:r>
          </a:p>
          <a:p>
            <a:pPr lvl="1"/>
            <a:r>
              <a:rPr lang="en-US" altLang="zh-CN" sz="2000" dirty="0" smtClean="0"/>
              <a:t>Initially, each CPE Switch is configured with:</a:t>
            </a:r>
          </a:p>
          <a:p>
            <a:pPr lvl="2"/>
            <a:r>
              <a:rPr lang="en-US" altLang="zh-CN" sz="1600" dirty="0" smtClean="0"/>
              <a:t>An IPv6 address                                Connect to controller through IPv6</a:t>
            </a:r>
          </a:p>
          <a:p>
            <a:pPr lvl="2"/>
            <a:r>
              <a:rPr lang="en-US" altLang="zh-CN" sz="1600" dirty="0" smtClean="0"/>
              <a:t>Controller’s IPv6 address</a:t>
            </a:r>
          </a:p>
          <a:p>
            <a:pPr lvl="1"/>
            <a:r>
              <a:rPr lang="en-US" altLang="zh-CN" sz="2000" dirty="0" smtClean="0"/>
              <a:t>Automatic configuration for CPE Switch: through DHCPv6</a:t>
            </a:r>
          </a:p>
          <a:p>
            <a:r>
              <a:rPr lang="en-US" altLang="zh-CN" dirty="0" smtClean="0"/>
              <a:t>Forwarding configuration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for configuring Switches’ forwarding rules</a:t>
            </a:r>
          </a:p>
          <a:p>
            <a:pPr lvl="1"/>
            <a:r>
              <a:rPr lang="en-US" altLang="zh-CN" sz="2000" dirty="0" smtClean="0"/>
              <a:t>Configure on each flow</a:t>
            </a:r>
          </a:p>
          <a:p>
            <a:pPr lvl="1"/>
            <a:r>
              <a:rPr lang="en-US" altLang="zh-CN" sz="2000" dirty="0" smtClean="0"/>
              <a:t>Rule format: Match - Action</a:t>
            </a:r>
          </a:p>
          <a:p>
            <a:pPr lvl="1"/>
            <a:r>
              <a:rPr lang="en-US" altLang="zh-CN" sz="2000" dirty="0" err="1" smtClean="0"/>
              <a:t>Softwire</a:t>
            </a:r>
            <a:r>
              <a:rPr lang="en-US" altLang="zh-CN" sz="2000" dirty="0" smtClean="0"/>
              <a:t> information can be embedded into a rule, no provisioning needed</a:t>
            </a:r>
          </a:p>
          <a:p>
            <a:pPr lvl="2"/>
            <a:r>
              <a:rPr lang="en-US" altLang="zh-CN" sz="1600" dirty="0" smtClean="0"/>
              <a:t>E.g. BR Address – destination address parameter of CPE’s tunneling action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IPv4 address and ports – conditions of BR’s matching rule, or value of set-field action </a:t>
            </a:r>
            <a:br>
              <a:rPr lang="en-US" altLang="zh-CN" sz="1600" dirty="0" smtClean="0"/>
            </a:br>
            <a:r>
              <a:rPr lang="en-US" altLang="zh-CN" sz="1600" dirty="0" smtClean="0"/>
              <a:t>                                                     (to implement NAT44)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944038" y="2919343"/>
            <a:ext cx="297455" cy="374574"/>
          </a:xfrm>
          <a:prstGeom prst="rightBrace">
            <a:avLst>
              <a:gd name="adj1" fmla="val 8333"/>
              <a:gd name="adj2" fmla="val 29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Action:</a:t>
            </a:r>
          </a:p>
          <a:p>
            <a:pPr lvl="1"/>
            <a:r>
              <a:rPr lang="en-US" altLang="zh-CN" dirty="0" smtClean="0"/>
              <a:t>Support IPv6 tunneling action</a:t>
            </a:r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BR Switch: 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MAP/lw4o6)</a:t>
            </a:r>
            <a:br>
              <a:rPr lang="en-US" altLang="zh-CN" dirty="0" smtClean="0"/>
            </a:br>
            <a:r>
              <a:rPr lang="en-US" altLang="zh-CN" dirty="0" smtClean="0"/>
              <a:t>=&gt; Let BR Switch treat all traffic from the same IPv4 address + port set as a single flow</a:t>
            </a:r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IPv4 address + PSID for the CPE,</a:t>
            </a:r>
            <a:br>
              <a:rPr lang="en-US" altLang="zh-CN" sz="2000" dirty="0" smtClean="0"/>
            </a:br>
            <a:r>
              <a:rPr lang="en-US" altLang="zh-CN" sz="2000" dirty="0" smtClean="0"/>
              <a:t>and installs forwarding rules in BR Switch (per-subscriber)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move to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817784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806108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2287375" y="443579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450594" y="4435795"/>
            <a:ext cx="0" cy="98516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61360"/>
              </p:ext>
            </p:extLst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749385" y="462449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2001::1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</a:p>
        </p:txBody>
      </p:sp>
      <p:sp>
        <p:nvSpPr>
          <p:cNvPr id="68" name="矩形 67"/>
          <p:cNvSpPr/>
          <p:nvPr/>
        </p:nvSpPr>
        <p:spPr>
          <a:xfrm>
            <a:off x="5492943" y="4601570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sp>
        <p:nvSpPr>
          <p:cNvPr id="69" name="矩形 68"/>
          <p:cNvSpPr/>
          <p:nvPr/>
        </p:nvSpPr>
        <p:spPr>
          <a:xfrm>
            <a:off x="5085620" y="6298385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2002::1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699132" y="4435796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688704" y="4655900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7186199" y="4603428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76" name="矩形 75"/>
          <p:cNvSpPr/>
          <p:nvPr/>
        </p:nvSpPr>
        <p:spPr>
          <a:xfrm>
            <a:off x="4458029" y="4640598"/>
            <a:ext cx="104868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install rule</a:t>
            </a:r>
          </a:p>
        </p:txBody>
      </p:sp>
    </p:spTree>
    <p:extLst>
      <p:ext uri="{BB962C8B-B14F-4D97-AF65-F5344CB8AC3E}">
        <p14:creationId xmlns:p14="http://schemas.microsoft.com/office/powerpoint/2010/main" val="21342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CPE Switch </a:t>
            </a:r>
            <a:r>
              <a:rPr lang="en-US" altLang="zh-CN" sz="2000" dirty="0"/>
              <a:t>requests an IPv6 address (or prefix), </a:t>
            </a:r>
            <a:r>
              <a:rPr lang="en-US" altLang="zh-CN" sz="2000" dirty="0" smtClean="0"/>
              <a:t>and builds </a:t>
            </a:r>
            <a:r>
              <a:rPr lang="en-US" altLang="zh-CN" sz="2000" dirty="0" err="1" smtClean="0"/>
              <a:t>OpenFlow</a:t>
            </a:r>
            <a:r>
              <a:rPr lang="en-US" altLang="zh-CN" sz="2000" dirty="0" smtClean="0"/>
              <a:t> connection</a:t>
            </a:r>
          </a:p>
          <a:p>
            <a:r>
              <a:rPr lang="en-US" altLang="zh-CN" sz="2000" dirty="0" smtClean="0"/>
              <a:t>Controller allocates an available IPv4 address + PSID for the CPE in local binding table</a:t>
            </a:r>
            <a:br>
              <a:rPr lang="en-US" altLang="zh-CN" sz="2000" dirty="0" smtClean="0"/>
            </a:br>
            <a:r>
              <a:rPr lang="en-US" altLang="zh-CN" sz="2000" dirty="0" smtClean="0"/>
              <a:t>(Can also delay until the first </a:t>
            </a:r>
            <a:r>
              <a:rPr lang="en-US" altLang="zh-CN" sz="2000" dirty="0" err="1" smtClean="0"/>
              <a:t>packet_in</a:t>
            </a:r>
            <a:r>
              <a:rPr lang="en-US" altLang="zh-CN" sz="2000" dirty="0" smtClean="0"/>
              <a:t> from the CPE)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en-US" altLang="zh-CN" dirty="0" smtClean="0"/>
              <a:t>CPE Device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3216926" y="5420954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CPE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36769" y="4129493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688387" y="4445145"/>
            <a:ext cx="0" cy="9851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/>
          </p:nvPr>
        </p:nvGraphicFramePr>
        <p:xfrm>
          <a:off x="5889851" y="3471147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2150397" y="4633841"/>
            <a:ext cx="15631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allocate 2001::1</a:t>
            </a:r>
            <a:br>
              <a:rPr lang="en-US" altLang="zh-CN" sz="1600" dirty="0" smtClean="0"/>
            </a:br>
            <a:r>
              <a:rPr lang="en-US" altLang="zh-CN" sz="1600" dirty="0" smtClean="0"/>
              <a:t>through DHCPv6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3955053" y="4435796"/>
            <a:ext cx="0" cy="98515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55053" y="4633841"/>
            <a:ext cx="11142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err="1" smtClean="0"/>
              <a:t>OpenFlow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connection</a:t>
            </a:r>
          </a:p>
        </p:txBody>
      </p:sp>
      <p:sp>
        <p:nvSpPr>
          <p:cNvPr id="74" name="矩形 73"/>
          <p:cNvSpPr/>
          <p:nvPr/>
        </p:nvSpPr>
        <p:spPr>
          <a:xfrm>
            <a:off x="6243311" y="3982818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</p:spTree>
    <p:extLst>
      <p:ext uri="{BB962C8B-B14F-4D97-AF65-F5344CB8AC3E}">
        <p14:creationId xmlns:p14="http://schemas.microsoft.com/office/powerpoint/2010/main" val="6752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692275"/>
            <a:ext cx="8229600" cy="416935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every binding state: Controller installs forwarding rules in BR Switch (per-subscriber)</a:t>
            </a:r>
            <a:br>
              <a:rPr lang="en-US" altLang="zh-CN" sz="2000" dirty="0" smtClean="0"/>
            </a:b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lw4over6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/>
              <a:t>2. BR </a:t>
            </a:r>
            <a:r>
              <a:rPr lang="en-US" altLang="zh-CN" dirty="0"/>
              <a:t>Forwarding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3307815" y="5523805"/>
            <a:ext cx="1355074" cy="7932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 Switch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820538" y="3402380"/>
            <a:ext cx="4340644" cy="3063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952301" y="3708682"/>
            <a:ext cx="0" cy="1815124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47722"/>
              </p:ext>
            </p:extLst>
          </p:nvPr>
        </p:nvGraphicFramePr>
        <p:xfrm>
          <a:off x="5873620" y="2744034"/>
          <a:ext cx="2625499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14"/>
                <a:gridCol w="903384"/>
                <a:gridCol w="914401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1.2.3.4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3985352" y="4935821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dst_ip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dst_port&amp;0xfc00=0x400</a:t>
            </a:r>
          </a:p>
        </p:txBody>
      </p:sp>
      <p:sp>
        <p:nvSpPr>
          <p:cNvPr id="69" name="矩形 68"/>
          <p:cNvSpPr/>
          <p:nvPr/>
        </p:nvSpPr>
        <p:spPr>
          <a:xfrm>
            <a:off x="3587327" y="6401236"/>
            <a:ext cx="814646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2002::1</a:t>
            </a:r>
          </a:p>
        </p:txBody>
      </p:sp>
      <p:sp>
        <p:nvSpPr>
          <p:cNvPr id="74" name="矩形 73"/>
          <p:cNvSpPr/>
          <p:nvPr/>
        </p:nvSpPr>
        <p:spPr>
          <a:xfrm>
            <a:off x="6227080" y="3255705"/>
            <a:ext cx="186153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lw4over6 binding table</a:t>
            </a:r>
          </a:p>
        </p:txBody>
      </p:sp>
      <p:sp>
        <p:nvSpPr>
          <p:cNvPr id="75" name="矩形 74"/>
          <p:cNvSpPr/>
          <p:nvPr/>
        </p:nvSpPr>
        <p:spPr>
          <a:xfrm>
            <a:off x="5678608" y="4935298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push IP-IP6 header</a:t>
            </a:r>
            <a:br>
              <a:rPr lang="en-US" altLang="zh-CN" sz="1200" dirty="0" smtClean="0"/>
            </a:b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=2002::1,dst=2001::1)</a:t>
            </a:r>
          </a:p>
        </p:txBody>
      </p:sp>
      <p:sp>
        <p:nvSpPr>
          <p:cNvPr id="23" name="矩形 22"/>
          <p:cNvSpPr/>
          <p:nvPr/>
        </p:nvSpPr>
        <p:spPr>
          <a:xfrm>
            <a:off x="3986835" y="3792898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IP-in-IPv6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  <p:sp>
        <p:nvSpPr>
          <p:cNvPr id="24" name="矩形 23"/>
          <p:cNvSpPr/>
          <p:nvPr/>
        </p:nvSpPr>
        <p:spPr>
          <a:xfrm>
            <a:off x="5680091" y="3792375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pop IP-IP6 header;</a:t>
            </a:r>
            <a:br>
              <a:rPr lang="en-US" altLang="zh-CN" sz="1200" dirty="0" smtClean="0"/>
            </a:br>
            <a:r>
              <a:rPr lang="en-US" altLang="zh-CN" sz="1200" dirty="0" smtClean="0"/>
              <a:t>send back to the switch</a:t>
            </a:r>
          </a:p>
        </p:txBody>
      </p:sp>
      <p:sp>
        <p:nvSpPr>
          <p:cNvPr id="26" name="矩形 25"/>
          <p:cNvSpPr/>
          <p:nvPr/>
        </p:nvSpPr>
        <p:spPr>
          <a:xfrm>
            <a:off x="3985352" y="4349695"/>
            <a:ext cx="170107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 smtClean="0"/>
              <a:t>src_ip</a:t>
            </a:r>
            <a:r>
              <a:rPr lang="en-US" altLang="zh-CN" sz="1200" dirty="0" smtClean="0"/>
              <a:t>=1.2.3.4,</a:t>
            </a:r>
            <a:br>
              <a:rPr lang="en-US" altLang="zh-CN" sz="1200" dirty="0" smtClean="0"/>
            </a:br>
            <a:r>
              <a:rPr lang="en-US" altLang="zh-CN" sz="1200" dirty="0" smtClean="0"/>
              <a:t>src_port&amp;0xfc00=0x400</a:t>
            </a:r>
          </a:p>
        </p:txBody>
      </p:sp>
      <p:sp>
        <p:nvSpPr>
          <p:cNvPr id="27" name="矩形 26"/>
          <p:cNvSpPr/>
          <p:nvPr/>
        </p:nvSpPr>
        <p:spPr>
          <a:xfrm>
            <a:off x="5678608" y="4351553"/>
            <a:ext cx="177848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normal forward</a:t>
            </a:r>
            <a:br>
              <a:rPr lang="en-US" altLang="zh-CN" sz="1200" dirty="0" smtClean="0"/>
            </a:b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0552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660</Words>
  <Application>Microsoft Office PowerPoint</Application>
  <PresentationFormat>全屏显示(4:3)</PresentationFormat>
  <Paragraphs>167</Paragraphs>
  <Slides>13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Office 主题</vt:lpstr>
      <vt:lpstr>Unified IPv6 Transition Framework  With Flow-based Forwarding</vt:lpstr>
      <vt:lpstr>Motivation</vt:lpstr>
      <vt:lpstr>Introduction</vt:lpstr>
      <vt:lpstr>Architecture</vt:lpstr>
      <vt:lpstr>Switch Configuration</vt:lpstr>
      <vt:lpstr>Requirements for Switches</vt:lpstr>
      <vt:lpstr>Example: lw4over6 1. CPE Device Configuration</vt:lpstr>
      <vt:lpstr>Example: lw4over6 1. CPE Device Configuration</vt:lpstr>
      <vt:lpstr>Example: lw4over6 2. BR Forwarding Configuration</vt:lpstr>
      <vt:lpstr>Example: lw4over6 3. CPE Forwarding Configuration </vt:lpstr>
      <vt:lpstr>Example: lw4over6 4. Mesh Mode</vt:lpstr>
      <vt:lpstr>Status</vt:lpstr>
      <vt:lpstr>Backup: “Optimizing” NAT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810</cp:revision>
  <dcterms:created xsi:type="dcterms:W3CDTF">2014-04-14T03:46:02Z</dcterms:created>
  <dcterms:modified xsi:type="dcterms:W3CDTF">2014-06-25T19:43:26Z</dcterms:modified>
</cp:coreProperties>
</file>