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86" r:id="rId5"/>
    <p:sldId id="272" r:id="rId6"/>
    <p:sldId id="278" r:id="rId7"/>
    <p:sldId id="287" r:id="rId8"/>
    <p:sldId id="283" r:id="rId9"/>
    <p:sldId id="282" r:id="rId10"/>
    <p:sldId id="285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3" autoAdjust="0"/>
    <p:restoredTop sz="94077" autoAdjust="0"/>
  </p:normalViewPr>
  <p:slideViewPr>
    <p:cSldViewPr snapToGrid="0">
      <p:cViewPr varScale="1">
        <p:scale>
          <a:sx n="114" d="100"/>
          <a:sy n="114" d="100"/>
        </p:scale>
        <p:origin x="11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0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A6A6A6"/>
                </a:solidFill>
                <a:ea typeface="宋体" charset="0"/>
                <a:cs typeface="宋体" charset="0"/>
              </a:rPr>
              <a:t>Presenter: Cong Liu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On CPE, use per-flow level encapsulation rule</a:t>
            </a:r>
          </a:p>
          <a:p>
            <a:r>
              <a:rPr lang="en-US" altLang="zh-CN" sz="2400" dirty="0" smtClean="0"/>
              <a:t>Controller </a:t>
            </a:r>
            <a:r>
              <a:rPr lang="en-US" altLang="zh-CN" sz="2400" dirty="0"/>
              <a:t>checks the flow’s destination and set the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of the flow’s IPv6 tunnel encapsulation action</a:t>
            </a:r>
          </a:p>
          <a:p>
            <a:pPr lvl="1"/>
            <a:r>
              <a:rPr lang="en-US" altLang="zh-CN" sz="1800" dirty="0" smtClean="0"/>
              <a:t>Destined to another CPE : set </a:t>
            </a:r>
            <a:r>
              <a:rPr lang="en-US" altLang="zh-CN" sz="1800" dirty="0" err="1" smtClean="0"/>
              <a:t>dst_ip</a:t>
            </a:r>
            <a:r>
              <a:rPr lang="en-US" altLang="zh-CN" sz="1800" dirty="0"/>
              <a:t>=the CPE’s IPv6 address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Next Step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Comments?</a:t>
            </a:r>
          </a:p>
          <a:p>
            <a:r>
              <a:rPr lang="en-US" altLang="zh-CN" dirty="0" smtClean="0"/>
              <a:t>Move forward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Workgroup?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Optimizing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External address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  <a:p>
            <a:pPr lvl="1"/>
            <a:r>
              <a:rPr lang="en-US" altLang="zh-CN" dirty="0" smtClean="0"/>
              <a:t>Unify </a:t>
            </a:r>
            <a:r>
              <a:rPr lang="en-US" altLang="zh-CN" dirty="0" err="1"/>
              <a:t>softwire</a:t>
            </a:r>
            <a:r>
              <a:rPr lang="en-US" altLang="zh-CN" dirty="0"/>
              <a:t> provisioning</a:t>
            </a:r>
          </a:p>
          <a:p>
            <a:pPr lvl="1"/>
            <a:r>
              <a:rPr lang="en-US" altLang="zh-CN" sz="2400" dirty="0" smtClean="0"/>
              <a:t>Re-use same </a:t>
            </a:r>
            <a:r>
              <a:rPr lang="en-US" altLang="zh-CN" sz="2400" dirty="0" smtClean="0"/>
              <a:t>forwarding device for all </a:t>
            </a:r>
            <a:r>
              <a:rPr lang="en-US" altLang="zh-CN" sz="2400" dirty="0" smtClean="0"/>
              <a:t>mechanisms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Design a unified framework for IPv6 transition</a:t>
            </a:r>
          </a:p>
          <a:p>
            <a:pPr lvl="1"/>
            <a:r>
              <a:rPr lang="en-US" altLang="zh-CN" sz="1800" dirty="0" smtClean="0"/>
              <a:t>Support IPv4 over IPv6 </a:t>
            </a:r>
            <a:r>
              <a:rPr lang="en-US" altLang="zh-CN" sz="1800" dirty="0"/>
              <a:t>tunneling </a:t>
            </a:r>
            <a:r>
              <a:rPr lang="en-US" altLang="zh-CN" sz="1800" dirty="0" smtClean="0"/>
              <a:t>scenario</a:t>
            </a:r>
          </a:p>
          <a:p>
            <a:pPr lvl="1"/>
            <a:r>
              <a:rPr lang="en-US" altLang="zh-CN" sz="1800" dirty="0" smtClean="0"/>
              <a:t>Reduce unnecessary configuration/operations in current mechanisms</a:t>
            </a:r>
          </a:p>
          <a:p>
            <a:r>
              <a:rPr lang="en-US" altLang="zh-CN" sz="2000" dirty="0" smtClean="0"/>
              <a:t>Based on SDN</a:t>
            </a:r>
          </a:p>
          <a:p>
            <a:pPr lvl="1"/>
            <a:r>
              <a:rPr lang="en-US" altLang="zh-CN" sz="1800" dirty="0" smtClean="0"/>
              <a:t>Replace routers (</a:t>
            </a:r>
            <a:r>
              <a:rPr lang="en-US" altLang="zh-CN" sz="1800" dirty="0" smtClean="0"/>
              <a:t>CPE &amp; BR) </a:t>
            </a:r>
            <a:r>
              <a:rPr lang="en-US" altLang="zh-CN" sz="1800" dirty="0" smtClean="0"/>
              <a:t>with </a:t>
            </a:r>
            <a:r>
              <a:rPr lang="en-US" altLang="zh-CN" sz="1800" dirty="0" err="1" smtClean="0"/>
              <a:t>OpenFlow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switches</a:t>
            </a:r>
          </a:p>
          <a:p>
            <a:pPr lvl="2"/>
            <a:r>
              <a:rPr lang="en-US" altLang="zh-CN" sz="1400" dirty="0" smtClean="0"/>
              <a:t>Keep other devices in ISP network unchanged</a:t>
            </a:r>
            <a:endParaRPr lang="en-US" altLang="zh-CN" sz="1400" dirty="0" smtClean="0"/>
          </a:p>
          <a:p>
            <a:pPr lvl="1"/>
            <a:r>
              <a:rPr lang="en-US" altLang="zh-CN" sz="1800" dirty="0" smtClean="0"/>
              <a:t>Use centralized controller to </a:t>
            </a:r>
            <a:r>
              <a:rPr lang="en-US" altLang="zh-CN" sz="1800" dirty="0" smtClean="0"/>
              <a:t>manage network behavior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156771" y="3945290"/>
            <a:ext cx="6427703" cy="2830510"/>
            <a:chOff x="953304" y="2667402"/>
            <a:chExt cx="7409530" cy="4054074"/>
          </a:xfrm>
        </p:grpSpPr>
        <p:sp>
          <p:nvSpPr>
            <p:cNvPr id="5" name="圆角矩形 4"/>
            <p:cNvSpPr/>
            <p:nvPr/>
          </p:nvSpPr>
          <p:spPr>
            <a:xfrm>
              <a:off x="2456762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CPE Switch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45086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 Switch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49547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ISP IPv6 Network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3304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Customer Network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7760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Internet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59871" y="3740421"/>
              <a:ext cx="4340644" cy="3063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Controller</a:t>
              </a:r>
              <a:endParaRPr lang="zh-CN" altLang="en-US" sz="1400" dirty="0"/>
            </a:p>
          </p:txBody>
        </p:sp>
        <p:cxnSp>
          <p:nvCxnSpPr>
            <p:cNvPr id="11" name="直接连接符 10"/>
            <p:cNvCxnSpPr>
              <a:stCxn id="5" idx="3"/>
              <a:endCxn id="7" idx="1"/>
            </p:cNvCxnSpPr>
            <p:nvPr/>
          </p:nvCxnSpPr>
          <p:spPr>
            <a:xfrm>
              <a:off x="3811836" y="4777160"/>
              <a:ext cx="137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1"/>
            </p:cNvCxnSpPr>
            <p:nvPr/>
          </p:nvCxnSpPr>
          <p:spPr>
            <a:xfrm>
              <a:off x="5304621" y="4777160"/>
              <a:ext cx="14046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9" idx="1"/>
            </p:cNvCxnSpPr>
            <p:nvPr/>
          </p:nvCxnSpPr>
          <p:spPr>
            <a:xfrm>
              <a:off x="6800160" y="4777160"/>
              <a:ext cx="20760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5" idx="1"/>
            </p:cNvCxnSpPr>
            <p:nvPr/>
          </p:nvCxnSpPr>
          <p:spPr>
            <a:xfrm>
              <a:off x="2308378" y="4777160"/>
              <a:ext cx="14838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897436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3349127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49956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301647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标注 18"/>
            <p:cNvSpPr/>
            <p:nvPr/>
          </p:nvSpPr>
          <p:spPr>
            <a:xfrm>
              <a:off x="1480275" y="5510966"/>
              <a:ext cx="2331561" cy="1210510"/>
            </a:xfrm>
            <a:prstGeom prst="wedgeRectCallout">
              <a:avLst>
                <a:gd name="adj1" fmla="val 22637"/>
                <a:gd name="adj2" fmla="val -7645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CE, lwB4, </a:t>
              </a:r>
              <a:r>
                <a:rPr lang="en-US" altLang="zh-CN" sz="1100" dirty="0" smtClean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As </a:t>
              </a:r>
              <a:r>
                <a:rPr lang="en-US" altLang="zh-CN" sz="1100" dirty="0"/>
                <a:t>customer network </a:t>
              </a:r>
              <a:r>
                <a:rPr lang="en-US" altLang="zh-CN" sz="1100" dirty="0" smtClean="0"/>
                <a:t>gateway</a:t>
              </a:r>
              <a:endParaRPr lang="en-US" altLang="zh-CN" sz="1100" dirty="0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5374853" y="5567199"/>
              <a:ext cx="1748393" cy="901154"/>
            </a:xfrm>
            <a:prstGeom prst="wedgeRectCallout">
              <a:avLst>
                <a:gd name="adj1" fmla="val -16756"/>
                <a:gd name="adj2" fmla="val -9120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BR, </a:t>
              </a:r>
              <a:r>
                <a:rPr lang="en-US" altLang="zh-CN" sz="1100" dirty="0" err="1"/>
                <a:t>lwAFTR</a:t>
              </a:r>
              <a:r>
                <a:rPr lang="en-US" altLang="zh-CN" sz="1100" dirty="0"/>
                <a:t>, </a:t>
              </a:r>
              <a:r>
                <a:rPr lang="en-US" altLang="zh-CN" sz="1100" dirty="0" smtClean="0"/>
                <a:t>…</a:t>
              </a: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2797243" y="2667402"/>
              <a:ext cx="3492347" cy="820689"/>
            </a:xfrm>
            <a:prstGeom prst="wedgeRectCallout">
              <a:avLst>
                <a:gd name="adj1" fmla="val 973"/>
                <a:gd name="adj2" fmla="val 7157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/>
                <a:t>OpenFlow</a:t>
              </a:r>
              <a:r>
                <a:rPr lang="en-US" altLang="zh-CN" sz="1200" dirty="0" smtClean="0"/>
                <a:t> Controller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Manage CPE/BR </a:t>
              </a:r>
              <a:r>
                <a:rPr lang="en-US" altLang="zh-CN" sz="1200" dirty="0"/>
                <a:t>Switches: IP addressing, forwarding states, etc</a:t>
              </a:r>
              <a:r>
                <a:rPr lang="en-US" altLang="zh-CN" sz="1200" dirty="0" smtClean="0"/>
                <a:t>.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Forwarding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Use </a:t>
            </a:r>
            <a:r>
              <a:rPr lang="en-US" altLang="zh-CN" sz="2800" dirty="0" err="1"/>
              <a:t>Openflow</a:t>
            </a:r>
            <a:r>
              <a:rPr lang="en-US" altLang="zh-CN" sz="2800" dirty="0"/>
              <a:t> for configuring Switches’ forwarding </a:t>
            </a:r>
            <a:r>
              <a:rPr lang="en-US" altLang="zh-CN" sz="2800" dirty="0" smtClean="0"/>
              <a:t>rules</a:t>
            </a:r>
          </a:p>
          <a:p>
            <a:r>
              <a:rPr lang="en-US" altLang="zh-CN" sz="2800" dirty="0" smtClean="0"/>
              <a:t>Rule </a:t>
            </a:r>
            <a:r>
              <a:rPr lang="en-US" altLang="zh-CN" sz="2800" dirty="0"/>
              <a:t>format: Match </a:t>
            </a:r>
            <a:r>
              <a:rPr lang="en-US" altLang="zh-CN" sz="2800" dirty="0" smtClean="0"/>
              <a:t>– Action</a:t>
            </a:r>
          </a:p>
          <a:p>
            <a:pPr lvl="1"/>
            <a:r>
              <a:rPr lang="en-US" altLang="zh-CN" dirty="0"/>
              <a:t>Match </a:t>
            </a:r>
            <a:r>
              <a:rPr lang="en-US" altLang="zh-CN" dirty="0" smtClean="0"/>
              <a:t>conditions: specify a set of packets (as a flow)</a:t>
            </a:r>
          </a:p>
          <a:p>
            <a:pPr lvl="1"/>
            <a:r>
              <a:rPr lang="en-US" altLang="zh-CN" sz="2400" dirty="0" smtClean="0"/>
              <a:t>Actions: apply to all packets of the flow</a:t>
            </a:r>
          </a:p>
          <a:p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information </a:t>
            </a:r>
            <a:r>
              <a:rPr lang="en-US" altLang="zh-CN" sz="2800" dirty="0" smtClean="0"/>
              <a:t>are embedded </a:t>
            </a:r>
            <a:r>
              <a:rPr lang="en-US" altLang="zh-CN" sz="2800" dirty="0"/>
              <a:t>into </a:t>
            </a:r>
            <a:r>
              <a:rPr lang="en-US" altLang="zh-CN" sz="2800" dirty="0" smtClean="0"/>
              <a:t>forwarding rules, </a:t>
            </a:r>
            <a:r>
              <a:rPr lang="en-US" altLang="zh-CN" sz="2800"/>
              <a:t>no </a:t>
            </a:r>
            <a:r>
              <a:rPr lang="en-US" altLang="zh-CN" sz="2800" smtClean="0"/>
              <a:t>DHCPv6-based provisioning </a:t>
            </a:r>
            <a:r>
              <a:rPr lang="en-US" altLang="zh-CN" sz="2800" dirty="0" smtClean="0"/>
              <a:t>needed</a:t>
            </a:r>
          </a:p>
          <a:p>
            <a:pPr lvl="1"/>
            <a:r>
              <a:rPr lang="en-US" altLang="zh-CN" dirty="0"/>
              <a:t>BR Address: </a:t>
            </a:r>
            <a:r>
              <a:rPr lang="en-US" altLang="zh-CN" dirty="0" smtClean="0"/>
              <a:t>Destination </a:t>
            </a:r>
            <a:r>
              <a:rPr lang="en-US" altLang="zh-CN" dirty="0"/>
              <a:t>address  of CPE’s tunnel encapsulation 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/>
              <a:t>IPv4 address and PSID:  Matching conditions of BR’s </a:t>
            </a:r>
            <a:r>
              <a:rPr lang="en-US" altLang="zh-CN" dirty="0" err="1"/>
              <a:t>downstreaming</a:t>
            </a:r>
            <a:r>
              <a:rPr lang="en-US" altLang="zh-CN" dirty="0"/>
              <a:t> rules</a:t>
            </a:r>
            <a:r>
              <a:rPr lang="en-US" altLang="zh-CN" dirty="0" smtClean="0"/>
              <a:t>, values </a:t>
            </a:r>
            <a:r>
              <a:rPr lang="en-US" altLang="zh-CN" dirty="0"/>
              <a:t>of set-field actions (to implement NAT44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Device configuration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 order to connect to the controller, each Switch </a:t>
            </a:r>
            <a:r>
              <a:rPr lang="en-US" altLang="zh-CN" dirty="0"/>
              <a:t>is configured with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An IPv6 </a:t>
            </a:r>
            <a:r>
              <a:rPr lang="en-US" altLang="zh-CN" dirty="0" smtClean="0"/>
              <a:t>address/prefix</a:t>
            </a:r>
          </a:p>
          <a:p>
            <a:pPr lvl="1"/>
            <a:r>
              <a:rPr lang="en-US" altLang="zh-CN" dirty="0" smtClean="0"/>
              <a:t>Controller’s IPv6 address, port, etc.</a:t>
            </a:r>
          </a:p>
          <a:p>
            <a:r>
              <a:rPr lang="en-US" altLang="zh-CN" dirty="0" smtClean="0"/>
              <a:t>CPE Switches require automatic configuration</a:t>
            </a:r>
          </a:p>
          <a:p>
            <a:pPr lvl="1"/>
            <a:r>
              <a:rPr lang="en-US" altLang="zh-CN" dirty="0" smtClean="0"/>
              <a:t>Be compatible with RFC7084: </a:t>
            </a:r>
            <a:r>
              <a:rPr lang="en-US" altLang="zh-CN" dirty="0" smtClean="0"/>
              <a:t>Support DHCPv6 </a:t>
            </a:r>
            <a:r>
              <a:rPr lang="en-US" altLang="zh-CN" dirty="0" smtClean="0"/>
              <a:t>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 Information: DHCPv6 or NETCONF (?)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encapsulation / </a:t>
            </a:r>
            <a:r>
              <a:rPr lang="en-US" altLang="zh-CN" dirty="0" err="1" smtClean="0"/>
              <a:t>decapsulation</a:t>
            </a:r>
            <a:r>
              <a:rPr lang="en-US" altLang="zh-CN" dirty="0" smtClean="0"/>
              <a:t> actions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sz="2000" dirty="0" smtClean="0"/>
              <a:t>(Reduce number of rules, BR Switch treat all traffic to the same IPv4 address + port set as a single flow)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503485"/>
            <a:ext cx="8229600" cy="435814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Controller preserves IPv4 </a:t>
            </a:r>
            <a:r>
              <a:rPr lang="en-US" altLang="zh-CN" sz="2000" dirty="0" err="1" smtClean="0"/>
              <a:t>addr+PSID</a:t>
            </a:r>
            <a:r>
              <a:rPr lang="en-US" altLang="zh-CN" sz="2000" dirty="0" smtClean="0"/>
              <a:t> for each CPE</a:t>
            </a:r>
          </a:p>
          <a:p>
            <a:pPr lvl="1"/>
            <a:r>
              <a:rPr lang="en-US" altLang="zh-CN" sz="1600" dirty="0" smtClean="0"/>
              <a:t>During CPE’s IPv6 provisioning</a:t>
            </a:r>
          </a:p>
          <a:p>
            <a:pPr lvl="1"/>
            <a:r>
              <a:rPr lang="en-US" altLang="zh-CN" sz="1600" dirty="0" smtClean="0"/>
              <a:t>MAP style: calculate from CPE’s IPv6 prefix</a:t>
            </a:r>
          </a:p>
          <a:p>
            <a:pPr lvl="1"/>
            <a:r>
              <a:rPr lang="en-US" altLang="zh-CN" sz="1600" dirty="0" smtClean="0"/>
              <a:t>Lw4o6 style: dynamic allocate</a:t>
            </a:r>
            <a:endParaRPr lang="en-US" altLang="zh-CN" sz="1600" dirty="0"/>
          </a:p>
          <a:p>
            <a:r>
              <a:rPr lang="en-US" altLang="zh-CN" sz="2000" dirty="0" smtClean="0"/>
              <a:t>BR Switch provisioned with  per-subscriber scale forwarding rules</a:t>
            </a:r>
          </a:p>
          <a:p>
            <a:pPr lvl="1"/>
            <a:r>
              <a:rPr lang="en-US" altLang="zh-CN" sz="1600" dirty="0" smtClean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each CPE</a:t>
            </a:r>
            <a:endParaRPr lang="en-US" altLang="zh-CN" sz="1600" dirty="0"/>
          </a:p>
          <a:p>
            <a:r>
              <a:rPr lang="en-US" altLang="zh-CN" sz="2000" dirty="0" smtClean="0"/>
              <a:t>CPE Switch provisioned per-flow scale forwarding rules</a:t>
            </a:r>
          </a:p>
          <a:p>
            <a:pPr lvl="1"/>
            <a:r>
              <a:rPr lang="en-US" altLang="zh-CN" sz="1600" dirty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all flows</a:t>
            </a:r>
          </a:p>
          <a:p>
            <a:pPr lvl="1"/>
            <a:r>
              <a:rPr lang="en-US" altLang="zh-CN" sz="1600" dirty="0" smtClean="0"/>
              <a:t>NAT rule for each flow (re-write IPv4 address and port)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83050"/>
              </p:ext>
            </p:extLst>
          </p:nvPr>
        </p:nvGraphicFramePr>
        <p:xfrm>
          <a:off x="6300355" y="4524192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653815" y="5035863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3184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CPE Switch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4955529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 Switch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3658162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ISP IPv6 Network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1058947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Customer Network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311135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Internet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383466" y="4822006"/>
            <a:ext cx="3765471" cy="213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Controller</a:t>
            </a:r>
            <a:endParaRPr lang="zh-CN" altLang="en-US" sz="1400" dirty="0"/>
          </a:p>
        </p:txBody>
      </p:sp>
      <p:cxnSp>
        <p:nvCxnSpPr>
          <p:cNvPr id="21" name="直接连接符 20"/>
          <p:cNvCxnSpPr>
            <a:stCxn id="15" idx="3"/>
            <a:endCxn id="17" idx="1"/>
          </p:cNvCxnSpPr>
          <p:nvPr/>
        </p:nvCxnSpPr>
        <p:spPr>
          <a:xfrm>
            <a:off x="3538699" y="6349289"/>
            <a:ext cx="11946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16" idx="1"/>
          </p:cNvCxnSpPr>
          <p:nvPr/>
        </p:nvCxnSpPr>
        <p:spPr>
          <a:xfrm>
            <a:off x="4833677" y="6349289"/>
            <a:ext cx="1218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3"/>
            <a:endCxn id="19" idx="1"/>
          </p:cNvCxnSpPr>
          <p:nvPr/>
        </p:nvCxnSpPr>
        <p:spPr>
          <a:xfrm>
            <a:off x="6131044" y="6349289"/>
            <a:ext cx="18009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3"/>
            <a:endCxn id="15" idx="1"/>
          </p:cNvCxnSpPr>
          <p:nvPr/>
        </p:nvCxnSpPr>
        <p:spPr>
          <a:xfrm>
            <a:off x="2234462" y="6349289"/>
            <a:ext cx="1287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128982" y="5030765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35351" y="5035864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67427" y="5447601"/>
            <a:ext cx="20381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Per-subscriber scale rules</a:t>
            </a:r>
          </a:p>
        </p:txBody>
      </p:sp>
      <p:sp>
        <p:nvSpPr>
          <p:cNvPr id="39" name="矩形 38"/>
          <p:cNvSpPr/>
          <p:nvPr/>
        </p:nvSpPr>
        <p:spPr>
          <a:xfrm>
            <a:off x="3070026" y="5342945"/>
            <a:ext cx="160075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Per-flow scale rules</a:t>
            </a:r>
          </a:p>
        </p:txBody>
      </p:sp>
      <p:sp>
        <p:nvSpPr>
          <p:cNvPr id="40" name="矩形 39"/>
          <p:cNvSpPr/>
          <p:nvPr/>
        </p:nvSpPr>
        <p:spPr>
          <a:xfrm>
            <a:off x="5229953" y="6538913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41" name="矩形 40"/>
          <p:cNvSpPr/>
          <p:nvPr/>
        </p:nvSpPr>
        <p:spPr>
          <a:xfrm>
            <a:off x="2620562" y="6487695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803667" y="5035864"/>
            <a:ext cx="0" cy="10365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10519" y="5366884"/>
            <a:ext cx="8377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Packet in</a:t>
            </a:r>
          </a:p>
        </p:txBody>
      </p:sp>
    </p:spTree>
    <p:extLst>
      <p:ext uri="{BB962C8B-B14F-4D97-AF65-F5344CB8AC3E}">
        <p14:creationId xmlns:p14="http://schemas.microsoft.com/office/powerpoint/2010/main" val="359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entry: Controller installs forwarding rules in BR Switch (per-subscriber)</a:t>
            </a:r>
          </a:p>
          <a:p>
            <a:pPr lvl="1"/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Rule: upstream to Internet</a:t>
            </a:r>
          </a:p>
          <a:p>
            <a:pPr lvl="1"/>
            <a:r>
              <a:rPr lang="en-US" altLang="zh-CN" sz="1600" dirty="0" smtClean="0"/>
              <a:t>Encapsulation Rule: downstream to CPE</a:t>
            </a:r>
            <a:br>
              <a:rPr lang="en-US" altLang="zh-CN" sz="1600" dirty="0" smtClean="0"/>
            </a:b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73966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 (per-subscriber)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791</Words>
  <Application>Microsoft Office PowerPoint</Application>
  <PresentationFormat>全屏显示(4:3)</PresentationFormat>
  <Paragraphs>188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Forwarding Configuration</vt:lpstr>
      <vt:lpstr>Device configuration</vt:lpstr>
      <vt:lpstr>Requirements for Switches</vt:lpstr>
      <vt:lpstr>Example: 4over6</vt:lpstr>
      <vt:lpstr>Example: 4over6 BR Forwarding Configuration</vt:lpstr>
      <vt:lpstr>Example: 4over6 3. CPE Forwarding Configuration </vt:lpstr>
      <vt:lpstr>Example: lw4over6 Mesh Mode</vt:lpstr>
      <vt:lpstr>Next Step</vt:lpstr>
      <vt:lpstr>Backup: Optimizing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1010</cp:revision>
  <dcterms:created xsi:type="dcterms:W3CDTF">2014-04-14T03:46:02Z</dcterms:created>
  <dcterms:modified xsi:type="dcterms:W3CDTF">2014-07-16T03:03:41Z</dcterms:modified>
</cp:coreProperties>
</file>