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8" r:id="rId2"/>
    <p:sldId id="269" r:id="rId3"/>
    <p:sldId id="270" r:id="rId4"/>
    <p:sldId id="272" r:id="rId5"/>
    <p:sldId id="286" r:id="rId6"/>
    <p:sldId id="278" r:id="rId7"/>
    <p:sldId id="287" r:id="rId8"/>
    <p:sldId id="283" r:id="rId9"/>
    <p:sldId id="282" r:id="rId10"/>
    <p:sldId id="285" r:id="rId11"/>
    <p:sldId id="275" r:id="rId12"/>
    <p:sldId id="27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83" autoAdjust="0"/>
    <p:restoredTop sz="94077" autoAdjust="0"/>
  </p:normalViewPr>
  <p:slideViewPr>
    <p:cSldViewPr snapToGrid="0">
      <p:cViewPr varScale="1">
        <p:scale>
          <a:sx n="109" d="100"/>
          <a:sy n="109" d="100"/>
        </p:scale>
        <p:origin x="12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F1C0D-D027-4248-B75E-841B5EFC3DB9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130FC-08AD-4921-AA11-5174DBDCC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56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28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901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0FC-08AD-4921-AA11-5174DBDCCF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19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0FC-08AD-4921-AA11-5174DBDCCF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050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5809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7552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4511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6491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1511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1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42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4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90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06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4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33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71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5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3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16AD-3503-425D-8337-E2285692F2A3}" type="datetimeFigureOut">
              <a:rPr lang="zh-CN" altLang="en-US" smtClean="0"/>
              <a:t>2014/7/15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6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2362200"/>
          </a:xfrm>
        </p:spPr>
        <p:txBody>
          <a:bodyPr anchor="ctr">
            <a:normAutofit/>
          </a:bodyPr>
          <a:lstStyle/>
          <a:p>
            <a:pPr eaLnBrk="1" hangingPunct="1"/>
            <a: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  <a:t>Unified IPv6 Transition Framework </a:t>
            </a:r>
            <a:b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</a:br>
            <a: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  <a:t>With Flow-based Forwarding</a:t>
            </a:r>
            <a:endParaRPr kumimoji="0" lang="fr-FR" altLang="zh-CN" sz="2000" b="1" dirty="0">
              <a:solidFill>
                <a:schemeClr val="tx1"/>
              </a:solidFill>
              <a:ea typeface="宋体" charset="0"/>
              <a:cs typeface="宋体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038600"/>
            <a:ext cx="7772400" cy="22098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A6A6A6"/>
                </a:solidFill>
                <a:ea typeface="宋体" charset="0"/>
                <a:cs typeface="宋体" charset="0"/>
              </a:rPr>
              <a:t>draft-cui-softwire-unified-v6-framework-00</a:t>
            </a:r>
            <a:r>
              <a:rPr lang="en-US" altLang="zh-CN">
                <a:solidFill>
                  <a:srgbClr val="A6A6A6"/>
                </a:solidFill>
                <a:ea typeface="宋体" charset="0"/>
                <a:cs typeface="宋体" charset="0"/>
              </a:rPr>
              <a:t/>
            </a:r>
            <a:br>
              <a:rPr lang="en-US" altLang="zh-CN">
                <a:solidFill>
                  <a:srgbClr val="A6A6A6"/>
                </a:solidFill>
                <a:ea typeface="宋体" charset="0"/>
                <a:cs typeface="宋体" charset="0"/>
              </a:rPr>
            </a:br>
            <a:r>
              <a:rPr lang="en-US" altLang="zh-CN" smtClean="0">
                <a:solidFill>
                  <a:srgbClr val="A6A6A6"/>
                </a:solidFill>
                <a:ea typeface="宋体" charset="0"/>
                <a:cs typeface="宋体" charset="0"/>
              </a:rPr>
              <a:t>Presenter: Cong Liu</a:t>
            </a:r>
            <a:endParaRPr kumimoji="0" lang="en-US" altLang="zh-CN" sz="2400" dirty="0">
              <a:solidFill>
                <a:srgbClr val="A6A6A6"/>
              </a:solidFill>
              <a:ea typeface="宋体" charset="0"/>
              <a:cs typeface="宋体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lw4over6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/>
              <a:t>Mesh </a:t>
            </a:r>
            <a:r>
              <a:rPr lang="en-US" altLang="zh-CN" dirty="0" smtClean="0"/>
              <a:t>Mode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" name="内容占位符 1"/>
          <p:cNvSpPr txBox="1">
            <a:spLocks/>
          </p:cNvSpPr>
          <p:nvPr/>
        </p:nvSpPr>
        <p:spPr>
          <a:xfrm>
            <a:off x="498218" y="1692275"/>
            <a:ext cx="8229600" cy="416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Can easily support mesh mode: </a:t>
            </a:r>
            <a:r>
              <a:rPr lang="en-US" altLang="zh-CN" sz="2400" dirty="0" smtClean="0"/>
              <a:t>On CPE, use per-flow level encapsulation rule</a:t>
            </a:r>
          </a:p>
          <a:p>
            <a:r>
              <a:rPr lang="en-US" altLang="zh-CN" sz="2400" dirty="0" smtClean="0"/>
              <a:t>Controller </a:t>
            </a:r>
            <a:r>
              <a:rPr lang="en-US" altLang="zh-CN" sz="2400" dirty="0"/>
              <a:t>checks the flow’s destination and set the </a:t>
            </a:r>
            <a:r>
              <a:rPr lang="en-US" altLang="zh-CN" sz="2400" dirty="0" err="1"/>
              <a:t>dst_ip</a:t>
            </a:r>
            <a:r>
              <a:rPr lang="en-US" altLang="zh-CN" sz="2400" dirty="0"/>
              <a:t> of the flow’s IPv6 tunnel encapsulation action</a:t>
            </a:r>
          </a:p>
          <a:p>
            <a:pPr lvl="1"/>
            <a:r>
              <a:rPr lang="en-US" altLang="zh-CN" sz="1800" dirty="0" smtClean="0"/>
              <a:t>Destined to another </a:t>
            </a:r>
            <a:r>
              <a:rPr lang="en-US" altLang="zh-CN" sz="1800" dirty="0" smtClean="0"/>
              <a:t>CPE : </a:t>
            </a:r>
            <a:r>
              <a:rPr lang="en-US" altLang="zh-CN" sz="1800" dirty="0" smtClean="0"/>
              <a:t>set </a:t>
            </a:r>
            <a:r>
              <a:rPr lang="en-US" altLang="zh-CN" sz="1800" dirty="0" err="1" smtClean="0"/>
              <a:t>dst_ip</a:t>
            </a:r>
            <a:r>
              <a:rPr lang="en-US" altLang="zh-CN" sz="1800" dirty="0"/>
              <a:t>=the CPE’s IPv6 address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Otherwise: let </a:t>
            </a:r>
            <a:r>
              <a:rPr lang="en-US" altLang="zh-CN" sz="1800" dirty="0" err="1" smtClean="0"/>
              <a:t>dst_ip</a:t>
            </a:r>
            <a:r>
              <a:rPr lang="en-US" altLang="zh-CN" sz="1800" dirty="0" smtClean="0"/>
              <a:t>=BR </a:t>
            </a:r>
            <a:r>
              <a:rPr lang="en-US" altLang="zh-CN" sz="1800" dirty="0" smtClean="0"/>
              <a:t>address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22605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itchFamily="34" charset="-122"/>
              </a:rPr>
              <a:t>Next Step</a:t>
            </a:r>
            <a:endParaRPr lang="zh-CN" altLang="en-US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92275"/>
            <a:ext cx="8507288" cy="459523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Comments?</a:t>
            </a:r>
          </a:p>
          <a:p>
            <a:r>
              <a:rPr lang="en-US" altLang="zh-CN" dirty="0" smtClean="0"/>
              <a:t>Move forward in </a:t>
            </a:r>
            <a:r>
              <a:rPr lang="en-US" altLang="zh-CN" dirty="0" err="1" smtClean="0"/>
              <a:t>Softwire</a:t>
            </a:r>
            <a:r>
              <a:rPr lang="en-US" altLang="zh-CN" dirty="0" smtClean="0"/>
              <a:t> Workgroup?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4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Backup: </a:t>
            </a:r>
            <a:r>
              <a:rPr lang="en-US" altLang="zh-CN" dirty="0" smtClean="0"/>
              <a:t>Optimizing </a:t>
            </a:r>
            <a:r>
              <a:rPr lang="en-US" altLang="zh-CN" dirty="0" smtClean="0"/>
              <a:t>NAT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Allow switches to have a </a:t>
            </a:r>
            <a:r>
              <a:rPr lang="en-US" altLang="zh-CN" sz="2800" dirty="0" smtClean="0"/>
              <a:t>dedicated NAT module</a:t>
            </a:r>
          </a:p>
          <a:p>
            <a:pPr lvl="1"/>
            <a:r>
              <a:rPr lang="en-US" altLang="zh-CN" sz="2400" dirty="0" smtClean="0"/>
              <a:t>External address </a:t>
            </a:r>
            <a:r>
              <a:rPr lang="en-US" altLang="zh-CN" sz="2400" dirty="0" smtClean="0"/>
              <a:t>configured by controller (possible through NETCONF)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Co-operator with flow table: forward all flows to NAT virtual interface</a:t>
            </a:r>
          </a:p>
          <a:p>
            <a:pPr lvl="1"/>
            <a:r>
              <a:rPr lang="en-US" altLang="zh-CN" sz="2400" dirty="0" smtClean="0"/>
              <a:t>Do not need talking to controller per flow</a:t>
            </a:r>
            <a:endParaRPr lang="en-US" altLang="zh-CN" sz="2400" dirty="0"/>
          </a:p>
          <a:p>
            <a:r>
              <a:rPr lang="en-US" altLang="zh-CN" sz="2800" dirty="0" smtClean="0"/>
              <a:t>Keep the ability of controller based NAT</a:t>
            </a:r>
          </a:p>
          <a:p>
            <a:pPr lvl="1"/>
            <a:r>
              <a:rPr lang="en-US" altLang="zh-CN" sz="2400" dirty="0" smtClean="0"/>
              <a:t>Switches could be asked to forward “important” flows to improve service quality</a:t>
            </a:r>
          </a:p>
          <a:p>
            <a:pPr lvl="1"/>
            <a:r>
              <a:rPr lang="en-US" altLang="zh-CN" sz="2400" dirty="0" smtClean="0"/>
              <a:t>In CPE side, easy to implement mesh mode of lw4over6 &amp; MAP</a:t>
            </a:r>
          </a:p>
          <a:p>
            <a:r>
              <a:rPr lang="en-US" altLang="zh-CN" dirty="0" smtClean="0"/>
              <a:t>Tradeoff: Flexibility V.S</a:t>
            </a:r>
            <a:r>
              <a:rPr lang="en-US" altLang="zh-CN" dirty="0"/>
              <a:t>. </a:t>
            </a:r>
            <a:r>
              <a:rPr lang="en-US" altLang="zh-CN" dirty="0" smtClean="0"/>
              <a:t>Efficiency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78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Motivation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09120"/>
          </a:xfrm>
        </p:spPr>
        <p:txBody>
          <a:bodyPr/>
          <a:lstStyle/>
          <a:p>
            <a:r>
              <a:rPr lang="en-US" altLang="zh-CN" sz="2800" dirty="0" smtClean="0"/>
              <a:t>There has been many </a:t>
            </a:r>
            <a:r>
              <a:rPr lang="en-US" altLang="zh-CN" sz="2800" dirty="0" err="1" smtClean="0"/>
              <a:t>softwire</a:t>
            </a:r>
            <a:r>
              <a:rPr lang="en-US" altLang="zh-CN" sz="2800" dirty="0" smtClean="0"/>
              <a:t> transition mechanisms</a:t>
            </a:r>
          </a:p>
          <a:p>
            <a:pPr lvl="1"/>
            <a:r>
              <a:rPr lang="en-US" altLang="zh-CN" sz="2400" dirty="0" smtClean="0"/>
              <a:t>Lightweight 4over6, MAP-E etc.</a:t>
            </a:r>
          </a:p>
          <a:p>
            <a:r>
              <a:rPr lang="en-US" altLang="zh-CN" sz="2800" dirty="0" smtClean="0"/>
              <a:t>Difficulty on addressing / provisioning</a:t>
            </a:r>
          </a:p>
          <a:p>
            <a:pPr lvl="1"/>
            <a:r>
              <a:rPr lang="en-US" altLang="zh-CN" sz="2400" dirty="0" smtClean="0"/>
              <a:t>MAP: Algorithmic mapping between IPv4/IPv6 addressing</a:t>
            </a:r>
          </a:p>
          <a:p>
            <a:pPr lvl="1"/>
            <a:r>
              <a:rPr lang="en-US" altLang="zh-CN" sz="2400" dirty="0" smtClean="0"/>
              <a:t>Lw4over6: Needs dynamic binding between IPv4/IPv6 addresses</a:t>
            </a:r>
          </a:p>
          <a:p>
            <a:r>
              <a:rPr lang="en-US" altLang="zh-CN" sz="2800" dirty="0" smtClean="0"/>
              <a:t>More flexible and cost </a:t>
            </a:r>
            <a:r>
              <a:rPr lang="en-US" altLang="zh-CN" sz="2800" dirty="0"/>
              <a:t>effective </a:t>
            </a:r>
            <a:r>
              <a:rPr lang="en-US" altLang="zh-CN" sz="2800" dirty="0" smtClean="0"/>
              <a:t>by applying </a:t>
            </a:r>
            <a:r>
              <a:rPr lang="en-US" altLang="zh-CN" sz="2800" dirty="0" err="1" smtClean="0"/>
              <a:t>softwire</a:t>
            </a:r>
            <a:r>
              <a:rPr lang="en-US" altLang="zh-CN" sz="2800" dirty="0" smtClean="0"/>
              <a:t> defined networking</a:t>
            </a:r>
          </a:p>
          <a:p>
            <a:pPr lvl="1"/>
            <a:r>
              <a:rPr lang="en-US" altLang="zh-CN" dirty="0" smtClean="0"/>
              <a:t>Easy to change network behavior</a:t>
            </a:r>
          </a:p>
          <a:p>
            <a:pPr lvl="1"/>
            <a:r>
              <a:rPr lang="en-US" altLang="zh-CN" sz="2400" dirty="0" smtClean="0"/>
              <a:t>Same forwarding device for all mechanisms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Introduction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Design a unified framework for IPv6 transition</a:t>
            </a:r>
          </a:p>
          <a:p>
            <a:pPr lvl="1"/>
            <a:r>
              <a:rPr lang="en-US" altLang="zh-CN" sz="1800" dirty="0" smtClean="0"/>
              <a:t>Support IPv4 over IPv6 </a:t>
            </a:r>
            <a:r>
              <a:rPr lang="en-US" altLang="zh-CN" sz="1800" dirty="0"/>
              <a:t>tunneling </a:t>
            </a:r>
            <a:r>
              <a:rPr lang="en-US" altLang="zh-CN" sz="1800" dirty="0" smtClean="0"/>
              <a:t>scenario</a:t>
            </a:r>
          </a:p>
          <a:p>
            <a:pPr lvl="1"/>
            <a:r>
              <a:rPr lang="en-US" altLang="zh-CN" sz="1800" dirty="0" smtClean="0"/>
              <a:t>Reduce unnecessary configuration/operations in current mechanisms</a:t>
            </a:r>
          </a:p>
          <a:p>
            <a:r>
              <a:rPr lang="en-US" altLang="zh-CN" sz="2000" dirty="0" smtClean="0"/>
              <a:t>Based on SDN</a:t>
            </a:r>
          </a:p>
          <a:p>
            <a:pPr lvl="1"/>
            <a:r>
              <a:rPr lang="en-US" altLang="zh-CN" sz="1800" dirty="0" smtClean="0"/>
              <a:t>Replace routers (CPE/BR/AFTR) with </a:t>
            </a:r>
            <a:r>
              <a:rPr lang="en-US" altLang="zh-CN" sz="1800" dirty="0" err="1" smtClean="0"/>
              <a:t>OpenFlow</a:t>
            </a:r>
            <a:r>
              <a:rPr lang="en-US" altLang="zh-CN" sz="1800" dirty="0" smtClean="0"/>
              <a:t> switches</a:t>
            </a:r>
          </a:p>
          <a:p>
            <a:pPr lvl="1"/>
            <a:r>
              <a:rPr lang="en-US" altLang="zh-CN" sz="1800" dirty="0" smtClean="0"/>
              <a:t>Use centralized controller to define network behavior, and manage devices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156771" y="3945290"/>
            <a:ext cx="6427703" cy="2830510"/>
            <a:chOff x="953304" y="2667402"/>
            <a:chExt cx="7409530" cy="4054074"/>
          </a:xfrm>
        </p:grpSpPr>
        <p:sp>
          <p:nvSpPr>
            <p:cNvPr id="5" name="圆角矩形 4"/>
            <p:cNvSpPr/>
            <p:nvPr/>
          </p:nvSpPr>
          <p:spPr>
            <a:xfrm>
              <a:off x="2456762" y="4380552"/>
              <a:ext cx="1355074" cy="79321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CPE Switch</a:t>
              </a:r>
              <a:endParaRPr lang="zh-CN" altLang="en-US" sz="1400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445086" y="4380552"/>
              <a:ext cx="1355074" cy="79321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BR Switch</a:t>
              </a:r>
              <a:endParaRPr lang="zh-CN" altLang="en-US" sz="1400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949547" y="4380552"/>
              <a:ext cx="1355074" cy="79321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ISP IPv6 Network</a:t>
              </a:r>
              <a:endParaRPr lang="zh-CN" altLang="en-US" sz="1400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53304" y="4380552"/>
              <a:ext cx="1355074" cy="79321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Customer Network</a:t>
              </a:r>
              <a:endParaRPr lang="zh-CN" altLang="en-US" sz="1400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007760" y="4380552"/>
              <a:ext cx="1355074" cy="79321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Internet</a:t>
              </a:r>
              <a:endParaRPr lang="zh-CN" altLang="en-US" sz="1400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459871" y="3740421"/>
              <a:ext cx="4340644" cy="30630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Controller</a:t>
              </a:r>
              <a:endParaRPr lang="zh-CN" altLang="en-US" sz="1400" dirty="0"/>
            </a:p>
          </p:txBody>
        </p:sp>
        <p:cxnSp>
          <p:nvCxnSpPr>
            <p:cNvPr id="11" name="直接连接符 10"/>
            <p:cNvCxnSpPr>
              <a:stCxn id="5" idx="3"/>
              <a:endCxn id="7" idx="1"/>
            </p:cNvCxnSpPr>
            <p:nvPr/>
          </p:nvCxnSpPr>
          <p:spPr>
            <a:xfrm>
              <a:off x="3811836" y="4777160"/>
              <a:ext cx="137711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7" idx="3"/>
              <a:endCxn id="6" idx="1"/>
            </p:cNvCxnSpPr>
            <p:nvPr/>
          </p:nvCxnSpPr>
          <p:spPr>
            <a:xfrm>
              <a:off x="5304621" y="4777160"/>
              <a:ext cx="140465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3"/>
              <a:endCxn id="9" idx="1"/>
            </p:cNvCxnSpPr>
            <p:nvPr/>
          </p:nvCxnSpPr>
          <p:spPr>
            <a:xfrm>
              <a:off x="6800160" y="4777160"/>
              <a:ext cx="207600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8" idx="3"/>
              <a:endCxn id="5" idx="1"/>
            </p:cNvCxnSpPr>
            <p:nvPr/>
          </p:nvCxnSpPr>
          <p:spPr>
            <a:xfrm>
              <a:off x="2308378" y="4777160"/>
              <a:ext cx="148384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2897436" y="4046723"/>
              <a:ext cx="0" cy="33383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3349127" y="4046723"/>
              <a:ext cx="0" cy="333831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5849956" y="4046723"/>
              <a:ext cx="0" cy="333831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6301647" y="4046723"/>
              <a:ext cx="0" cy="33383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标注 18"/>
            <p:cNvSpPr/>
            <p:nvPr/>
          </p:nvSpPr>
          <p:spPr>
            <a:xfrm>
              <a:off x="1480275" y="5510966"/>
              <a:ext cx="2331561" cy="1210510"/>
            </a:xfrm>
            <a:prstGeom prst="wedgeRectCallout">
              <a:avLst>
                <a:gd name="adj1" fmla="val 22637"/>
                <a:gd name="adj2" fmla="val -76458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100" dirty="0" err="1" smtClean="0"/>
                <a:t>OpenFlow</a:t>
              </a:r>
              <a:r>
                <a:rPr lang="en-US" altLang="zh-CN" sz="1100" dirty="0" smtClean="0"/>
                <a:t> Switch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100" dirty="0" smtClean="0"/>
                <a:t>Replace </a:t>
              </a:r>
              <a:r>
                <a:rPr lang="en-US" altLang="zh-CN" sz="1100" dirty="0"/>
                <a:t>MAP CE, lwB4, </a:t>
              </a:r>
              <a:r>
                <a:rPr lang="en-US" altLang="zh-CN" sz="1100" dirty="0" smtClean="0"/>
                <a:t>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100" dirty="0" smtClean="0"/>
                <a:t>As </a:t>
              </a:r>
              <a:r>
                <a:rPr lang="en-US" altLang="zh-CN" sz="1100" dirty="0"/>
                <a:t>customer network </a:t>
              </a:r>
              <a:r>
                <a:rPr lang="en-US" altLang="zh-CN" sz="1100" dirty="0" smtClean="0"/>
                <a:t>gateway</a:t>
              </a:r>
              <a:endParaRPr lang="en-US" altLang="zh-CN" sz="1100" dirty="0"/>
            </a:p>
          </p:txBody>
        </p:sp>
        <p:sp>
          <p:nvSpPr>
            <p:cNvPr id="20" name="矩形标注 19"/>
            <p:cNvSpPr/>
            <p:nvPr/>
          </p:nvSpPr>
          <p:spPr>
            <a:xfrm>
              <a:off x="5374853" y="5567199"/>
              <a:ext cx="1748393" cy="901154"/>
            </a:xfrm>
            <a:prstGeom prst="wedgeRectCallout">
              <a:avLst>
                <a:gd name="adj1" fmla="val -16756"/>
                <a:gd name="adj2" fmla="val -91205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100" dirty="0" err="1" smtClean="0"/>
                <a:t>OpenFlow</a:t>
              </a:r>
              <a:r>
                <a:rPr lang="en-US" altLang="zh-CN" sz="1100" dirty="0" smtClean="0"/>
                <a:t> Switch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100" dirty="0" smtClean="0"/>
                <a:t>Replace </a:t>
              </a:r>
              <a:r>
                <a:rPr lang="en-US" altLang="zh-CN" sz="1100" dirty="0"/>
                <a:t>MAP BR, </a:t>
              </a:r>
              <a:r>
                <a:rPr lang="en-US" altLang="zh-CN" sz="1100" dirty="0" err="1"/>
                <a:t>lwAFTR</a:t>
              </a:r>
              <a:r>
                <a:rPr lang="en-US" altLang="zh-CN" sz="1100" dirty="0"/>
                <a:t>, </a:t>
              </a:r>
              <a:r>
                <a:rPr lang="en-US" altLang="zh-CN" sz="1100" dirty="0" smtClean="0"/>
                <a:t>…</a:t>
              </a:r>
            </a:p>
          </p:txBody>
        </p:sp>
        <p:sp>
          <p:nvSpPr>
            <p:cNvPr id="21" name="矩形标注 20"/>
            <p:cNvSpPr/>
            <p:nvPr/>
          </p:nvSpPr>
          <p:spPr>
            <a:xfrm>
              <a:off x="2797243" y="2667402"/>
              <a:ext cx="3492347" cy="820689"/>
            </a:xfrm>
            <a:prstGeom prst="wedgeRectCallout">
              <a:avLst>
                <a:gd name="adj1" fmla="val 973"/>
                <a:gd name="adj2" fmla="val 7157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 smtClean="0"/>
                <a:t>OpenFlow</a:t>
              </a:r>
              <a:r>
                <a:rPr lang="en-US" altLang="zh-CN" sz="1200" dirty="0" smtClean="0"/>
                <a:t> Controller</a:t>
              </a:r>
            </a:p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Manage CPE/BR </a:t>
              </a:r>
              <a:r>
                <a:rPr lang="en-US" altLang="zh-CN" sz="1200" dirty="0"/>
                <a:t>Switches: IP addressing, forwarding states, etc</a:t>
              </a:r>
              <a:r>
                <a:rPr lang="en-US" altLang="zh-CN" sz="1200" dirty="0" smtClean="0"/>
                <a:t>.</a:t>
              </a:r>
              <a:endParaRPr lang="en-US" altLang="zh-C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74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/>
              <a:t>Device configuration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556791"/>
            <a:ext cx="8686800" cy="4799559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In order to connect to the controller, each Switch </a:t>
            </a:r>
            <a:r>
              <a:rPr lang="en-US" altLang="zh-CN" dirty="0"/>
              <a:t>is configured with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/>
              <a:t>An IPv6 </a:t>
            </a:r>
            <a:r>
              <a:rPr lang="en-US" altLang="zh-CN" dirty="0" smtClean="0"/>
              <a:t>address/prefix</a:t>
            </a:r>
          </a:p>
          <a:p>
            <a:pPr lvl="1"/>
            <a:r>
              <a:rPr lang="en-US" altLang="zh-CN" dirty="0" smtClean="0"/>
              <a:t>Controller’s IPv6 address, port, etc.</a:t>
            </a:r>
          </a:p>
          <a:p>
            <a:r>
              <a:rPr lang="en-US" altLang="zh-CN" dirty="0" smtClean="0"/>
              <a:t>CPE Switches require automatic configuration</a:t>
            </a:r>
          </a:p>
          <a:p>
            <a:pPr lvl="1"/>
            <a:r>
              <a:rPr lang="en-US" altLang="zh-CN" dirty="0" smtClean="0"/>
              <a:t>IPv6 address: Support DHCPv6 prefix delegation</a:t>
            </a:r>
          </a:p>
          <a:p>
            <a:pPr lvl="1"/>
            <a:r>
              <a:rPr lang="en-US" altLang="zh-CN" dirty="0" smtClean="0"/>
              <a:t>Controller Information: DHCPv6 or NETCONF (?)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sz="20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410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/>
              <a:t>Forwarding </a:t>
            </a:r>
            <a:r>
              <a:rPr lang="en-US" altLang="zh-CN" dirty="0" smtClean="0">
                <a:solidFill>
                  <a:schemeClr val="tx1"/>
                </a:solidFill>
              </a:rPr>
              <a:t>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556791"/>
            <a:ext cx="8686800" cy="4799559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Use </a:t>
            </a:r>
            <a:r>
              <a:rPr lang="en-US" altLang="zh-CN" sz="2800" dirty="0" err="1"/>
              <a:t>Openflow</a:t>
            </a:r>
            <a:r>
              <a:rPr lang="en-US" altLang="zh-CN" sz="2800" dirty="0"/>
              <a:t> for configuring Switches’ forwarding </a:t>
            </a:r>
            <a:r>
              <a:rPr lang="en-US" altLang="zh-CN" sz="2800" dirty="0" smtClean="0"/>
              <a:t>rules</a:t>
            </a:r>
          </a:p>
          <a:p>
            <a:r>
              <a:rPr lang="en-US" altLang="zh-CN" sz="2800" dirty="0" smtClean="0"/>
              <a:t>Rule </a:t>
            </a:r>
            <a:r>
              <a:rPr lang="en-US" altLang="zh-CN" sz="2800" dirty="0"/>
              <a:t>format: Match </a:t>
            </a:r>
            <a:r>
              <a:rPr lang="en-US" altLang="zh-CN" sz="2800" dirty="0" smtClean="0"/>
              <a:t>– </a:t>
            </a:r>
            <a:r>
              <a:rPr lang="en-US" altLang="zh-CN" sz="2800" dirty="0" smtClean="0"/>
              <a:t>Action</a:t>
            </a:r>
          </a:p>
          <a:p>
            <a:pPr lvl="1"/>
            <a:r>
              <a:rPr lang="en-US" altLang="zh-CN" dirty="0"/>
              <a:t>Match </a:t>
            </a:r>
            <a:r>
              <a:rPr lang="en-US" altLang="zh-CN" dirty="0" smtClean="0"/>
              <a:t>conditions: specify a set of packets (as a flow)</a:t>
            </a:r>
          </a:p>
          <a:p>
            <a:pPr lvl="1"/>
            <a:r>
              <a:rPr lang="en-US" altLang="zh-CN" sz="2400" dirty="0" smtClean="0"/>
              <a:t>Actions: apply to all packets of the flow</a:t>
            </a:r>
            <a:endParaRPr lang="en-US" altLang="zh-CN" sz="2400" dirty="0" smtClean="0"/>
          </a:p>
          <a:p>
            <a:r>
              <a:rPr lang="en-US" altLang="zh-CN" sz="2800" dirty="0" err="1" smtClean="0"/>
              <a:t>Softwire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information </a:t>
            </a:r>
            <a:r>
              <a:rPr lang="en-US" altLang="zh-CN" sz="2800" dirty="0" smtClean="0"/>
              <a:t>are embedded </a:t>
            </a:r>
            <a:r>
              <a:rPr lang="en-US" altLang="zh-CN" sz="2800" dirty="0"/>
              <a:t>into </a:t>
            </a:r>
            <a:r>
              <a:rPr lang="en-US" altLang="zh-CN" sz="2800" dirty="0" smtClean="0"/>
              <a:t>forwarding rules, </a:t>
            </a:r>
            <a:r>
              <a:rPr lang="en-US" altLang="zh-CN" sz="2800"/>
              <a:t>no </a:t>
            </a:r>
            <a:r>
              <a:rPr lang="en-US" altLang="zh-CN" sz="2800" smtClean="0"/>
              <a:t>DHCPv6-based provisioning </a:t>
            </a:r>
            <a:r>
              <a:rPr lang="en-US" altLang="zh-CN" sz="2800" dirty="0" smtClean="0"/>
              <a:t>needed</a:t>
            </a:r>
          </a:p>
          <a:p>
            <a:pPr lvl="1"/>
            <a:r>
              <a:rPr lang="en-US" altLang="zh-CN" dirty="0"/>
              <a:t>BR Address: </a:t>
            </a:r>
            <a:r>
              <a:rPr lang="en-US" altLang="zh-CN" dirty="0" smtClean="0"/>
              <a:t>Destination </a:t>
            </a:r>
            <a:r>
              <a:rPr lang="en-US" altLang="zh-CN" dirty="0"/>
              <a:t>address  of CPE’s tunnel encapsulation </a:t>
            </a:r>
            <a:r>
              <a:rPr lang="en-US" altLang="zh-CN" dirty="0" smtClean="0"/>
              <a:t>action</a:t>
            </a:r>
          </a:p>
          <a:p>
            <a:pPr lvl="1"/>
            <a:r>
              <a:rPr lang="en-US" altLang="zh-CN" dirty="0"/>
              <a:t>IPv4 address and PSID:  Matching conditions of BR’s </a:t>
            </a:r>
            <a:r>
              <a:rPr lang="en-US" altLang="zh-CN" dirty="0" err="1"/>
              <a:t>downstreaming</a:t>
            </a:r>
            <a:r>
              <a:rPr lang="en-US" altLang="zh-CN" dirty="0"/>
              <a:t> rules</a:t>
            </a:r>
            <a:r>
              <a:rPr lang="en-US" altLang="zh-CN" dirty="0" smtClean="0"/>
              <a:t>, </a:t>
            </a:r>
            <a:r>
              <a:rPr lang="en-US" altLang="zh-CN" dirty="0" smtClean="0"/>
              <a:t>values </a:t>
            </a:r>
            <a:r>
              <a:rPr lang="en-US" altLang="zh-CN" dirty="0"/>
              <a:t>of set-field actions (to implement NAT44</a:t>
            </a:r>
            <a:r>
              <a:rPr lang="en-US" altLang="zh-CN" dirty="0" smtClean="0"/>
              <a:t>)</a:t>
            </a:r>
            <a:endParaRPr lang="en-US" altLang="zh-CN" sz="16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42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Requirements for Switches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 of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OpenFlow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switch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/>
              <a:t>Action:</a:t>
            </a:r>
          </a:p>
          <a:p>
            <a:pPr lvl="1"/>
            <a:r>
              <a:rPr lang="en-US" altLang="zh-CN" dirty="0" smtClean="0"/>
              <a:t>Both CPE&amp;BR: Support IPv6 tunneling </a:t>
            </a:r>
            <a:r>
              <a:rPr lang="en-US" altLang="zh-CN" dirty="0" smtClean="0"/>
              <a:t>encapsulation / </a:t>
            </a:r>
            <a:r>
              <a:rPr lang="en-US" altLang="zh-CN" dirty="0" err="1" smtClean="0"/>
              <a:t>decapsulation</a:t>
            </a:r>
            <a:r>
              <a:rPr lang="en-US" altLang="zh-CN" dirty="0" smtClean="0"/>
              <a:t> actions</a:t>
            </a:r>
            <a:endParaRPr lang="en-US" altLang="zh-CN" dirty="0" smtClean="0"/>
          </a:p>
          <a:p>
            <a:r>
              <a:rPr lang="en-US" altLang="zh-CN" dirty="0" smtClean="0"/>
              <a:t>Match:</a:t>
            </a:r>
          </a:p>
          <a:p>
            <a:pPr lvl="1"/>
            <a:r>
              <a:rPr lang="en-US" altLang="zh-CN" dirty="0" smtClean="0"/>
              <a:t>BR Switch: Support match </a:t>
            </a:r>
            <a:r>
              <a:rPr lang="en-US" altLang="zh-CN" dirty="0"/>
              <a:t>field masking for </a:t>
            </a:r>
            <a:r>
              <a:rPr lang="en-US" altLang="zh-CN" dirty="0" smtClean="0"/>
              <a:t>ports</a:t>
            </a:r>
            <a:br>
              <a:rPr lang="en-US" altLang="zh-CN" dirty="0" smtClean="0"/>
            </a:br>
            <a:r>
              <a:rPr lang="en-US" altLang="zh-CN" sz="2000" dirty="0" smtClean="0"/>
              <a:t>(Reduce </a:t>
            </a:r>
            <a:r>
              <a:rPr lang="en-US" altLang="zh-CN" sz="2000" dirty="0" smtClean="0"/>
              <a:t>number of rules, BR Switch treat all traffic to the same </a:t>
            </a:r>
            <a:r>
              <a:rPr lang="en-US" altLang="zh-CN" sz="2000" dirty="0" smtClean="0"/>
              <a:t>IPv4 address + port </a:t>
            </a:r>
            <a:r>
              <a:rPr lang="en-US" altLang="zh-CN" sz="2000" dirty="0" smtClean="0"/>
              <a:t>set as a single </a:t>
            </a:r>
            <a:r>
              <a:rPr lang="en-US" altLang="zh-CN" sz="2000" dirty="0" smtClean="0"/>
              <a:t>flow)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5379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内容占位符 1"/>
          <p:cNvSpPr>
            <a:spLocks noGrp="1"/>
          </p:cNvSpPr>
          <p:nvPr>
            <p:ph idx="1"/>
          </p:nvPr>
        </p:nvSpPr>
        <p:spPr>
          <a:xfrm>
            <a:off x="498218" y="1503485"/>
            <a:ext cx="8229600" cy="4358141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Controller preserves IPv4 </a:t>
            </a:r>
            <a:r>
              <a:rPr lang="en-US" altLang="zh-CN" sz="2000" dirty="0" err="1" smtClean="0"/>
              <a:t>addr+PSID</a:t>
            </a:r>
            <a:r>
              <a:rPr lang="en-US" altLang="zh-CN" sz="2000" dirty="0" smtClean="0"/>
              <a:t> for each CPE</a:t>
            </a:r>
          </a:p>
          <a:p>
            <a:pPr lvl="1"/>
            <a:r>
              <a:rPr lang="en-US" altLang="zh-CN" sz="1600" dirty="0" smtClean="0"/>
              <a:t>During CPE’s IPv6 provisioning</a:t>
            </a:r>
          </a:p>
          <a:p>
            <a:pPr lvl="1"/>
            <a:r>
              <a:rPr lang="en-US" altLang="zh-CN" sz="1600" dirty="0" smtClean="0"/>
              <a:t>MAP style: calculate from CPE’s IPv6 prefix</a:t>
            </a:r>
          </a:p>
          <a:p>
            <a:pPr lvl="1"/>
            <a:r>
              <a:rPr lang="en-US" altLang="zh-CN" sz="1600" dirty="0" smtClean="0"/>
              <a:t>Lw4o6 style: dynamic allocate</a:t>
            </a:r>
            <a:endParaRPr lang="en-US" altLang="zh-CN" sz="1600" dirty="0"/>
          </a:p>
          <a:p>
            <a:r>
              <a:rPr lang="en-US" altLang="zh-CN" sz="2000" dirty="0" smtClean="0"/>
              <a:t>BR Switch provisioned with  per-subscriber scale forwarding rules</a:t>
            </a:r>
          </a:p>
          <a:p>
            <a:pPr lvl="1"/>
            <a:r>
              <a:rPr lang="en-US" altLang="zh-CN" sz="1600" dirty="0" smtClean="0"/>
              <a:t>IPv6 tunneling encapsulation / </a:t>
            </a:r>
            <a:r>
              <a:rPr lang="en-US" altLang="zh-CN" sz="1600" dirty="0" err="1" smtClean="0"/>
              <a:t>decapsulation</a:t>
            </a:r>
            <a:r>
              <a:rPr lang="en-US" altLang="zh-CN" sz="1600" dirty="0" smtClean="0"/>
              <a:t> rule for each CPE</a:t>
            </a:r>
            <a:endParaRPr lang="en-US" altLang="zh-CN" sz="1600" dirty="0"/>
          </a:p>
          <a:p>
            <a:r>
              <a:rPr lang="en-US" altLang="zh-CN" sz="2000" dirty="0" smtClean="0"/>
              <a:t>CPE Switch provisioned per-flow scale forwarding rules</a:t>
            </a:r>
          </a:p>
          <a:p>
            <a:pPr lvl="1"/>
            <a:r>
              <a:rPr lang="en-US" altLang="zh-CN" sz="1600" dirty="0"/>
              <a:t>IPv6 tunneling encapsulation / </a:t>
            </a:r>
            <a:r>
              <a:rPr lang="en-US" altLang="zh-CN" sz="1600" dirty="0" err="1" smtClean="0"/>
              <a:t>decapsulation</a:t>
            </a:r>
            <a:r>
              <a:rPr lang="en-US" altLang="zh-CN" sz="1600" dirty="0" smtClean="0"/>
              <a:t> rule for all flows</a:t>
            </a:r>
          </a:p>
          <a:p>
            <a:pPr lvl="1"/>
            <a:r>
              <a:rPr lang="en-US" altLang="zh-CN" sz="1600" dirty="0" smtClean="0"/>
              <a:t>NAT rule for each flow (re-write IPv4 address and port)</a:t>
            </a:r>
            <a:endParaRPr lang="en-US" altLang="zh-CN" sz="1600" dirty="0"/>
          </a:p>
          <a:p>
            <a:pPr lvl="1"/>
            <a:endParaRPr lang="en-US" altLang="zh-CN" sz="1600" dirty="0" smtClean="0"/>
          </a:p>
          <a:p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</a:t>
            </a:r>
            <a:r>
              <a:rPr lang="en-US" altLang="zh-CN" dirty="0" smtClean="0">
                <a:solidFill>
                  <a:schemeClr val="tx1"/>
                </a:solidFill>
              </a:rPr>
              <a:t>4over6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7</a:t>
            </a:fld>
            <a:endParaRPr lang="zh-CN" altLang="en-US" dirty="0"/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83050"/>
              </p:ext>
            </p:extLst>
          </p:nvPr>
        </p:nvGraphicFramePr>
        <p:xfrm>
          <a:off x="6300355" y="4524192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74" name="矩形 73"/>
          <p:cNvSpPr/>
          <p:nvPr/>
        </p:nvSpPr>
        <p:spPr>
          <a:xfrm>
            <a:off x="6653815" y="5035863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363184" y="6072381"/>
            <a:ext cx="1175515" cy="5538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CPE Switch</a:t>
            </a:r>
            <a:endParaRPr lang="zh-CN" altLang="en-US" sz="1400" dirty="0"/>
          </a:p>
        </p:txBody>
      </p:sp>
      <p:sp>
        <p:nvSpPr>
          <p:cNvPr id="16" name="圆角矩形 15"/>
          <p:cNvSpPr/>
          <p:nvPr/>
        </p:nvSpPr>
        <p:spPr>
          <a:xfrm>
            <a:off x="4955529" y="6072381"/>
            <a:ext cx="1175515" cy="5538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BR Switch</a:t>
            </a:r>
            <a:endParaRPr lang="zh-CN" altLang="en-US" sz="1400" dirty="0"/>
          </a:p>
        </p:txBody>
      </p:sp>
      <p:sp>
        <p:nvSpPr>
          <p:cNvPr id="17" name="圆角矩形 16"/>
          <p:cNvSpPr/>
          <p:nvPr/>
        </p:nvSpPr>
        <p:spPr>
          <a:xfrm>
            <a:off x="3658162" y="6072381"/>
            <a:ext cx="1175515" cy="5538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ISP IPv6 Network</a:t>
            </a:r>
            <a:endParaRPr lang="zh-CN" altLang="en-US" sz="1400" dirty="0"/>
          </a:p>
        </p:txBody>
      </p:sp>
      <p:sp>
        <p:nvSpPr>
          <p:cNvPr id="18" name="圆角矩形 17"/>
          <p:cNvSpPr/>
          <p:nvPr/>
        </p:nvSpPr>
        <p:spPr>
          <a:xfrm>
            <a:off x="1058947" y="6072381"/>
            <a:ext cx="1175515" cy="5538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Customer Network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6311135" y="6072381"/>
            <a:ext cx="1175515" cy="5538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Internet</a:t>
            </a:r>
            <a:endParaRPr lang="zh-CN" altLang="en-US" sz="1400" dirty="0"/>
          </a:p>
        </p:txBody>
      </p:sp>
      <p:sp>
        <p:nvSpPr>
          <p:cNvPr id="20" name="圆角矩形 19"/>
          <p:cNvSpPr/>
          <p:nvPr/>
        </p:nvSpPr>
        <p:spPr>
          <a:xfrm>
            <a:off x="2383466" y="4822006"/>
            <a:ext cx="3765471" cy="2138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Controller</a:t>
            </a:r>
            <a:endParaRPr lang="zh-CN" altLang="en-US" sz="1400" dirty="0"/>
          </a:p>
        </p:txBody>
      </p:sp>
      <p:cxnSp>
        <p:nvCxnSpPr>
          <p:cNvPr id="21" name="直接连接符 20"/>
          <p:cNvCxnSpPr>
            <a:stCxn id="15" idx="3"/>
            <a:endCxn id="17" idx="1"/>
          </p:cNvCxnSpPr>
          <p:nvPr/>
        </p:nvCxnSpPr>
        <p:spPr>
          <a:xfrm>
            <a:off x="3538699" y="6349289"/>
            <a:ext cx="119463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" idx="3"/>
            <a:endCxn id="16" idx="1"/>
          </p:cNvCxnSpPr>
          <p:nvPr/>
        </p:nvCxnSpPr>
        <p:spPr>
          <a:xfrm>
            <a:off x="4833677" y="6349289"/>
            <a:ext cx="121852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6" idx="3"/>
            <a:endCxn id="19" idx="1"/>
          </p:cNvCxnSpPr>
          <p:nvPr/>
        </p:nvCxnSpPr>
        <p:spPr>
          <a:xfrm>
            <a:off x="6131044" y="6349289"/>
            <a:ext cx="180091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8" idx="3"/>
            <a:endCxn id="15" idx="1"/>
          </p:cNvCxnSpPr>
          <p:nvPr/>
        </p:nvCxnSpPr>
        <p:spPr>
          <a:xfrm>
            <a:off x="2234462" y="6349289"/>
            <a:ext cx="128722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128982" y="5030765"/>
            <a:ext cx="0" cy="1036517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535351" y="5035864"/>
            <a:ext cx="0" cy="1036517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467427" y="5447601"/>
            <a:ext cx="20381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Per-subscriber </a:t>
            </a:r>
            <a:r>
              <a:rPr lang="en-US" altLang="zh-CN" sz="1400" dirty="0" smtClean="0"/>
              <a:t>scale </a:t>
            </a:r>
            <a:r>
              <a:rPr lang="en-US" altLang="zh-CN" sz="1400" dirty="0" smtClean="0"/>
              <a:t>rules</a:t>
            </a:r>
            <a:endParaRPr lang="en-US" altLang="zh-CN" sz="1400" dirty="0" smtClean="0"/>
          </a:p>
        </p:txBody>
      </p:sp>
      <p:sp>
        <p:nvSpPr>
          <p:cNvPr id="39" name="矩形 38"/>
          <p:cNvSpPr/>
          <p:nvPr/>
        </p:nvSpPr>
        <p:spPr>
          <a:xfrm>
            <a:off x="3070026" y="5342945"/>
            <a:ext cx="160075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Per-flow scale rules</a:t>
            </a:r>
            <a:endParaRPr lang="en-US" altLang="zh-CN" sz="1400" dirty="0" smtClean="0"/>
          </a:p>
        </p:txBody>
      </p:sp>
      <p:sp>
        <p:nvSpPr>
          <p:cNvPr id="40" name="矩形 39"/>
          <p:cNvSpPr/>
          <p:nvPr/>
        </p:nvSpPr>
        <p:spPr>
          <a:xfrm>
            <a:off x="5229953" y="6538913"/>
            <a:ext cx="660758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2002::1</a:t>
            </a:r>
          </a:p>
        </p:txBody>
      </p:sp>
      <p:sp>
        <p:nvSpPr>
          <p:cNvPr id="41" name="矩形 40"/>
          <p:cNvSpPr/>
          <p:nvPr/>
        </p:nvSpPr>
        <p:spPr>
          <a:xfrm>
            <a:off x="2620562" y="6487695"/>
            <a:ext cx="660758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2001::1</a:t>
            </a: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2803667" y="5035864"/>
            <a:ext cx="0" cy="103651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010519" y="5366884"/>
            <a:ext cx="83773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Packet in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5901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内容占位符 1"/>
          <p:cNvSpPr>
            <a:spLocks noGrp="1"/>
          </p:cNvSpPr>
          <p:nvPr>
            <p:ph idx="1"/>
          </p:nvPr>
        </p:nvSpPr>
        <p:spPr>
          <a:xfrm>
            <a:off x="498218" y="1692275"/>
            <a:ext cx="8229600" cy="4169351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For every binding </a:t>
            </a:r>
            <a:r>
              <a:rPr lang="en-US" altLang="zh-CN" sz="2000" dirty="0" smtClean="0"/>
              <a:t>entry: </a:t>
            </a:r>
            <a:r>
              <a:rPr lang="en-US" altLang="zh-CN" sz="2000" dirty="0" smtClean="0"/>
              <a:t>Controller installs forwarding rules in BR Switch (per-subscriber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sz="1600" dirty="0" err="1" smtClean="0"/>
              <a:t>Decapsulation</a:t>
            </a:r>
            <a:r>
              <a:rPr lang="en-US" altLang="zh-CN" sz="1600" dirty="0" smtClean="0"/>
              <a:t> Rule: upstream to Internet</a:t>
            </a:r>
          </a:p>
          <a:p>
            <a:pPr lvl="1"/>
            <a:r>
              <a:rPr lang="en-US" altLang="zh-CN" sz="1600" dirty="0" smtClean="0"/>
              <a:t>Encapsulation Rule: downstream to CPE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endParaRPr lang="en-US" altLang="zh-CN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</a:t>
            </a:r>
            <a:r>
              <a:rPr lang="en-US" altLang="zh-CN" dirty="0" smtClean="0">
                <a:solidFill>
                  <a:schemeClr val="tx1"/>
                </a:solidFill>
              </a:rPr>
              <a:t>4over6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/>
              <a:t>BR </a:t>
            </a:r>
            <a:r>
              <a:rPr lang="en-US" altLang="zh-CN" dirty="0"/>
              <a:t>Forwarding 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3307815" y="5523805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 Switch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820538" y="3402380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3952301" y="3708682"/>
            <a:ext cx="0" cy="1815124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047722"/>
              </p:ext>
            </p:extLst>
          </p:nvPr>
        </p:nvGraphicFramePr>
        <p:xfrm>
          <a:off x="5873620" y="2744034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69" name="矩形 68"/>
          <p:cNvSpPr/>
          <p:nvPr/>
        </p:nvSpPr>
        <p:spPr>
          <a:xfrm>
            <a:off x="3631355" y="6252251"/>
            <a:ext cx="660758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2002::1</a:t>
            </a:r>
          </a:p>
        </p:txBody>
      </p:sp>
      <p:sp>
        <p:nvSpPr>
          <p:cNvPr id="74" name="矩形 73"/>
          <p:cNvSpPr/>
          <p:nvPr/>
        </p:nvSpPr>
        <p:spPr>
          <a:xfrm>
            <a:off x="6227080" y="3255705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</a:p>
        </p:txBody>
      </p:sp>
      <p:sp>
        <p:nvSpPr>
          <p:cNvPr id="75" name="矩形 74"/>
          <p:cNvSpPr/>
          <p:nvPr/>
        </p:nvSpPr>
        <p:spPr>
          <a:xfrm>
            <a:off x="5664612" y="4177201"/>
            <a:ext cx="177848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push IP-IP6 header</a:t>
            </a:r>
            <a:br>
              <a:rPr lang="en-US" altLang="zh-CN" sz="1200" dirty="0" smtClean="0"/>
            </a:b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src</a:t>
            </a:r>
            <a:r>
              <a:rPr lang="en-US" altLang="zh-CN" sz="1200" dirty="0" smtClean="0"/>
              <a:t>=2002::1,dst=2001::1)</a:t>
            </a:r>
          </a:p>
        </p:txBody>
      </p:sp>
      <p:sp>
        <p:nvSpPr>
          <p:cNvPr id="24" name="矩形 23"/>
          <p:cNvSpPr/>
          <p:nvPr/>
        </p:nvSpPr>
        <p:spPr>
          <a:xfrm>
            <a:off x="2446758" y="4198533"/>
            <a:ext cx="11493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pop IP6 header</a:t>
            </a:r>
          </a:p>
        </p:txBody>
      </p:sp>
      <p:sp>
        <p:nvSpPr>
          <p:cNvPr id="27" name="矩形 26"/>
          <p:cNvSpPr/>
          <p:nvPr/>
        </p:nvSpPr>
        <p:spPr>
          <a:xfrm>
            <a:off x="2454800" y="4579117"/>
            <a:ext cx="1396315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Forward to Internet</a:t>
            </a:r>
          </a:p>
        </p:txBody>
      </p:sp>
      <p:sp>
        <p:nvSpPr>
          <p:cNvPr id="18" name="矩形 17"/>
          <p:cNvSpPr/>
          <p:nvPr/>
        </p:nvSpPr>
        <p:spPr>
          <a:xfrm>
            <a:off x="7760342" y="4972435"/>
            <a:ext cx="675313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ACTION</a:t>
            </a:r>
          </a:p>
        </p:txBody>
      </p:sp>
      <p:sp>
        <p:nvSpPr>
          <p:cNvPr id="19" name="矩形 18"/>
          <p:cNvSpPr/>
          <p:nvPr/>
        </p:nvSpPr>
        <p:spPr>
          <a:xfrm>
            <a:off x="7118030" y="4973753"/>
            <a:ext cx="650127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MATCH</a:t>
            </a:r>
          </a:p>
        </p:txBody>
      </p:sp>
      <p:sp>
        <p:nvSpPr>
          <p:cNvPr id="26" name="矩形 25"/>
          <p:cNvSpPr/>
          <p:nvPr/>
        </p:nvSpPr>
        <p:spPr>
          <a:xfrm>
            <a:off x="1641035" y="4577259"/>
            <a:ext cx="858744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IPv4 traffic</a:t>
            </a:r>
          </a:p>
        </p:txBody>
      </p:sp>
      <p:sp>
        <p:nvSpPr>
          <p:cNvPr id="23" name="矩形 22"/>
          <p:cNvSpPr/>
          <p:nvPr/>
        </p:nvSpPr>
        <p:spPr>
          <a:xfrm>
            <a:off x="1658689" y="4197779"/>
            <a:ext cx="786585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IP-in-IPv6</a:t>
            </a:r>
          </a:p>
        </p:txBody>
      </p:sp>
      <p:sp>
        <p:nvSpPr>
          <p:cNvPr id="68" name="矩形 67"/>
          <p:cNvSpPr/>
          <p:nvPr/>
        </p:nvSpPr>
        <p:spPr>
          <a:xfrm>
            <a:off x="3971356" y="4177724"/>
            <a:ext cx="1701071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=1.2.3.4,</a:t>
            </a:r>
            <a:br>
              <a:rPr lang="en-US" altLang="zh-CN" sz="1200" dirty="0" smtClean="0"/>
            </a:br>
            <a:r>
              <a:rPr lang="en-US" altLang="zh-CN" sz="1200" dirty="0" smtClean="0"/>
              <a:t>dst_port&amp;0xfc00=0x400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4662891" y="5705477"/>
            <a:ext cx="2328384" cy="4157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1443123" y="5704552"/>
            <a:ext cx="1837745" cy="5084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714295" y="5356313"/>
            <a:ext cx="1295400" cy="276999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IP4-in-IP6 Packet</a:t>
            </a:r>
          </a:p>
        </p:txBody>
      </p:sp>
      <p:sp>
        <p:nvSpPr>
          <p:cNvPr id="29" name="矩形 28"/>
          <p:cNvSpPr/>
          <p:nvPr/>
        </p:nvSpPr>
        <p:spPr>
          <a:xfrm>
            <a:off x="5231288" y="5329436"/>
            <a:ext cx="920521" cy="276999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IPv4 Packet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1351" y="4387519"/>
            <a:ext cx="1373966" cy="276999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zh-CN" sz="1200" i="1" dirty="0" err="1" smtClean="0"/>
              <a:t>Decapsulation</a:t>
            </a:r>
            <a:r>
              <a:rPr lang="en-US" altLang="zh-CN" sz="1200" i="1" dirty="0" smtClean="0"/>
              <a:t> </a:t>
            </a:r>
            <a:r>
              <a:rPr lang="en-US" altLang="zh-CN" sz="1200" i="1" dirty="0" smtClean="0"/>
              <a:t>Rule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926931" y="3916212"/>
            <a:ext cx="2370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Encapsulation </a:t>
            </a:r>
            <a:r>
              <a:rPr lang="en-US" altLang="zh-CN" sz="1200" i="1" dirty="0" smtClean="0"/>
              <a:t>Rule (per-subscriber)</a:t>
            </a:r>
            <a:endParaRPr lang="zh-CN" altLang="en-US" sz="1200" i="1" dirty="0"/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4662891" y="6030368"/>
            <a:ext cx="2328384" cy="415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75628" y="5624186"/>
            <a:ext cx="844424" cy="440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ISP</a:t>
            </a:r>
          </a:p>
          <a:p>
            <a:pPr algn="ctr"/>
            <a:r>
              <a:rPr lang="en-US" altLang="zh-CN" sz="1200" dirty="0" smtClean="0"/>
              <a:t>Network</a:t>
            </a:r>
            <a:endParaRPr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7037536" y="5642092"/>
            <a:ext cx="751533" cy="404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Internet</a:t>
            </a:r>
            <a:endParaRPr lang="zh-CN" altLang="en-US" sz="1200" dirty="0"/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1533525" y="6004105"/>
            <a:ext cx="1721490" cy="208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911520" y="6067585"/>
            <a:ext cx="2020737" cy="461665"/>
          </a:xfrm>
          <a:prstGeom prst="rect">
            <a:avLst/>
          </a:prstGeom>
          <a:ln>
            <a:solidFill>
              <a:schemeClr val="accent4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IPv4 Packet:</a:t>
            </a:r>
          </a:p>
          <a:p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=1.2.3.4 </a:t>
            </a:r>
            <a:r>
              <a:rPr lang="en-US" altLang="zh-CN" sz="1200" dirty="0" err="1" smtClean="0"/>
              <a:t>dst_port</a:t>
            </a:r>
            <a:r>
              <a:rPr lang="en-US" altLang="zh-CN" sz="1200" dirty="0" smtClean="0"/>
              <a:t>=1025</a:t>
            </a:r>
          </a:p>
        </p:txBody>
      </p:sp>
      <p:sp>
        <p:nvSpPr>
          <p:cNvPr id="37" name="矩形 36"/>
          <p:cNvSpPr/>
          <p:nvPr/>
        </p:nvSpPr>
        <p:spPr>
          <a:xfrm>
            <a:off x="1797053" y="6041215"/>
            <a:ext cx="1284552" cy="646331"/>
          </a:xfrm>
          <a:prstGeom prst="rect">
            <a:avLst/>
          </a:prstGeom>
          <a:ln>
            <a:solidFill>
              <a:schemeClr val="accent4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IP4-in-IP6 Packet:</a:t>
            </a:r>
          </a:p>
          <a:p>
            <a:r>
              <a:rPr lang="en-US" altLang="zh-CN" sz="1200" dirty="0" smtClean="0"/>
              <a:t>dst_ip6=2001::1 src_ip6=2002::1</a:t>
            </a:r>
          </a:p>
        </p:txBody>
      </p:sp>
      <p:sp>
        <p:nvSpPr>
          <p:cNvPr id="2" name="矩形 1"/>
          <p:cNvSpPr/>
          <p:nvPr/>
        </p:nvSpPr>
        <p:spPr>
          <a:xfrm>
            <a:off x="6932257" y="4807608"/>
            <a:ext cx="1674848" cy="5487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24966" y="476264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Rules Legend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5527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</a:t>
            </a:r>
            <a:r>
              <a:rPr lang="en-US" altLang="zh-CN" dirty="0" smtClean="0">
                <a:solidFill>
                  <a:schemeClr val="tx1"/>
                </a:solidFill>
              </a:rPr>
              <a:t>4over6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/>
              <a:t>3. </a:t>
            </a:r>
            <a:r>
              <a:rPr lang="en-US" altLang="zh-CN" dirty="0"/>
              <a:t>CPE </a:t>
            </a:r>
            <a:r>
              <a:rPr lang="en-US" altLang="zh-CN" dirty="0" smtClean="0"/>
              <a:t>Forwarding </a:t>
            </a:r>
            <a:r>
              <a:rPr lang="en-US" altLang="zh-CN" dirty="0"/>
              <a:t>Configuration</a:t>
            </a:r>
            <a:r>
              <a:rPr lang="en-US" altLang="zh-CN" dirty="0" smtClean="0"/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226598" y="6356351"/>
            <a:ext cx="2057400" cy="365125"/>
          </a:xfrm>
        </p:spPr>
        <p:txBody>
          <a:bodyPr/>
          <a:lstStyle/>
          <a:p>
            <a:fld id="{F7584EF2-83F3-4D0E-806F-3F2B1A6BFA56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3461263" y="5808730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CPE Switch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4050676" y="4302900"/>
            <a:ext cx="0" cy="150583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3768367" y="4360617"/>
            <a:ext cx="0" cy="14481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783793" y="6528670"/>
            <a:ext cx="660758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2001::1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45290" y="6029873"/>
            <a:ext cx="914474" cy="4461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Customer Network</a:t>
            </a:r>
            <a:endParaRPr lang="zh-CN" altLang="en-US" sz="1200" dirty="0"/>
          </a:p>
        </p:txBody>
      </p:sp>
      <p:sp>
        <p:nvSpPr>
          <p:cNvPr id="67" name="内容占位符 1"/>
          <p:cNvSpPr txBox="1">
            <a:spLocks/>
          </p:cNvSpPr>
          <p:nvPr/>
        </p:nvSpPr>
        <p:spPr>
          <a:xfrm>
            <a:off x="498218" y="1692275"/>
            <a:ext cx="8229600" cy="416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CPE Switch </a:t>
            </a:r>
            <a:r>
              <a:rPr lang="en-US" altLang="zh-CN" sz="2000" dirty="0"/>
              <a:t>sends every initial packet of the same (</a:t>
            </a:r>
            <a:r>
              <a:rPr lang="en-US" altLang="zh-CN" sz="2000" dirty="0" err="1"/>
              <a:t>source_ip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source_port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flow </a:t>
            </a:r>
            <a:r>
              <a:rPr lang="en-US" altLang="zh-CN" sz="2000" dirty="0"/>
              <a:t>to </a:t>
            </a:r>
            <a:r>
              <a:rPr lang="en-US" altLang="zh-CN" sz="2000" dirty="0" smtClean="0"/>
              <a:t>controller</a:t>
            </a:r>
          </a:p>
          <a:p>
            <a:r>
              <a:rPr lang="en-US" altLang="zh-CN" sz="2000" dirty="0" smtClean="0"/>
              <a:t>Controller allocates available public IPv4 </a:t>
            </a:r>
            <a:r>
              <a:rPr lang="en-US" altLang="zh-CN" sz="2000" dirty="0" err="1" smtClean="0"/>
              <a:t>address+port</a:t>
            </a:r>
            <a:r>
              <a:rPr lang="en-US" altLang="zh-CN" sz="2000" dirty="0" smtClean="0"/>
              <a:t>, </a:t>
            </a:r>
            <a:br>
              <a:rPr lang="en-US" altLang="zh-CN" sz="2000" dirty="0" smtClean="0"/>
            </a:br>
            <a:r>
              <a:rPr lang="en-US" altLang="zh-CN" sz="2000" dirty="0" smtClean="0"/>
              <a:t>and </a:t>
            </a:r>
            <a:r>
              <a:rPr lang="en-US" altLang="zh-CN" sz="2000" dirty="0"/>
              <a:t>installs forwarding rules in </a:t>
            </a:r>
            <a:r>
              <a:rPr lang="en-US" altLang="zh-CN" sz="2000" dirty="0" smtClean="0"/>
              <a:t>CPE Switch 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per-flow)</a:t>
            </a:r>
            <a:endParaRPr lang="en-US" altLang="zh-CN" sz="2000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959764" y="6136263"/>
            <a:ext cx="2501499" cy="24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206250" y="5689023"/>
            <a:ext cx="2068678" cy="400110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smtClean="0"/>
              <a:t>IPv4 Packet:</a:t>
            </a:r>
            <a:br>
              <a:rPr lang="en-US" altLang="zh-CN" sz="1000" dirty="0" smtClean="0"/>
            </a:br>
            <a:r>
              <a:rPr lang="en-US" altLang="zh-CN" sz="1000" dirty="0" err="1" smtClean="0"/>
              <a:t>src_ip</a:t>
            </a:r>
            <a:r>
              <a:rPr lang="en-US" altLang="zh-CN" sz="1000" dirty="0" smtClean="0"/>
              <a:t>=192.168.1.2 </a:t>
            </a:r>
            <a:r>
              <a:rPr lang="en-US" altLang="zh-CN" sz="1000" dirty="0" err="1" smtClean="0"/>
              <a:t>src_port</a:t>
            </a:r>
            <a:r>
              <a:rPr lang="en-US" altLang="zh-CN" sz="1000" dirty="0" smtClean="0"/>
              <a:t>=30000</a:t>
            </a: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3456"/>
              </p:ext>
            </p:extLst>
          </p:nvPr>
        </p:nvGraphicFramePr>
        <p:xfrm>
          <a:off x="455899" y="3270153"/>
          <a:ext cx="3271320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349"/>
                <a:gridCol w="903383"/>
                <a:gridCol w="672029"/>
                <a:gridCol w="814559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Private IP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Private Port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Public IP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Public Port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192.168.1.2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30000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1025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75" name="矩形 74"/>
          <p:cNvSpPr/>
          <p:nvPr/>
        </p:nvSpPr>
        <p:spPr>
          <a:xfrm>
            <a:off x="869186" y="3790413"/>
            <a:ext cx="253896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NAT state table (for CPE 2001::1)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953177"/>
              </p:ext>
            </p:extLst>
          </p:nvPr>
        </p:nvGraphicFramePr>
        <p:xfrm>
          <a:off x="5257501" y="3276008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77" name="矩形 76"/>
          <p:cNvSpPr/>
          <p:nvPr/>
        </p:nvSpPr>
        <p:spPr>
          <a:xfrm>
            <a:off x="5610961" y="3825779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</a:p>
        </p:txBody>
      </p:sp>
      <p:sp>
        <p:nvSpPr>
          <p:cNvPr id="80" name="矩形 79"/>
          <p:cNvSpPr/>
          <p:nvPr/>
        </p:nvSpPr>
        <p:spPr>
          <a:xfrm>
            <a:off x="2077587" y="4951939"/>
            <a:ext cx="1636469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=192.168.1.2</a:t>
            </a:r>
          </a:p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dst_port</a:t>
            </a:r>
            <a:r>
              <a:rPr lang="en-US" altLang="zh-CN" sz="1200" dirty="0" smtClean="0"/>
              <a:t>=30000</a:t>
            </a:r>
          </a:p>
        </p:txBody>
      </p:sp>
      <p:sp>
        <p:nvSpPr>
          <p:cNvPr id="83" name="矩形 82"/>
          <p:cNvSpPr/>
          <p:nvPr/>
        </p:nvSpPr>
        <p:spPr>
          <a:xfrm>
            <a:off x="2541214" y="4538901"/>
            <a:ext cx="1167946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pop IP6 header</a:t>
            </a:r>
          </a:p>
        </p:txBody>
      </p:sp>
      <p:sp>
        <p:nvSpPr>
          <p:cNvPr id="88" name="矩形 87"/>
          <p:cNvSpPr/>
          <p:nvPr/>
        </p:nvSpPr>
        <p:spPr>
          <a:xfrm>
            <a:off x="5491444" y="4811756"/>
            <a:ext cx="1322025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src_ip</a:t>
            </a:r>
            <a:r>
              <a:rPr lang="en-US" altLang="zh-CN" sz="1200" dirty="0" smtClean="0"/>
              <a:t>=1.2.3.4</a:t>
            </a:r>
          </a:p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src_port</a:t>
            </a:r>
            <a:r>
              <a:rPr lang="en-US" altLang="zh-CN" sz="1200" dirty="0" smtClean="0"/>
              <a:t>=1025</a:t>
            </a:r>
          </a:p>
        </p:txBody>
      </p:sp>
      <p:sp>
        <p:nvSpPr>
          <p:cNvPr id="92" name="矩形 91"/>
          <p:cNvSpPr/>
          <p:nvPr/>
        </p:nvSpPr>
        <p:spPr>
          <a:xfrm>
            <a:off x="6812375" y="4811755"/>
            <a:ext cx="177848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push IP-IP6 header</a:t>
            </a:r>
            <a:br>
              <a:rPr lang="en-US" altLang="zh-CN" sz="1200" dirty="0" smtClean="0"/>
            </a:b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src</a:t>
            </a:r>
            <a:r>
              <a:rPr lang="en-US" altLang="zh-CN" sz="1200" dirty="0" smtClean="0"/>
              <a:t>=2001::1,dst=2002::1)</a:t>
            </a:r>
          </a:p>
        </p:txBody>
      </p:sp>
      <p:sp>
        <p:nvSpPr>
          <p:cNvPr id="87" name="矩形 86"/>
          <p:cNvSpPr/>
          <p:nvPr/>
        </p:nvSpPr>
        <p:spPr>
          <a:xfrm>
            <a:off x="4087179" y="4811755"/>
            <a:ext cx="1404265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src_ip</a:t>
            </a:r>
            <a:r>
              <a:rPr lang="en-US" altLang="zh-CN" sz="1200" dirty="0" smtClean="0"/>
              <a:t>=192.168.1.2</a:t>
            </a:r>
            <a:br>
              <a:rPr lang="en-US" altLang="zh-CN" sz="1200" dirty="0" smtClean="0"/>
            </a:br>
            <a:r>
              <a:rPr lang="en-US" altLang="zh-CN" sz="1200" dirty="0" err="1" smtClean="0"/>
              <a:t>src_port</a:t>
            </a:r>
            <a:r>
              <a:rPr lang="en-US" altLang="zh-CN" sz="1200" dirty="0" smtClean="0"/>
              <a:t>=30000</a:t>
            </a:r>
          </a:p>
        </p:txBody>
      </p:sp>
      <p:sp>
        <p:nvSpPr>
          <p:cNvPr id="79" name="矩形 78"/>
          <p:cNvSpPr/>
          <p:nvPr/>
        </p:nvSpPr>
        <p:spPr>
          <a:xfrm>
            <a:off x="659350" y="4951938"/>
            <a:ext cx="1418237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=1.2.3.4</a:t>
            </a:r>
            <a:br>
              <a:rPr lang="en-US" altLang="zh-CN" sz="1200" dirty="0" smtClean="0"/>
            </a:br>
            <a:r>
              <a:rPr lang="en-US" altLang="zh-CN" sz="1200" dirty="0" err="1" smtClean="0"/>
              <a:t>dst_port</a:t>
            </a:r>
            <a:r>
              <a:rPr lang="en-US" altLang="zh-CN" sz="1200" dirty="0" smtClean="0"/>
              <a:t>=1025</a:t>
            </a:r>
          </a:p>
        </p:txBody>
      </p:sp>
      <p:sp>
        <p:nvSpPr>
          <p:cNvPr id="82" name="矩形 81"/>
          <p:cNvSpPr/>
          <p:nvPr/>
        </p:nvSpPr>
        <p:spPr>
          <a:xfrm>
            <a:off x="1728311" y="4539424"/>
            <a:ext cx="820717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IP-in-IPv6</a:t>
            </a:r>
          </a:p>
        </p:txBody>
      </p:sp>
      <p:sp>
        <p:nvSpPr>
          <p:cNvPr id="27" name="矩形 26"/>
          <p:cNvSpPr/>
          <p:nvPr/>
        </p:nvSpPr>
        <p:spPr>
          <a:xfrm>
            <a:off x="8238840" y="4332076"/>
            <a:ext cx="675313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ACTION</a:t>
            </a:r>
          </a:p>
        </p:txBody>
      </p:sp>
      <p:sp>
        <p:nvSpPr>
          <p:cNvPr id="28" name="矩形 27"/>
          <p:cNvSpPr/>
          <p:nvPr/>
        </p:nvSpPr>
        <p:spPr>
          <a:xfrm>
            <a:off x="7596528" y="4330219"/>
            <a:ext cx="650127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MATCH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853066" y="4054314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656664" y="4566491"/>
            <a:ext cx="1381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Encapsulation Rule</a:t>
            </a:r>
            <a:endParaRPr lang="zh-CN" altLang="en-US" sz="1200" i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335322" y="4508407"/>
            <a:ext cx="1373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err="1" smtClean="0"/>
              <a:t>Decapsulation</a:t>
            </a:r>
            <a:r>
              <a:rPr lang="en-US" altLang="zh-CN" sz="1200" i="1" dirty="0" smtClean="0"/>
              <a:t> Rule</a:t>
            </a:r>
            <a:endParaRPr lang="zh-CN" altLang="en-US" sz="1200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-5130" y="5042587"/>
            <a:ext cx="742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NAT Rule</a:t>
            </a:r>
            <a:endParaRPr lang="zh-CN" altLang="en-US" sz="1200" i="1" dirty="0"/>
          </a:p>
        </p:txBody>
      </p:sp>
      <p:sp>
        <p:nvSpPr>
          <p:cNvPr id="40" name="圆角矩形 39"/>
          <p:cNvSpPr/>
          <p:nvPr/>
        </p:nvSpPr>
        <p:spPr>
          <a:xfrm>
            <a:off x="7363015" y="6001636"/>
            <a:ext cx="914474" cy="4461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ISP Network</a:t>
            </a:r>
            <a:endParaRPr lang="zh-CN" altLang="en-US" sz="1200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4813430" y="6095949"/>
            <a:ext cx="2543076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959764" y="6291846"/>
            <a:ext cx="2501499" cy="315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813430" y="6239607"/>
            <a:ext cx="2543076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150641" y="6267060"/>
            <a:ext cx="1766509" cy="400110"/>
          </a:xfrm>
          <a:prstGeom prst="rect">
            <a:avLst/>
          </a:prstGeom>
          <a:ln>
            <a:solidFill>
              <a:schemeClr val="accent4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smtClean="0"/>
              <a:t>IP4-in-IP6 Packet: </a:t>
            </a:r>
            <a:r>
              <a:rPr lang="en-US" altLang="zh-CN" sz="1000" dirty="0" err="1" smtClean="0"/>
              <a:t>dst_ip</a:t>
            </a:r>
            <a:r>
              <a:rPr lang="en-US" altLang="zh-CN" sz="1000" dirty="0" smtClean="0"/>
              <a:t>=1.2.3.4 </a:t>
            </a:r>
            <a:r>
              <a:rPr lang="en-US" altLang="zh-CN" sz="1000" dirty="0" err="1" smtClean="0"/>
              <a:t>dst_port</a:t>
            </a:r>
            <a:r>
              <a:rPr lang="en-US" altLang="zh-CN" sz="1000" dirty="0" smtClean="0"/>
              <a:t>=1025</a:t>
            </a:r>
          </a:p>
        </p:txBody>
      </p:sp>
      <p:sp>
        <p:nvSpPr>
          <p:cNvPr id="48" name="矩形 47"/>
          <p:cNvSpPr/>
          <p:nvPr/>
        </p:nvSpPr>
        <p:spPr>
          <a:xfrm>
            <a:off x="1206286" y="6328918"/>
            <a:ext cx="2065868" cy="400110"/>
          </a:xfrm>
          <a:prstGeom prst="rect">
            <a:avLst/>
          </a:prstGeom>
          <a:ln>
            <a:solidFill>
              <a:schemeClr val="accent4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smtClean="0"/>
              <a:t>IPv4 Packet: </a:t>
            </a:r>
            <a:br>
              <a:rPr lang="en-US" altLang="zh-CN" sz="1000" dirty="0" smtClean="0"/>
            </a:br>
            <a:r>
              <a:rPr lang="en-US" altLang="zh-CN" sz="1000" dirty="0" err="1" smtClean="0"/>
              <a:t>dst_ip</a:t>
            </a:r>
            <a:r>
              <a:rPr lang="en-US" altLang="zh-CN" sz="1000" dirty="0" smtClean="0"/>
              <a:t>=192.168.1.2 </a:t>
            </a:r>
            <a:r>
              <a:rPr lang="en-US" altLang="zh-CN" sz="1000" dirty="0" err="1" smtClean="0"/>
              <a:t>dst_port</a:t>
            </a:r>
            <a:r>
              <a:rPr lang="en-US" altLang="zh-CN" sz="1000" dirty="0" smtClean="0"/>
              <a:t>=30000</a:t>
            </a:r>
          </a:p>
        </p:txBody>
      </p:sp>
      <p:sp>
        <p:nvSpPr>
          <p:cNvPr id="52" name="矩形 51"/>
          <p:cNvSpPr/>
          <p:nvPr/>
        </p:nvSpPr>
        <p:spPr>
          <a:xfrm>
            <a:off x="5045866" y="5518684"/>
            <a:ext cx="1918227" cy="553998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smtClean="0"/>
              <a:t>IP4-in-IP6 Packet: </a:t>
            </a:r>
          </a:p>
          <a:p>
            <a:r>
              <a:rPr lang="en-US" altLang="zh-CN" sz="1000" dirty="0" smtClean="0"/>
              <a:t>src_ip6=2001::1 dst_ip6=2002::1</a:t>
            </a:r>
            <a:br>
              <a:rPr lang="en-US" altLang="zh-CN" sz="1000" dirty="0" smtClean="0"/>
            </a:br>
            <a:r>
              <a:rPr lang="en-US" altLang="zh-CN" sz="1000" dirty="0" err="1" smtClean="0"/>
              <a:t>src_ip</a:t>
            </a:r>
            <a:r>
              <a:rPr lang="en-US" altLang="zh-CN" sz="1000" dirty="0" smtClean="0"/>
              <a:t>=1.2.3.4 </a:t>
            </a:r>
            <a:r>
              <a:rPr lang="en-US" altLang="zh-CN" sz="1000" dirty="0" err="1" smtClean="0"/>
              <a:t>src_port</a:t>
            </a:r>
            <a:r>
              <a:rPr lang="en-US" altLang="zh-CN" sz="1000" dirty="0" smtClean="0"/>
              <a:t>=1025</a:t>
            </a:r>
          </a:p>
        </p:txBody>
      </p:sp>
      <p:sp>
        <p:nvSpPr>
          <p:cNvPr id="39" name="矩形 38"/>
          <p:cNvSpPr/>
          <p:nvPr/>
        </p:nvSpPr>
        <p:spPr>
          <a:xfrm>
            <a:off x="7401416" y="4151586"/>
            <a:ext cx="1674848" cy="5487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794125" y="410662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Rules Legend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579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1432</TotalTime>
  <Words>786</Words>
  <Application>Microsoft Office PowerPoint</Application>
  <PresentationFormat>全屏显示(4:3)</PresentationFormat>
  <Paragraphs>187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Office 主题</vt:lpstr>
      <vt:lpstr>Unified IPv6 Transition Framework  With Flow-based Forwarding</vt:lpstr>
      <vt:lpstr>Motivation</vt:lpstr>
      <vt:lpstr>Introduction</vt:lpstr>
      <vt:lpstr>Device configuration</vt:lpstr>
      <vt:lpstr>Forwarding Configuration</vt:lpstr>
      <vt:lpstr>Requirements for Switches</vt:lpstr>
      <vt:lpstr>Example: 4over6</vt:lpstr>
      <vt:lpstr>Example: 4over6 BR Forwarding Configuration</vt:lpstr>
      <vt:lpstr>Example: 4over6 3. CPE Forwarding Configuration </vt:lpstr>
      <vt:lpstr>Example: lw4over6 Mesh Mode</vt:lpstr>
      <vt:lpstr>Next Step</vt:lpstr>
      <vt:lpstr>Backup: Optimizing NAT</vt:lpstr>
    </vt:vector>
  </TitlesOfParts>
  <Company>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4over6 Dynamic IPv4 Provisioning Considerations</dc:title>
  <dc:creator>Cong Liu</dc:creator>
  <cp:lastModifiedBy>Cong Liu</cp:lastModifiedBy>
  <cp:revision>1002</cp:revision>
  <dcterms:created xsi:type="dcterms:W3CDTF">2014-04-14T03:46:02Z</dcterms:created>
  <dcterms:modified xsi:type="dcterms:W3CDTF">2014-07-14T19:40:38Z</dcterms:modified>
</cp:coreProperties>
</file>