
<file path=[Content_Types].xml><?xml version="1.0" encoding="utf-8"?>
<Types xmlns="http://schemas.openxmlformats.org/package/2006/content-types">
  <Default Extension="vsd" ContentType="application/vnd.visio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8" r:id="rId2"/>
    <p:sldId id="269" r:id="rId3"/>
    <p:sldId id="270" r:id="rId4"/>
    <p:sldId id="271" r:id="rId5"/>
    <p:sldId id="272" r:id="rId6"/>
    <p:sldId id="278" r:id="rId7"/>
    <p:sldId id="274" r:id="rId8"/>
    <p:sldId id="276" r:id="rId9"/>
    <p:sldId id="275" r:id="rId10"/>
    <p:sldId id="277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10" autoAdjust="0"/>
    <p:restoredTop sz="72195" autoAdjust="0"/>
  </p:normalViewPr>
  <p:slideViewPr>
    <p:cSldViewPr snapToGrid="0">
      <p:cViewPr varScale="1">
        <p:scale>
          <a:sx n="87" d="100"/>
          <a:sy n="87" d="100"/>
        </p:scale>
        <p:origin x="16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F1C0D-D027-4248-B75E-841B5EFC3DB9}" type="datetimeFigureOut">
              <a:rPr lang="zh-CN" altLang="en-US" smtClean="0"/>
              <a:t>2014/6/23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130FC-08AD-4921-AA11-5174DBDCC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560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285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9901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130FC-08AD-4921-AA11-5174DBDCCFC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819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4492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15116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31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38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42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545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904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065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2014/6/23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247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2014/6/23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33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2014/6/23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716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95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E16AD-3503-425D-8337-E2285692F2A3}" type="datetimeFigureOut">
              <a:rPr lang="zh-CN" altLang="en-US" smtClean="0"/>
              <a:t>2014/6/23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234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E16AD-3503-425D-8337-E2285692F2A3}" type="datetimeFigureOut">
              <a:rPr lang="zh-CN" altLang="en-US" smtClean="0"/>
              <a:t>2014/6/23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84EF2-83F3-4D0E-806F-3F2B1A6BF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76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__11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draft-cui-intarea-unified-v6-framework-0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76400"/>
            <a:ext cx="7772400" cy="2362200"/>
          </a:xfrm>
        </p:spPr>
        <p:txBody>
          <a:bodyPr anchor="ctr">
            <a:normAutofit/>
          </a:bodyPr>
          <a:lstStyle/>
          <a:p>
            <a:pPr eaLnBrk="1" hangingPunct="1"/>
            <a:r>
              <a:rPr kumimoji="0" lang="en-US" altLang="zh-CN" sz="4000" dirty="0" smtClean="0">
                <a:solidFill>
                  <a:schemeClr val="tx1"/>
                </a:solidFill>
                <a:ea typeface="宋体" charset="0"/>
                <a:cs typeface="宋体" charset="0"/>
              </a:rPr>
              <a:t>Unified IPv6 Transition Framework </a:t>
            </a:r>
            <a:br>
              <a:rPr kumimoji="0" lang="en-US" altLang="zh-CN" sz="4000" dirty="0" smtClean="0">
                <a:solidFill>
                  <a:schemeClr val="tx1"/>
                </a:solidFill>
                <a:ea typeface="宋体" charset="0"/>
                <a:cs typeface="宋体" charset="0"/>
              </a:rPr>
            </a:br>
            <a:r>
              <a:rPr kumimoji="0" lang="en-US" altLang="zh-CN" sz="4000" dirty="0" smtClean="0">
                <a:solidFill>
                  <a:schemeClr val="tx1"/>
                </a:solidFill>
                <a:ea typeface="宋体" charset="0"/>
                <a:cs typeface="宋体" charset="0"/>
              </a:rPr>
              <a:t>With Flow-based Forwarding</a:t>
            </a:r>
            <a:endParaRPr kumimoji="0" lang="fr-FR" altLang="zh-CN" sz="2000" b="1" dirty="0">
              <a:solidFill>
                <a:schemeClr val="tx1"/>
              </a:solidFill>
              <a:ea typeface="宋体" charset="0"/>
              <a:cs typeface="宋体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4038600"/>
            <a:ext cx="7772400" cy="22098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A6A6A6"/>
                </a:solidFill>
                <a:ea typeface="宋体" charset="0"/>
                <a:cs typeface="宋体" charset="0"/>
              </a:rPr>
              <a:t>draft-cui-softwire-unified-v6-framework-00</a:t>
            </a:r>
            <a:r>
              <a:rPr lang="en-US" altLang="zh-CN" dirty="0">
                <a:solidFill>
                  <a:srgbClr val="A6A6A6"/>
                </a:solidFill>
                <a:ea typeface="宋体" charset="0"/>
                <a:cs typeface="宋体" charset="0"/>
              </a:rPr>
              <a:t/>
            </a:r>
            <a:br>
              <a:rPr lang="en-US" altLang="zh-CN" dirty="0">
                <a:solidFill>
                  <a:srgbClr val="A6A6A6"/>
                </a:solidFill>
                <a:ea typeface="宋体" charset="0"/>
                <a:cs typeface="宋体" charset="0"/>
              </a:rPr>
            </a:br>
            <a:r>
              <a:rPr lang="en-US" altLang="zh-CN" dirty="0">
                <a:solidFill>
                  <a:srgbClr val="A6A6A6"/>
                </a:solidFill>
                <a:ea typeface="宋体" charset="0"/>
                <a:cs typeface="宋体" charset="0"/>
              </a:rPr>
              <a:t>(was draft-cui-intarea-unified-v6-framework-01)</a:t>
            </a:r>
            <a:endParaRPr kumimoji="0" lang="en-US" altLang="zh-CN" sz="2400" dirty="0">
              <a:solidFill>
                <a:srgbClr val="A6A6A6"/>
              </a:solidFill>
              <a:ea typeface="宋体" charset="0"/>
              <a:cs typeface="宋体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54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6600" dirty="0" smtClean="0"/>
              <a:t>Thanks!</a:t>
            </a:r>
            <a:endParaRPr lang="zh-CN" altLang="en-US" sz="6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430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Motivation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709120"/>
          </a:xfrm>
        </p:spPr>
        <p:txBody>
          <a:bodyPr/>
          <a:lstStyle/>
          <a:p>
            <a:r>
              <a:rPr lang="en-US" altLang="zh-CN" sz="2800" dirty="0" smtClean="0"/>
              <a:t>There has been many IPv6 transition mechanisms</a:t>
            </a:r>
          </a:p>
          <a:p>
            <a:pPr lvl="1"/>
            <a:r>
              <a:rPr lang="en-US" altLang="zh-CN" sz="2400" dirty="0" err="1" smtClean="0"/>
              <a:t>Softwire</a:t>
            </a:r>
            <a:r>
              <a:rPr lang="en-US" altLang="zh-CN" sz="2400" dirty="0" smtClean="0"/>
              <a:t>: DS-Lite, Lightweight 4over6, MAP-E etc.</a:t>
            </a:r>
          </a:p>
          <a:p>
            <a:r>
              <a:rPr lang="en-US" altLang="zh-CN" sz="2800" dirty="0"/>
              <a:t>Each has </a:t>
            </a:r>
            <a:r>
              <a:rPr lang="en-US" altLang="zh-CN" sz="2800" dirty="0" smtClean="0"/>
              <a:t>disadvantages</a:t>
            </a:r>
          </a:p>
          <a:p>
            <a:pPr lvl="1"/>
            <a:r>
              <a:rPr lang="en-US" altLang="zh-CN" sz="2400" dirty="0" smtClean="0"/>
              <a:t>MAP: Algorithmic mapping between IPv4/IPv6 addressing</a:t>
            </a:r>
          </a:p>
          <a:p>
            <a:pPr lvl="1"/>
            <a:r>
              <a:rPr lang="en-US" altLang="zh-CN" sz="2400" dirty="0" smtClean="0"/>
              <a:t>Lw4over6: Needs dynamic binding between IPv4/IPv6 addresses</a:t>
            </a:r>
          </a:p>
          <a:p>
            <a:r>
              <a:rPr lang="en-US" altLang="zh-CN" sz="2800" dirty="0" smtClean="0"/>
              <a:t>More flexible and cost </a:t>
            </a:r>
            <a:r>
              <a:rPr lang="en-US" altLang="zh-CN" sz="2800" dirty="0"/>
              <a:t>effective if </a:t>
            </a:r>
            <a:r>
              <a:rPr lang="en-US" altLang="zh-CN" sz="2800" dirty="0" smtClean="0"/>
              <a:t>we can design a unified framework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66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Introduction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781128"/>
          </a:xfrm>
        </p:spPr>
        <p:txBody>
          <a:bodyPr/>
          <a:lstStyle/>
          <a:p>
            <a:r>
              <a:rPr lang="en-US" altLang="zh-CN" sz="2800" dirty="0" smtClean="0"/>
              <a:t>Design a unified framework for IPv6 transition</a:t>
            </a:r>
          </a:p>
          <a:p>
            <a:pPr lvl="1"/>
            <a:r>
              <a:rPr lang="en-US" altLang="zh-CN" sz="2400" dirty="0" smtClean="0"/>
              <a:t>Can cover current transition scenarios </a:t>
            </a:r>
            <a:br>
              <a:rPr lang="en-US" altLang="zh-CN" sz="2400" dirty="0" smtClean="0"/>
            </a:br>
            <a:r>
              <a:rPr lang="en-US" altLang="zh-CN" sz="2400" dirty="0" smtClean="0"/>
              <a:t>(especially IPv4 over IPv6 tunneling)</a:t>
            </a:r>
          </a:p>
          <a:p>
            <a:pPr lvl="1"/>
            <a:r>
              <a:rPr lang="en-US" altLang="zh-CN" sz="2400" dirty="0" smtClean="0"/>
              <a:t>Reduce unnecessary configuration/operations in current mechanisms</a:t>
            </a:r>
          </a:p>
          <a:p>
            <a:r>
              <a:rPr lang="en-US" altLang="zh-CN" sz="2800" dirty="0" smtClean="0"/>
              <a:t>Based on SDN: Flow-based Forwarding, </a:t>
            </a:r>
            <a:r>
              <a:rPr lang="en-US" altLang="zh-CN" sz="2800" dirty="0"/>
              <a:t>Separate control plane and data </a:t>
            </a:r>
            <a:r>
              <a:rPr lang="en-US" altLang="zh-CN" sz="2800" dirty="0" smtClean="0"/>
              <a:t>plane</a:t>
            </a:r>
          </a:p>
          <a:p>
            <a:pPr lvl="1"/>
            <a:r>
              <a:rPr lang="en-US" altLang="zh-CN" sz="2400" dirty="0" smtClean="0"/>
              <a:t>Replace routers with </a:t>
            </a:r>
            <a:r>
              <a:rPr lang="en-US" altLang="zh-CN" sz="2400" dirty="0" err="1" smtClean="0"/>
              <a:t>OpenFlow</a:t>
            </a:r>
            <a:r>
              <a:rPr lang="en-US" altLang="zh-CN" sz="2400" dirty="0" smtClean="0"/>
              <a:t> switches</a:t>
            </a:r>
          </a:p>
          <a:p>
            <a:pPr lvl="1"/>
            <a:r>
              <a:rPr lang="en-US" altLang="zh-CN" sz="2400" dirty="0" smtClean="0"/>
              <a:t>Centralized controller to define network behavior, and manage devices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43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Solution Architecture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1584325" y="4292600"/>
          <a:ext cx="5975350" cy="226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8" name="Visio" r:id="rId3" imgW="8206742" imgH="3124481" progId="Visio.Drawing.11">
                  <p:embed/>
                </p:oleObj>
              </mc:Choice>
              <mc:Fallback>
                <p:oleObj name="Visio" r:id="rId3" imgW="8206742" imgH="312448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4292600"/>
                        <a:ext cx="5975350" cy="22653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5536" y="1556792"/>
            <a:ext cx="8686800" cy="4421088"/>
          </a:xfrm>
        </p:spPr>
        <p:txBody>
          <a:bodyPr/>
          <a:lstStyle/>
          <a:p>
            <a:r>
              <a:rPr lang="en-US" altLang="zh-CN" sz="2400" dirty="0" smtClean="0"/>
              <a:t>CPE/BR Switches</a:t>
            </a:r>
          </a:p>
          <a:p>
            <a:pPr lvl="1"/>
            <a:r>
              <a:rPr lang="en-US" altLang="zh-CN" sz="2000" dirty="0" smtClean="0"/>
              <a:t>Deployed at the border of network</a:t>
            </a:r>
          </a:p>
          <a:p>
            <a:pPr lvl="1"/>
            <a:r>
              <a:rPr lang="en-US" altLang="zh-CN" sz="2000" dirty="0" smtClean="0"/>
              <a:t>Perform </a:t>
            </a:r>
            <a:r>
              <a:rPr lang="en-US" altLang="zh-CN" sz="2000" dirty="0"/>
              <a:t>flow-based forwarding function</a:t>
            </a:r>
            <a:endParaRPr lang="en-US" altLang="zh-CN" sz="2000" dirty="0" smtClean="0"/>
          </a:p>
          <a:p>
            <a:pPr lvl="2"/>
            <a:r>
              <a:rPr lang="en-US" altLang="zh-CN" sz="1600" dirty="0" smtClean="0"/>
              <a:t>Support actions: forwarding, tunneling, IP translation, etc.</a:t>
            </a:r>
            <a:endParaRPr lang="en-US" altLang="zh-CN" sz="1600" dirty="0"/>
          </a:p>
          <a:p>
            <a:r>
              <a:rPr lang="en-US" altLang="zh-CN" sz="2400" dirty="0" smtClean="0"/>
              <a:t>Controller</a:t>
            </a:r>
          </a:p>
          <a:p>
            <a:pPr lvl="1"/>
            <a:r>
              <a:rPr lang="en-US" altLang="zh-CN" sz="2000" dirty="0" smtClean="0"/>
              <a:t>Manage IPv4/IPv6 addressing</a:t>
            </a:r>
          </a:p>
          <a:p>
            <a:pPr lvl="1"/>
            <a:r>
              <a:rPr lang="en-US" altLang="zh-CN" sz="2000" dirty="0" smtClean="0"/>
              <a:t>Configure switches’ flow tables 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90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CPE Configuration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5536" y="1556792"/>
            <a:ext cx="8686800" cy="4421088"/>
          </a:xfrm>
        </p:spPr>
        <p:txBody>
          <a:bodyPr/>
          <a:lstStyle/>
          <a:p>
            <a:r>
              <a:rPr lang="en-US" altLang="zh-CN" sz="2400" dirty="0" smtClean="0"/>
              <a:t>Forwarding configuration: </a:t>
            </a:r>
            <a:r>
              <a:rPr lang="en-US" altLang="zh-CN" sz="2400" dirty="0" err="1" smtClean="0"/>
              <a:t>OpenFlow</a:t>
            </a:r>
            <a:endParaRPr lang="en-US" altLang="zh-CN" sz="2400" dirty="0" smtClean="0"/>
          </a:p>
          <a:p>
            <a:pPr lvl="1"/>
            <a:r>
              <a:rPr lang="en-US" altLang="zh-CN" sz="1800" dirty="0" smtClean="0"/>
              <a:t>Configure on each flow</a:t>
            </a:r>
          </a:p>
          <a:p>
            <a:pPr lvl="1"/>
            <a:r>
              <a:rPr lang="en-US" altLang="zh-CN" sz="1800" dirty="0" smtClean="0"/>
              <a:t>Specify forwarding rules to each flow</a:t>
            </a:r>
          </a:p>
          <a:p>
            <a:pPr lvl="1"/>
            <a:r>
              <a:rPr lang="en-US" altLang="zh-CN" sz="1800" dirty="0" err="1" smtClean="0"/>
              <a:t>Softwire</a:t>
            </a:r>
            <a:r>
              <a:rPr lang="en-US" altLang="zh-CN" sz="1800" dirty="0" smtClean="0"/>
              <a:t> addresses can be embedded into a rule</a:t>
            </a:r>
          </a:p>
          <a:p>
            <a:r>
              <a:rPr lang="en-US" altLang="zh-CN" sz="2400" dirty="0"/>
              <a:t>Device configuration: Through DHCP/NETCONF</a:t>
            </a:r>
          </a:p>
          <a:p>
            <a:pPr lvl="1"/>
            <a:r>
              <a:rPr lang="en-US" altLang="zh-CN" sz="1800" dirty="0"/>
              <a:t>Configure on startup</a:t>
            </a:r>
          </a:p>
          <a:p>
            <a:pPr lvl="1"/>
            <a:r>
              <a:rPr lang="en-US" altLang="zh-CN" sz="1800" dirty="0" smtClean="0"/>
              <a:t>Including IPv6 address, Prefix delegation, </a:t>
            </a:r>
            <a:r>
              <a:rPr lang="en-US" altLang="zh-CN" sz="1800" dirty="0"/>
              <a:t>interface </a:t>
            </a:r>
            <a:r>
              <a:rPr lang="en-US" altLang="zh-CN" sz="1800" dirty="0" smtClean="0"/>
              <a:t>configuration, NAT </a:t>
            </a:r>
            <a:r>
              <a:rPr lang="en-US" altLang="zh-CN" sz="1800" dirty="0"/>
              <a:t>configuration, etc.</a:t>
            </a:r>
          </a:p>
          <a:p>
            <a:pPr lvl="1"/>
            <a:r>
              <a:rPr lang="en-US" altLang="zh-CN" sz="1800" dirty="0"/>
              <a:t>Should be limited to </a:t>
            </a:r>
            <a:r>
              <a:rPr lang="en-US" altLang="zh-CN" sz="1800" dirty="0" smtClean="0"/>
              <a:t>only necessary information that can not be configured by </a:t>
            </a:r>
            <a:r>
              <a:rPr lang="en-US" altLang="zh-CN" sz="1800" dirty="0" err="1" smtClean="0"/>
              <a:t>OpenFlow</a:t>
            </a:r>
            <a:endParaRPr lang="en-US" altLang="zh-CN" sz="1800" dirty="0" smtClean="0"/>
          </a:p>
          <a:p>
            <a:pPr lvl="2"/>
            <a:r>
              <a:rPr lang="en-US" altLang="zh-CN" sz="1400" dirty="0" smtClean="0"/>
              <a:t>Can be embed into forwarding rules: BR (tunnel) address</a:t>
            </a:r>
            <a:r>
              <a:rPr lang="en-US" altLang="zh-CN" sz="1400" dirty="0"/>
              <a:t>, IPv4 </a:t>
            </a:r>
            <a:r>
              <a:rPr lang="en-US" altLang="zh-CN" sz="1400" dirty="0" smtClean="0"/>
              <a:t>internal address, …</a:t>
            </a:r>
            <a:endParaRPr lang="en-US" altLang="zh-CN" sz="1400" dirty="0"/>
          </a:p>
          <a:p>
            <a:r>
              <a:rPr lang="en-US" altLang="zh-CN" sz="2400" i="1" dirty="0" smtClean="0"/>
              <a:t>DHCPv6-based </a:t>
            </a:r>
            <a:r>
              <a:rPr lang="en-US" altLang="zh-CN" sz="2400" i="1" dirty="0" err="1" smtClean="0"/>
              <a:t>softwire</a:t>
            </a:r>
            <a:r>
              <a:rPr lang="en-US" altLang="zh-CN" sz="2400" i="1" dirty="0" smtClean="0"/>
              <a:t> option provisioning: NOT USED</a:t>
            </a:r>
            <a:endParaRPr lang="en-US" altLang="zh-CN" sz="2400" i="1" dirty="0"/>
          </a:p>
          <a:p>
            <a:pPr lvl="1"/>
            <a:endParaRPr lang="en-US" altLang="zh-CN" sz="1800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541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Requirements for Switches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(On top of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OpenFlow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switch)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 smtClean="0"/>
              <a:t>Actions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IPv6</a:t>
            </a:r>
            <a:r>
              <a:rPr lang="en-US" altLang="zh-CN" dirty="0" smtClean="0"/>
              <a:t> </a:t>
            </a:r>
            <a:r>
              <a:rPr lang="en-US" altLang="zh-CN" dirty="0" smtClean="0"/>
              <a:t>tunneling</a:t>
            </a:r>
            <a:br>
              <a:rPr lang="en-US" altLang="zh-CN" dirty="0" smtClean="0"/>
            </a:br>
            <a:r>
              <a:rPr lang="en-US" altLang="zh-CN" dirty="0" smtClean="0"/>
              <a:t>	(</a:t>
            </a:r>
            <a:r>
              <a:rPr lang="en-US" altLang="zh-CN" dirty="0"/>
              <a:t>For tunneling </a:t>
            </a:r>
            <a:r>
              <a:rPr lang="en-US" altLang="zh-CN" dirty="0" smtClean="0"/>
              <a:t>mechanism)</a:t>
            </a:r>
          </a:p>
          <a:p>
            <a:pPr lvl="1"/>
            <a:r>
              <a:rPr lang="en-US" altLang="zh-CN" dirty="0" smtClean="0"/>
              <a:t>IPv4/IPv6 </a:t>
            </a:r>
            <a:r>
              <a:rPr lang="en-US" altLang="zh-CN" dirty="0" smtClean="0"/>
              <a:t>translation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(</a:t>
            </a:r>
            <a:r>
              <a:rPr lang="en-US" altLang="zh-CN" dirty="0"/>
              <a:t>For translation </a:t>
            </a:r>
            <a:r>
              <a:rPr lang="en-US" altLang="zh-CN" dirty="0" smtClean="0"/>
              <a:t>mechanism)</a:t>
            </a:r>
            <a:endParaRPr lang="en-US" altLang="zh-CN" dirty="0"/>
          </a:p>
          <a:p>
            <a:r>
              <a:rPr lang="en-US" altLang="zh-CN" dirty="0" smtClean="0"/>
              <a:t>Match:</a:t>
            </a:r>
          </a:p>
          <a:p>
            <a:pPr lvl="1"/>
            <a:r>
              <a:rPr lang="en-US" altLang="zh-CN" dirty="0" smtClean="0"/>
              <a:t>Support match </a:t>
            </a:r>
            <a:r>
              <a:rPr lang="en-US" altLang="zh-CN" dirty="0"/>
              <a:t>field masking for </a:t>
            </a:r>
            <a:r>
              <a:rPr lang="en-US" altLang="zh-CN" dirty="0" smtClean="0"/>
              <a:t>ports</a:t>
            </a:r>
            <a:br>
              <a:rPr lang="en-US" altLang="zh-CN" dirty="0" smtClean="0"/>
            </a:br>
            <a:r>
              <a:rPr lang="en-US" altLang="zh-CN" dirty="0" smtClean="0"/>
              <a:t>	(For MAP/lw4o6, on BR Switch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=&gt; </a:t>
            </a:r>
            <a:r>
              <a:rPr lang="en-US" altLang="zh-CN" dirty="0" err="1" smtClean="0"/>
              <a:t>lwAFTR</a:t>
            </a:r>
            <a:r>
              <a:rPr lang="en-US" altLang="zh-CN" smtClean="0"/>
              <a:t> treat </a:t>
            </a:r>
            <a:r>
              <a:rPr lang="en-US" altLang="zh-CN" dirty="0" smtClean="0"/>
              <a:t>all traffic of the same IPv4 </a:t>
            </a:r>
            <a:r>
              <a:rPr lang="en-US" altLang="zh-CN" dirty="0" err="1" smtClean="0"/>
              <a:t>addr+PSID</a:t>
            </a:r>
            <a:r>
              <a:rPr lang="en-US" altLang="zh-CN" dirty="0" smtClean="0"/>
              <a:t> as a single flow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790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内容占位符 1"/>
          <p:cNvSpPr>
            <a:spLocks noGrp="1"/>
          </p:cNvSpPr>
          <p:nvPr>
            <p:ph idx="1"/>
          </p:nvPr>
        </p:nvSpPr>
        <p:spPr>
          <a:xfrm>
            <a:off x="498218" y="1335663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zh-CN" altLang="en-US" sz="2800" dirty="0"/>
          </a:p>
        </p:txBody>
      </p:sp>
      <p:graphicFrame>
        <p:nvGraphicFramePr>
          <p:cNvPr id="7" name="对象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0855917"/>
              </p:ext>
            </p:extLst>
          </p:nvPr>
        </p:nvGraphicFramePr>
        <p:xfrm>
          <a:off x="521660" y="2525773"/>
          <a:ext cx="7737315" cy="3268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6" name="Visio" r:id="rId4" imgW="7737315" imgH="3268626" progId="Visio.Drawing.11">
                  <p:embed/>
                </p:oleObj>
              </mc:Choice>
              <mc:Fallback>
                <p:oleObj name="Visio" r:id="rId4" imgW="7737315" imgH="326862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660" y="2525773"/>
                        <a:ext cx="7737315" cy="32686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Example: 4over6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 bwMode="auto">
          <a:xfrm flipV="1">
            <a:off x="4923675" y="2842071"/>
            <a:ext cx="504056" cy="141832"/>
          </a:xfrm>
          <a:prstGeom prst="line">
            <a:avLst/>
          </a:prstGeom>
          <a:ln>
            <a:headEnd type="arrow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2" name="矩形 41"/>
          <p:cNvSpPr/>
          <p:nvPr/>
        </p:nvSpPr>
        <p:spPr>
          <a:xfrm>
            <a:off x="2750632" y="5146327"/>
            <a:ext cx="1101584" cy="33855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600" dirty="0" smtClean="0"/>
              <a:t>2001::1/64</a:t>
            </a:r>
          </a:p>
        </p:txBody>
      </p:sp>
      <p:sp>
        <p:nvSpPr>
          <p:cNvPr id="46" name="矩形 45"/>
          <p:cNvSpPr/>
          <p:nvPr/>
        </p:nvSpPr>
        <p:spPr>
          <a:xfrm>
            <a:off x="583854" y="5104723"/>
            <a:ext cx="1301958" cy="30777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1400" dirty="0" smtClean="0"/>
              <a:t>192.168.0.1/24</a:t>
            </a:r>
            <a:endParaRPr lang="zh-CN" altLang="en-US" sz="1400" dirty="0"/>
          </a:p>
        </p:txBody>
      </p:sp>
      <p:sp>
        <p:nvSpPr>
          <p:cNvPr id="65" name="矩形 64"/>
          <p:cNvSpPr/>
          <p:nvPr/>
        </p:nvSpPr>
        <p:spPr>
          <a:xfrm>
            <a:off x="5296782" y="1990750"/>
            <a:ext cx="33750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Maintaining per-subscriber state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1723079" y="4498255"/>
            <a:ext cx="1279312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6458775" y="4498255"/>
            <a:ext cx="1279312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3578455" y="4570263"/>
            <a:ext cx="2448272" cy="0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3208822" y="3274119"/>
            <a:ext cx="1233729" cy="129614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H="1">
            <a:off x="3362431" y="3410515"/>
            <a:ext cx="1152130" cy="123908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5" name="表格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185236"/>
              </p:ext>
            </p:extLst>
          </p:nvPr>
        </p:nvGraphicFramePr>
        <p:xfrm>
          <a:off x="5306647" y="2337164"/>
          <a:ext cx="3380153" cy="57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/>
                <a:gridCol w="1150789"/>
                <a:gridCol w="1005228"/>
              </a:tblGrid>
              <a:tr h="28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IPv4 </a:t>
                      </a:r>
                      <a:r>
                        <a:rPr lang="en-US" altLang="zh-CN" sz="1200" dirty="0" err="1" smtClean="0"/>
                        <a:t>addr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Port</a:t>
                      </a:r>
                      <a:r>
                        <a:rPr lang="en-US" altLang="zh-CN" sz="1200" baseline="0" dirty="0" smtClean="0"/>
                        <a:t> set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IPv6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baseline="0" dirty="0" err="1" smtClean="0"/>
                        <a:t>addr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</a:tr>
              <a:tr h="285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58.205.200.1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1024-2047</a:t>
                      </a:r>
                    </a:p>
                  </a:txBody>
                  <a:tcPr marL="70422" marR="70422" marT="35211" marB="352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2001::1</a:t>
                      </a:r>
                      <a:endParaRPr lang="zh-CN" altLang="en-US" sz="1200" dirty="0"/>
                    </a:p>
                  </a:txBody>
                  <a:tcPr marL="70422" marR="70422" marT="35211" marB="35211"/>
                </a:tc>
              </a:tr>
            </a:tbl>
          </a:graphicData>
        </a:graphic>
      </p:graphicFrame>
      <p:cxnSp>
        <p:nvCxnSpPr>
          <p:cNvPr id="89" name="直接连接符 88"/>
          <p:cNvCxnSpPr/>
          <p:nvPr/>
        </p:nvCxnSpPr>
        <p:spPr bwMode="auto">
          <a:xfrm flipH="1" flipV="1">
            <a:off x="4127342" y="3830329"/>
            <a:ext cx="262975" cy="163870"/>
          </a:xfrm>
          <a:prstGeom prst="line">
            <a:avLst/>
          </a:prstGeom>
          <a:ln>
            <a:headEnd type="arrow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0" name="矩形 89"/>
          <p:cNvSpPr/>
          <p:nvPr/>
        </p:nvSpPr>
        <p:spPr>
          <a:xfrm>
            <a:off x="4324528" y="3757977"/>
            <a:ext cx="10259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Forwarding</a:t>
            </a:r>
            <a:b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rule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1" name="直接箭头连接符 90"/>
          <p:cNvCxnSpPr/>
          <p:nvPr/>
        </p:nvCxnSpPr>
        <p:spPr>
          <a:xfrm>
            <a:off x="4923675" y="3274119"/>
            <a:ext cx="1319076" cy="122413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 bwMode="auto">
          <a:xfrm flipV="1">
            <a:off x="5274248" y="3930036"/>
            <a:ext cx="262878" cy="92479"/>
          </a:xfrm>
          <a:prstGeom prst="line">
            <a:avLst/>
          </a:prstGeom>
          <a:ln>
            <a:headEnd type="arrow" w="med" len="med"/>
            <a:tailEnd type="none" w="med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4" name="矩形 93"/>
          <p:cNvSpPr/>
          <p:nvPr/>
        </p:nvSpPr>
        <p:spPr>
          <a:xfrm>
            <a:off x="3976735" y="4162950"/>
            <a:ext cx="17916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v4-in-v6 packet</a:t>
            </a:r>
            <a:endParaRPr lang="zh-CN" altLang="en-US" sz="16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1778255" y="4162950"/>
            <a:ext cx="11728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v4 packet</a:t>
            </a:r>
            <a:endParaRPr lang="zh-CN" altLang="en-US" sz="1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6486943" y="4162950"/>
            <a:ext cx="11728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v4 packet</a:t>
            </a:r>
            <a:endParaRPr lang="zh-CN" altLang="en-US" sz="1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95546" y="440098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0070C0"/>
                </a:solidFill>
              </a:rPr>
              <a:t>②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3809011" y="343620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0070C0"/>
                </a:solidFill>
              </a:rPr>
              <a:t>③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347149" y="340422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0070C0"/>
                </a:solidFill>
              </a:rPr>
              <a:t>④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034046" y="320010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0070C0"/>
                </a:solidFill>
              </a:rPr>
              <a:t>④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137518" y="4319141"/>
            <a:ext cx="38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070C0"/>
                </a:solidFill>
              </a:rPr>
              <a:t>⑤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903506" y="4421519"/>
            <a:ext cx="389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70C0"/>
                </a:solidFill>
              </a:rPr>
              <a:t>⑥</a:t>
            </a:r>
          </a:p>
        </p:txBody>
      </p:sp>
      <p:sp>
        <p:nvSpPr>
          <p:cNvPr id="8" name="弧形 7"/>
          <p:cNvSpPr/>
          <p:nvPr/>
        </p:nvSpPr>
        <p:spPr>
          <a:xfrm rot="16436085">
            <a:off x="2896278" y="3491167"/>
            <a:ext cx="2925256" cy="2165556"/>
          </a:xfrm>
          <a:prstGeom prst="arc">
            <a:avLst/>
          </a:prstGeom>
          <a:ln w="3810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3435836" y="316869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0070C0"/>
                </a:solidFill>
              </a:rPr>
              <a:t>①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755852" y="2787899"/>
            <a:ext cx="15193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Pre-configuration:</a:t>
            </a:r>
            <a:b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IPv6 PD, etc.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12" name="线形标注 2(带边框和强调线) 11"/>
          <p:cNvSpPr/>
          <p:nvPr/>
        </p:nvSpPr>
        <p:spPr>
          <a:xfrm>
            <a:off x="6038149" y="3171786"/>
            <a:ext cx="1335239" cy="493179"/>
          </a:xfrm>
          <a:prstGeom prst="accentBorderCallout2">
            <a:avLst>
              <a:gd name="adj1" fmla="val 18750"/>
              <a:gd name="adj2" fmla="val -2898"/>
              <a:gd name="adj3" fmla="val 18750"/>
              <a:gd name="adj4" fmla="val -16667"/>
              <a:gd name="adj5" fmla="val 112500"/>
              <a:gd name="adj6" fmla="val -4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r>
              <a:rPr lang="en-US" altLang="zh-CN" sz="1400" dirty="0" smtClean="0"/>
              <a:t>Flow on CPE’s IPv4 </a:t>
            </a:r>
            <a:r>
              <a:rPr lang="en-US" altLang="zh-CN" sz="1400" dirty="0" smtClean="0"/>
              <a:t>address and port set</a:t>
            </a:r>
            <a:endParaRPr lang="zh-CN" altLang="en-US" sz="1400" dirty="0"/>
          </a:p>
        </p:txBody>
      </p:sp>
      <p:sp>
        <p:nvSpPr>
          <p:cNvPr id="36" name="线形标注 2(带边框和强调线) 35"/>
          <p:cNvSpPr/>
          <p:nvPr/>
        </p:nvSpPr>
        <p:spPr>
          <a:xfrm>
            <a:off x="941629" y="3044753"/>
            <a:ext cx="1553492" cy="673478"/>
          </a:xfrm>
          <a:prstGeom prst="accentBorderCallout2">
            <a:avLst>
              <a:gd name="adj1" fmla="val 87497"/>
              <a:gd name="adj2" fmla="val 102208"/>
              <a:gd name="adj3" fmla="val 87497"/>
              <a:gd name="adj4" fmla="val 115162"/>
              <a:gd name="adj5" fmla="val 158593"/>
              <a:gd name="adj6" fmla="val 1898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r>
              <a:rPr lang="en-US" altLang="zh-CN" sz="1400" dirty="0" smtClean="0"/>
              <a:t>Flow on 5-tuple or source IP, according to NAT policy</a:t>
            </a:r>
            <a:endParaRPr lang="zh-CN" altLang="en-US" sz="1400" dirty="0"/>
          </a:p>
        </p:txBody>
      </p:sp>
      <p:sp>
        <p:nvSpPr>
          <p:cNvPr id="2" name="云形标注 1"/>
          <p:cNvSpPr/>
          <p:nvPr/>
        </p:nvSpPr>
        <p:spPr>
          <a:xfrm>
            <a:off x="5793093" y="5608427"/>
            <a:ext cx="2220826" cy="951781"/>
          </a:xfrm>
          <a:prstGeom prst="cloudCallout">
            <a:avLst>
              <a:gd name="adj1" fmla="val -17432"/>
              <a:gd name="adj2" fmla="val -10410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Masking based match for port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7893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en-US" altLang="zh-CN" dirty="0"/>
              <a:t>NAT </a:t>
            </a:r>
            <a:r>
              <a:rPr lang="en-US" altLang="zh-CN" dirty="0" smtClean="0"/>
              <a:t>issue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/>
              <a:t>Allow switches to have a </a:t>
            </a:r>
            <a:r>
              <a:rPr lang="en-US" altLang="zh-CN" sz="2800" dirty="0" smtClean="0"/>
              <a:t>dedicated NAT module</a:t>
            </a:r>
          </a:p>
          <a:p>
            <a:pPr lvl="1"/>
            <a:r>
              <a:rPr lang="en-US" altLang="zh-CN" sz="2400" dirty="0" smtClean="0"/>
              <a:t>Addresses configured by controller (possible through NETCONF)</a:t>
            </a:r>
            <a:endParaRPr lang="en-US" altLang="zh-CN" sz="2400" dirty="0"/>
          </a:p>
          <a:p>
            <a:pPr lvl="1"/>
            <a:r>
              <a:rPr lang="en-US" altLang="zh-CN" sz="2400" dirty="0" smtClean="0"/>
              <a:t>Co-operator with flow table: forward all flows to NAT virtual interface</a:t>
            </a:r>
          </a:p>
          <a:p>
            <a:pPr lvl="1"/>
            <a:r>
              <a:rPr lang="en-US" altLang="zh-CN" sz="2400" dirty="0" smtClean="0"/>
              <a:t>Do not need talking to controller per flow</a:t>
            </a:r>
            <a:endParaRPr lang="en-US" altLang="zh-CN" sz="2400" dirty="0"/>
          </a:p>
          <a:p>
            <a:r>
              <a:rPr lang="en-US" altLang="zh-CN" sz="2800" dirty="0" smtClean="0"/>
              <a:t>Keep the ability of controller based NAT</a:t>
            </a:r>
          </a:p>
          <a:p>
            <a:pPr lvl="1"/>
            <a:r>
              <a:rPr lang="en-US" altLang="zh-CN" sz="2400" dirty="0" smtClean="0"/>
              <a:t>Switches could be asked to forward “important” flows to improve service quality</a:t>
            </a:r>
          </a:p>
          <a:p>
            <a:pPr lvl="1"/>
            <a:r>
              <a:rPr lang="en-US" altLang="zh-CN" sz="2400" dirty="0" smtClean="0"/>
              <a:t>In CPE side, easy to implement mesh mode of lw4over6 &amp; MAP</a:t>
            </a:r>
          </a:p>
          <a:p>
            <a:pPr lvl="1"/>
            <a:r>
              <a:rPr lang="en-US" altLang="zh-CN" dirty="0" smtClean="0"/>
              <a:t>Tradeoff: Flexibility V.S</a:t>
            </a:r>
            <a:r>
              <a:rPr lang="en-US" altLang="zh-CN" dirty="0"/>
              <a:t>. </a:t>
            </a:r>
            <a:r>
              <a:rPr lang="en-US" altLang="zh-CN" dirty="0" smtClean="0"/>
              <a:t>Efficiency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78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微软雅黑" pitchFamily="34" charset="-122"/>
              </a:rPr>
              <a:t>Status</a:t>
            </a:r>
            <a:endParaRPr lang="zh-CN" altLang="en-US" dirty="0">
              <a:solidFill>
                <a:schemeClr val="tx1"/>
              </a:solidFill>
              <a:ea typeface="微软雅黑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692275"/>
            <a:ext cx="8507288" cy="4595233"/>
          </a:xfrm>
        </p:spPr>
        <p:txBody>
          <a:bodyPr>
            <a:normAutofit/>
          </a:bodyPr>
          <a:lstStyle/>
          <a:p>
            <a:r>
              <a:rPr lang="en-US" altLang="zh-CN" dirty="0"/>
              <a:t>Individual </a:t>
            </a:r>
            <a:r>
              <a:rPr lang="en-US" altLang="zh-CN" dirty="0" smtClean="0"/>
              <a:t>draft submitted to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-area WG: </a:t>
            </a:r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tools.ietf.org/html/draft-cui-intarea-unified-v6-framework-01</a:t>
            </a:r>
            <a:endParaRPr lang="en-US" altLang="zh-CN" dirty="0" smtClean="0"/>
          </a:p>
          <a:p>
            <a:r>
              <a:rPr lang="en-US" altLang="zh-CN" dirty="0" smtClean="0"/>
              <a:t>Presented in IETF89 </a:t>
            </a:r>
            <a:r>
              <a:rPr lang="en-US" altLang="zh-CN" dirty="0" err="1" smtClean="0"/>
              <a:t>Softwire</a:t>
            </a:r>
            <a:r>
              <a:rPr lang="en-US" altLang="zh-CN" dirty="0" smtClean="0"/>
              <a:t> WG meeting</a:t>
            </a:r>
          </a:p>
          <a:p>
            <a:r>
              <a:rPr lang="en-US" altLang="zh-CN" dirty="0" smtClean="0"/>
              <a:t>Will re-submit to </a:t>
            </a:r>
            <a:r>
              <a:rPr lang="en-US" altLang="zh-CN" dirty="0" err="1" smtClean="0"/>
              <a:t>softwire</a:t>
            </a:r>
            <a:r>
              <a:rPr lang="en-US" altLang="zh-CN" dirty="0" smtClean="0"/>
              <a:t> WG (mainly solving NAT issues)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84EF2-83F3-4D0E-806F-3F2B1A6BFA5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54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795</TotalTime>
  <Words>381</Words>
  <Application>Microsoft Office PowerPoint</Application>
  <PresentationFormat>全屏显示(4:3)</PresentationFormat>
  <Paragraphs>91</Paragraphs>
  <Slides>10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宋体</vt:lpstr>
      <vt:lpstr>微软雅黑</vt:lpstr>
      <vt:lpstr>Arial</vt:lpstr>
      <vt:lpstr>Calibri</vt:lpstr>
      <vt:lpstr>Calibri Light</vt:lpstr>
      <vt:lpstr>Office 主题</vt:lpstr>
      <vt:lpstr>Visio</vt:lpstr>
      <vt:lpstr>Unified IPv6 Transition Framework  With Flow-based Forwarding</vt:lpstr>
      <vt:lpstr>Motivation</vt:lpstr>
      <vt:lpstr>Introduction</vt:lpstr>
      <vt:lpstr>Solution Architecture</vt:lpstr>
      <vt:lpstr>CPE Configuration</vt:lpstr>
      <vt:lpstr>Requirements for Switches</vt:lpstr>
      <vt:lpstr>Example: 4over6</vt:lpstr>
      <vt:lpstr>NAT issue</vt:lpstr>
      <vt:lpstr>Status</vt:lpstr>
      <vt:lpstr>PowerPoint 演示文稿</vt:lpstr>
    </vt:vector>
  </TitlesOfParts>
  <Company>Tsinghua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Lightweight 4over6 Dynamic IPv4 Provisioning Considerations</dc:title>
  <dc:creator>Cong Liu</dc:creator>
  <cp:lastModifiedBy>Cong Liu</cp:lastModifiedBy>
  <cp:revision>537</cp:revision>
  <dcterms:created xsi:type="dcterms:W3CDTF">2014-04-14T03:46:02Z</dcterms:created>
  <dcterms:modified xsi:type="dcterms:W3CDTF">2014-06-22T17:21:03Z</dcterms:modified>
</cp:coreProperties>
</file>