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2" r:id="rId5"/>
    <p:sldId id="286" r:id="rId6"/>
    <p:sldId id="278" r:id="rId7"/>
    <p:sldId id="284" r:id="rId8"/>
    <p:sldId id="283" r:id="rId9"/>
    <p:sldId id="282" r:id="rId10"/>
    <p:sldId id="285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3" autoAdjust="0"/>
    <p:restoredTop sz="94077" autoAdjust="0"/>
  </p:normalViewPr>
  <p:slideViewPr>
    <p:cSldViewPr snapToGrid="0">
      <p:cViewPr varScale="1">
        <p:scale>
          <a:sx n="87" d="100"/>
          <a:sy n="87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A6A6A6"/>
                </a:solidFill>
                <a:ea typeface="宋体" charset="0"/>
                <a:cs typeface="宋体" charset="0"/>
              </a:rPr>
              <a:t>Presenter: Cong Liu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4. 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Change </a:t>
            </a:r>
            <a:r>
              <a:rPr lang="en-US" altLang="zh-CN" sz="2400" dirty="0" err="1" smtClean="0"/>
              <a:t>dst_ip</a:t>
            </a:r>
            <a:r>
              <a:rPr lang="en-US" altLang="zh-CN" sz="2400" dirty="0" smtClean="0"/>
              <a:t> of IPv6 tunneling action</a:t>
            </a:r>
          </a:p>
          <a:p>
            <a:r>
              <a:rPr lang="en-US" altLang="zh-CN" sz="2400" dirty="0"/>
              <a:t>Controller identifies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dst_port</a:t>
            </a:r>
            <a:r>
              <a:rPr lang="en-US" altLang="zh-CN" sz="2400" dirty="0"/>
              <a:t> of </a:t>
            </a:r>
            <a:r>
              <a:rPr lang="en-US" altLang="zh-CN" sz="2400" dirty="0" smtClean="0"/>
              <a:t>a flow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1800" dirty="0" smtClean="0"/>
              <a:t>Another CPE 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=IPv6 address of the CPE</a:t>
            </a:r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Next Step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Comments?</a:t>
            </a:r>
          </a:p>
          <a:p>
            <a:r>
              <a:rPr lang="en-US" altLang="zh-CN" dirty="0" smtClean="0"/>
              <a:t>Move forward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Workgroup?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“Optimizing”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  <a:p>
            <a:pPr lvl="1"/>
            <a:r>
              <a:rPr lang="en-US" altLang="zh-CN" dirty="0" smtClean="0"/>
              <a:t>Easy to change network behavior</a:t>
            </a:r>
          </a:p>
          <a:p>
            <a:pPr lvl="1"/>
            <a:r>
              <a:rPr lang="en-US" altLang="zh-CN" sz="2400" dirty="0" smtClean="0"/>
              <a:t>Same forwarding device for all mechanisms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Design a unified framework for IPv6 transition</a:t>
            </a:r>
          </a:p>
          <a:p>
            <a:pPr lvl="1"/>
            <a:r>
              <a:rPr lang="en-US" altLang="zh-CN" sz="1800" dirty="0" smtClean="0"/>
              <a:t>Support IPv4 over IPv6 </a:t>
            </a:r>
            <a:r>
              <a:rPr lang="en-US" altLang="zh-CN" sz="1800" dirty="0"/>
              <a:t>tunneling </a:t>
            </a:r>
            <a:r>
              <a:rPr lang="en-US" altLang="zh-CN" sz="1800" dirty="0" smtClean="0"/>
              <a:t>scenario</a:t>
            </a:r>
          </a:p>
          <a:p>
            <a:pPr lvl="1"/>
            <a:r>
              <a:rPr lang="en-US" altLang="zh-CN" sz="1800" dirty="0" smtClean="0"/>
              <a:t>Reduce unnecessary configuration/operations in current mechanisms</a:t>
            </a:r>
          </a:p>
          <a:p>
            <a:r>
              <a:rPr lang="en-US" altLang="zh-CN" sz="2000" dirty="0" smtClean="0"/>
              <a:t>Based on SDN</a:t>
            </a:r>
          </a:p>
          <a:p>
            <a:pPr lvl="1"/>
            <a:r>
              <a:rPr lang="en-US" altLang="zh-CN" sz="1800" dirty="0" smtClean="0"/>
              <a:t>Replace routers (CPE/BR/AFTR) with </a:t>
            </a:r>
            <a:r>
              <a:rPr lang="en-US" altLang="zh-CN" sz="1800" dirty="0" err="1" smtClean="0"/>
              <a:t>OpenFlow</a:t>
            </a:r>
            <a:r>
              <a:rPr lang="en-US" altLang="zh-CN" sz="1800" dirty="0" smtClean="0"/>
              <a:t> switches</a:t>
            </a:r>
          </a:p>
          <a:p>
            <a:pPr lvl="1"/>
            <a:r>
              <a:rPr lang="en-US" altLang="zh-CN" sz="1800" dirty="0" smtClean="0"/>
              <a:t>Use 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156771" y="3710873"/>
            <a:ext cx="6427703" cy="3064927"/>
            <a:chOff x="953304" y="2331652"/>
            <a:chExt cx="7409530" cy="4389824"/>
          </a:xfrm>
        </p:grpSpPr>
        <p:sp>
          <p:nvSpPr>
            <p:cNvPr id="5" name="圆角矩形 4"/>
            <p:cNvSpPr/>
            <p:nvPr/>
          </p:nvSpPr>
          <p:spPr>
            <a:xfrm>
              <a:off x="2456762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CPE Switch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45086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 Switch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49547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ISP IPv6 Network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3304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Customer Network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7760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Internet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59871" y="3740421"/>
              <a:ext cx="4340644" cy="3063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Controller</a:t>
              </a:r>
              <a:endParaRPr lang="zh-CN" altLang="en-US" sz="1400" dirty="0"/>
            </a:p>
          </p:txBody>
        </p:sp>
        <p:cxnSp>
          <p:nvCxnSpPr>
            <p:cNvPr id="11" name="直接连接符 10"/>
            <p:cNvCxnSpPr>
              <a:stCxn id="5" idx="3"/>
              <a:endCxn id="7" idx="1"/>
            </p:cNvCxnSpPr>
            <p:nvPr/>
          </p:nvCxnSpPr>
          <p:spPr>
            <a:xfrm>
              <a:off x="3811836" y="4777160"/>
              <a:ext cx="137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1"/>
            </p:cNvCxnSpPr>
            <p:nvPr/>
          </p:nvCxnSpPr>
          <p:spPr>
            <a:xfrm>
              <a:off x="5304621" y="4777160"/>
              <a:ext cx="14046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9" idx="1"/>
            </p:cNvCxnSpPr>
            <p:nvPr/>
          </p:nvCxnSpPr>
          <p:spPr>
            <a:xfrm>
              <a:off x="6800160" y="4777160"/>
              <a:ext cx="20760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5" idx="1"/>
            </p:cNvCxnSpPr>
            <p:nvPr/>
          </p:nvCxnSpPr>
          <p:spPr>
            <a:xfrm>
              <a:off x="2308378" y="4777160"/>
              <a:ext cx="14838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897436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3349127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49956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301647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标注 18"/>
            <p:cNvSpPr/>
            <p:nvPr/>
          </p:nvSpPr>
          <p:spPr>
            <a:xfrm>
              <a:off x="1480275" y="5510966"/>
              <a:ext cx="2331561" cy="1210510"/>
            </a:xfrm>
            <a:prstGeom prst="wedgeRectCallout">
              <a:avLst>
                <a:gd name="adj1" fmla="val 22637"/>
                <a:gd name="adj2" fmla="val -7645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CE, lwB4, </a:t>
              </a:r>
              <a:r>
                <a:rPr lang="en-US" altLang="zh-CN" sz="1100" dirty="0" smtClean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As </a:t>
              </a:r>
              <a:r>
                <a:rPr lang="en-US" altLang="zh-CN" sz="1100" dirty="0"/>
                <a:t>customer network </a:t>
              </a:r>
              <a:r>
                <a:rPr lang="en-US" altLang="zh-CN" sz="1100" dirty="0" smtClean="0"/>
                <a:t>gateway</a:t>
              </a:r>
              <a:endParaRPr lang="en-US" altLang="zh-CN" sz="1100" dirty="0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5374853" y="5567199"/>
              <a:ext cx="1748393" cy="901154"/>
            </a:xfrm>
            <a:prstGeom prst="wedgeRectCallout">
              <a:avLst>
                <a:gd name="adj1" fmla="val -16756"/>
                <a:gd name="adj2" fmla="val -9120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BR, </a:t>
              </a:r>
              <a:r>
                <a:rPr lang="en-US" altLang="zh-CN" sz="1100" dirty="0" err="1"/>
                <a:t>lwAFTR</a:t>
              </a:r>
              <a:r>
                <a:rPr lang="en-US" altLang="zh-CN" sz="1100" dirty="0"/>
                <a:t>, </a:t>
              </a:r>
              <a:r>
                <a:rPr lang="en-US" altLang="zh-CN" sz="1100" dirty="0" smtClean="0"/>
                <a:t>…</a:t>
              </a: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4555473" y="2331652"/>
              <a:ext cx="3492347" cy="973719"/>
            </a:xfrm>
            <a:prstGeom prst="wedgeRectCallout">
              <a:avLst>
                <a:gd name="adj1" fmla="val -45752"/>
                <a:gd name="adj2" fmla="val 9356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/>
                <a:t>OpenFlow</a:t>
              </a:r>
              <a:r>
                <a:rPr lang="en-US" altLang="zh-CN" sz="1200" dirty="0" smtClean="0"/>
                <a:t> Controller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Manage CPE/BR </a:t>
              </a:r>
              <a:r>
                <a:rPr lang="en-US" altLang="zh-CN" sz="1200" dirty="0"/>
                <a:t>Switches: IP addressing, forwarding states, etc.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May combined with DHCPv6 server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Device 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address/prefix                      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address configuration for CPE</a:t>
            </a:r>
            <a:r>
              <a:rPr lang="en-US" altLang="zh-CN" sz="2000" dirty="0"/>
              <a:t>: recommend </a:t>
            </a:r>
            <a:r>
              <a:rPr lang="en-US" altLang="zh-CN" sz="2000" dirty="0" smtClean="0"/>
              <a:t>DHCPv6</a:t>
            </a:r>
          </a:p>
          <a:p>
            <a:r>
              <a:rPr lang="en-US" altLang="zh-CN" dirty="0" smtClean="0"/>
              <a:t>Forwarding configuration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rules</a:t>
            </a:r>
          </a:p>
          <a:p>
            <a:pPr lvl="1"/>
            <a:r>
              <a:rPr lang="en-US" altLang="zh-CN" sz="2000" dirty="0" smtClean="0"/>
              <a:t>Rule format: Match - Action</a:t>
            </a:r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information can be embedded into a rule, no provisioning needed</a:t>
            </a:r>
          </a:p>
          <a:p>
            <a:pPr lvl="2"/>
            <a:r>
              <a:rPr lang="en-US" altLang="zh-CN" sz="1600" dirty="0" smtClean="0"/>
              <a:t>E.g.  BR Address:                     Destination address  of CPE’s tunnel encapsulation 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and PSID:  Matching conditions of BR’s </a:t>
            </a:r>
            <a:r>
              <a:rPr lang="en-US" altLang="zh-CN" sz="1600" dirty="0" err="1" smtClean="0"/>
              <a:t>downstreaming</a:t>
            </a:r>
            <a:r>
              <a:rPr lang="en-US" altLang="zh-CN" sz="1600" dirty="0" smtClean="0"/>
              <a:t> rules,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or values of set-field actions (to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858313" y="24240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Forwarding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Forwarding configuration</a:t>
            </a:r>
          </a:p>
          <a:p>
            <a:r>
              <a:rPr lang="en-US" altLang="zh-CN" sz="2800" dirty="0" smtClean="0"/>
              <a:t>Use </a:t>
            </a:r>
            <a:r>
              <a:rPr lang="en-US" altLang="zh-CN" sz="2800" dirty="0" err="1"/>
              <a:t>Openflow</a:t>
            </a:r>
            <a:r>
              <a:rPr lang="en-US" altLang="zh-CN" sz="2800" dirty="0"/>
              <a:t> for configuring Switches’ forwarding </a:t>
            </a:r>
            <a:r>
              <a:rPr lang="en-US" altLang="zh-CN" sz="2800" dirty="0" smtClean="0"/>
              <a:t>rules</a:t>
            </a:r>
          </a:p>
          <a:p>
            <a:r>
              <a:rPr lang="en-US" altLang="zh-CN" sz="2800" dirty="0" smtClean="0"/>
              <a:t>Rule </a:t>
            </a:r>
            <a:r>
              <a:rPr lang="en-US" altLang="zh-CN" sz="2800" dirty="0"/>
              <a:t>format: Match </a:t>
            </a:r>
            <a:r>
              <a:rPr lang="en-US" altLang="zh-CN" sz="2800" dirty="0" smtClean="0"/>
              <a:t>– Action</a:t>
            </a:r>
          </a:p>
          <a:p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information can be embedded into a rule, no provisioning </a:t>
            </a:r>
            <a:r>
              <a:rPr lang="en-US" altLang="zh-CN" sz="2800" dirty="0" smtClean="0"/>
              <a:t>needed</a:t>
            </a:r>
          </a:p>
          <a:p>
            <a:pPr lvl="1"/>
            <a:r>
              <a:rPr lang="en-US" altLang="zh-CN" dirty="0"/>
              <a:t>BR Address: </a:t>
            </a:r>
            <a:r>
              <a:rPr lang="en-US" altLang="zh-CN" dirty="0" smtClean="0"/>
              <a:t>Destination </a:t>
            </a:r>
            <a:r>
              <a:rPr lang="en-US" altLang="zh-CN" dirty="0"/>
              <a:t>address  of CPE’s tunnel encapsulation 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/>
              <a:t>IPv4 address and PSID:  Matching conditions of BR’s </a:t>
            </a:r>
            <a:r>
              <a:rPr lang="en-US" altLang="zh-CN" dirty="0" err="1"/>
              <a:t>downstreaming</a:t>
            </a:r>
            <a:r>
              <a:rPr lang="en-US" altLang="zh-CN" dirty="0"/>
              <a:t> rules</a:t>
            </a:r>
            <a:r>
              <a:rPr lang="en-US" altLang="zh-CN" dirty="0" smtClean="0"/>
              <a:t>, or </a:t>
            </a:r>
            <a:r>
              <a:rPr lang="en-US" altLang="zh-CN" dirty="0"/>
              <a:t>values of set-field actions (to implement NAT44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2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MAP/lw4o6)</a:t>
            </a:r>
            <a:br>
              <a:rPr lang="en-US" altLang="zh-CN" dirty="0" smtClean="0"/>
            </a:br>
            <a:r>
              <a:rPr lang="en-US" altLang="zh-CN" dirty="0" smtClean="0"/>
              <a:t>=&gt; Reduce number of rules, BR Switch treat all traffic to the same IPv4 address + port set as a single flow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2001::1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state: Controller installs forwarding rules in BR Switch (per-subscriber)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81853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714</Words>
  <Application>Microsoft Office PowerPoint</Application>
  <PresentationFormat>全屏显示(4:3)</PresentationFormat>
  <Paragraphs>175</Paragraphs>
  <Slides>12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Switch Configuration</vt:lpstr>
      <vt:lpstr>Forwarding Configuration</vt:lpstr>
      <vt:lpstr>Requirements for Switches</vt:lpstr>
      <vt:lpstr>Example: lw4over6 1. CPE Device Configuration</vt:lpstr>
      <vt:lpstr>Example: lw4over6 2. BR Forwarding Configuration</vt:lpstr>
      <vt:lpstr>Example: lw4over6 3. CPE Forwarding Configuration </vt:lpstr>
      <vt:lpstr>Example: lw4over6 4. Mesh Mode</vt:lpstr>
      <vt:lpstr>Next Step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911</cp:revision>
  <dcterms:created xsi:type="dcterms:W3CDTF">2014-04-14T03:46:02Z</dcterms:created>
  <dcterms:modified xsi:type="dcterms:W3CDTF">2014-07-13T21:17:19Z</dcterms:modified>
</cp:coreProperties>
</file>