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769df4216_1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769df4216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5769df4216_1_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769df4216_1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769df4216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5769df4216_1_7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769df4216_1_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769df4216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5769df4216_1_8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769df4216_1_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769df4216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5769df4216_1_9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769df4216_1_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769df4216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5769df4216_1_10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769df4216_1_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769df4216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5769df4216_1_1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769df4216_1_1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769df4216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5769df4216_1_1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769df4216_1_1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769df4216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5769df4216_1_1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769df4216_1_1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769df4216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5769df4216_1_1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769df4216_1_1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769df4216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5769df4216_1_1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769df4216_1_1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769df4216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5769df4216_1_1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769df4216_1_1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769df4216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5769df4216_1_17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769df4216_1_1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769df4216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5769df4216_1_18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769df4216_1_2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769df4216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5769df4216_1_20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769df4216_1_1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769df4216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5769df4216_1_18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769df4216_1_1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769df4216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5769df4216_1_1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769df4216_1_2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769df4216_1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5769df4216_1_2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769df4216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769df42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5769df4216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769df4216_1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769df421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5769df4216_1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769df4216_1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769df4216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5769df4216_1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769df4216_1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769df4216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5769df4216_1_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769df4216_1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769df4216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5769df4216_1_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769df4216_1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769df4216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5769df4216_1_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769df4216_1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769df4216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5769df4216_1_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1981200" y="-533400"/>
            <a:ext cx="5181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4 Content" type="fourObj">
  <p:cSld name="FOUR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57200" y="990600"/>
            <a:ext cx="40386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2" type="body"/>
          </p:nvPr>
        </p:nvSpPr>
        <p:spPr>
          <a:xfrm>
            <a:off x="4648200" y="990600"/>
            <a:ext cx="40386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3" type="body"/>
          </p:nvPr>
        </p:nvSpPr>
        <p:spPr>
          <a:xfrm>
            <a:off x="457200" y="3657600"/>
            <a:ext cx="40386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4" type="body"/>
          </p:nvPr>
        </p:nvSpPr>
        <p:spPr>
          <a:xfrm>
            <a:off x="4648200" y="3657600"/>
            <a:ext cx="40386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120651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70C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▪"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Char char="▪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▪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00CC00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CC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youtu.be/Ukyud5gpa2o" TargetMode="External"/><Relationship Id="rId4" Type="http://schemas.openxmlformats.org/officeDocument/2006/relationships/hyperlink" Target="https://youtu.be/h-5t6h384K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mlg-ulb/creditcardfrau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/>
              <a:t>‹#›</a:t>
            </a:fld>
            <a:endParaRPr b="1" sz="1600"/>
          </a:p>
        </p:txBody>
      </p:sp>
      <p:sp>
        <p:nvSpPr>
          <p:cNvPr id="99" name="Google Shape;99;p14"/>
          <p:cNvSpPr txBox="1"/>
          <p:nvPr>
            <p:ph type="ctrTitle"/>
          </p:nvPr>
        </p:nvSpPr>
        <p:spPr>
          <a:xfrm>
            <a:off x="647700" y="121920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/>
            </a:br>
            <a:r>
              <a:rPr lang="en-US" sz="2400"/>
              <a:t>Final Project</a:t>
            </a:r>
            <a:br>
              <a:rPr lang="en-US" sz="3200"/>
            </a:br>
            <a:r>
              <a:rPr b="1" lang="en-US" sz="3200"/>
              <a:t>Fraud Detection using Autoencoders and MLPs</a:t>
            </a:r>
            <a:br>
              <a:rPr b="1" lang="en-US" sz="3200"/>
            </a:br>
            <a:br>
              <a:rPr b="1" lang="en-US" sz="3200"/>
            </a:br>
            <a:endParaRPr b="1" sz="3200"/>
          </a:p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1333500" y="2438400"/>
            <a:ext cx="6400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17365D"/>
                </a:solidFill>
              </a:rPr>
              <a:t>Gogoberidze, Nodari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solidFill>
                <a:srgbClr val="494429"/>
              </a:solidFill>
            </a:endParaRPr>
          </a:p>
        </p:txBody>
      </p:sp>
      <p:sp>
        <p:nvSpPr>
          <p:cNvPr id="101" name="Google Shape;10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@Your Name</a:t>
            </a:r>
            <a:endParaRPr/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9225" y="3429000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2055813" y="5029200"/>
            <a:ext cx="494982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CSCI E-89 Deep Learning, Spring  2019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Harvard University Extension School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Prof. Zoran B. Djordjević</a:t>
            </a:r>
            <a:endParaRPr b="0" i="0" sz="1600" u="none" cap="none" strike="noStrike">
              <a:solidFill>
                <a:srgbClr val="4944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Classification - Running the Model</a:t>
            </a:r>
            <a:endParaRPr/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history = model.fit(train_x, train_y,</a:t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                    epochs=nb_epoch,</a:t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                    batch_size=batch_size,</a:t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                    shuffle=True,</a:t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                    validation_data=(test_x, test_y),</a:t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                    verbose=1,</a:t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                    callbacks=[cp]).history</a:t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Epoch 50/50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227845/227845 [==============================] - 8s 35us/step - loss: 0.0014 - acc: 0.9997 - val_loss: 0.0042 - val_acc: 0.9992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99.9% Validation Accuracy looks great.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But we have 99.8% Accuracy just claiming that all transactions are Normal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Overall Accuracy is not a good metric for Imbalanced data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True Positive (TP)</a:t>
            </a:r>
            <a:r>
              <a:rPr lang="en-US"/>
              <a:t> - correctly identifying a transaction as fraud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False Positive (FP) - incorrectly identifying a transaction as fraud (Type 1 Error)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True Negative (TN) - correctly identifying a transaction as normal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False Negative (FN) - incorrectly identifying a transaction as normal (Type 2 Error)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Two common curves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Receiver Operating Characteristic (ROC)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True Positive Rate = (TP) / (TP + FN)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False Positive Rate = (FP) / (FP + TN)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Precision-Recall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Precision = (TP) / (TP + FP)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Recall = True Positive Rate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Run predictions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preds_y = model.predict(test_x).flatten()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Put in dataframe with labels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error_df = pd.DataFrame({'Predictions': preds_y,</a:t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                        'Actual': test_y})</a:t>
            </a:r>
            <a:endParaRPr sz="1400"/>
          </a:p>
        </p:txBody>
      </p:sp>
      <p:sp>
        <p:nvSpPr>
          <p:cNvPr id="183" name="Google Shape;183;p24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Metrics for Model Performance</a:t>
            </a:r>
            <a:endParaRPr/>
          </a:p>
        </p:txBody>
      </p:sp>
      <p:sp>
        <p:nvSpPr>
          <p:cNvPr id="184" name="Google Shape;184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457200" y="120650"/>
            <a:ext cx="8229600" cy="60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ROC Curve</a:t>
            </a:r>
            <a:endParaRPr/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457200" y="762000"/>
            <a:ext cx="8229600" cy="533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Scikit-learn to get FPR, TPR, Thresholds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fpr, tpr, thresholds = roc_curve(error_df.Actual, error_df.Predictions)</a:t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▪"/>
            </a:pPr>
            <a:r>
              <a:rPr lang="en-US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Get Area Under Curve (AUC)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roc_auc = auc(fpr, tpr)</a:t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▪"/>
            </a:pPr>
            <a:r>
              <a:rPr lang="en-US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Only looks good because of huge data imbalance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▪"/>
            </a:pPr>
            <a:r>
              <a:rPr lang="en-US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Misleading because of huge number of TN in False Positive Rate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3" name="Google Shape;1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025" y="1717575"/>
            <a:ext cx="6414376" cy="411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Precision - Recall</a:t>
            </a:r>
            <a:endParaRPr/>
          </a:p>
        </p:txBody>
      </p:sp>
      <p:sp>
        <p:nvSpPr>
          <p:cNvPr id="200" name="Google Shape;200;p26"/>
          <p:cNvSpPr txBox="1"/>
          <p:nvPr>
            <p:ph idx="1" type="body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Neither Precision nor Recall use TN -&gt; much more informative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precision_rt, recall_rt, threshold_rt = precision_recall_curve(error_df.Actual, error_df.Predictions)</a:t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pr_auc = auc(recall_rt, precision_rt)</a:t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363" y="1863075"/>
            <a:ext cx="6928088" cy="449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Threshold</a:t>
            </a:r>
            <a:endParaRPr/>
          </a:p>
        </p:txBody>
      </p:sp>
      <p:sp>
        <p:nvSpPr>
          <p:cNvPr id="209" name="Google Shape;209;p27"/>
          <p:cNvSpPr txBox="1"/>
          <p:nvPr>
            <p:ph idx="1" type="body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For what probabilities do we assign transaction as Fraud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For perfectly balanced, 0.5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For imbalanced, may be higher, may be lower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625" y="1924250"/>
            <a:ext cx="7161549" cy="4644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27"/>
          <p:cNvCxnSpPr/>
          <p:nvPr/>
        </p:nvCxnSpPr>
        <p:spPr>
          <a:xfrm rot="10800000">
            <a:off x="2280650" y="3180000"/>
            <a:ext cx="658500" cy="803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points vs predictions</a:t>
            </a:r>
            <a:endParaRPr/>
          </a:p>
        </p:txBody>
      </p:sp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threshold_fixed = 0.05</a:t>
            </a:r>
            <a:endParaRPr sz="1400"/>
          </a:p>
        </p:txBody>
      </p:sp>
      <p:sp>
        <p:nvSpPr>
          <p:cNvPr id="220" name="Google Shape;220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1" name="Google Shape;2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550" y="1599175"/>
            <a:ext cx="7737025" cy="50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Tally</a:t>
            </a:r>
            <a:endParaRPr/>
          </a:p>
        </p:txBody>
      </p:sp>
      <p:sp>
        <p:nvSpPr>
          <p:cNvPr id="228" name="Google Shape;228;p29"/>
          <p:cNvSpPr txBox="1"/>
          <p:nvPr>
            <p:ph idx="1" type="body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preds_y_binary = [1 if e &gt; threshold_fixed else 0 for e in error_df.Predictions]</a:t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conf_matrix = confusion_matrix(test_y, preds_y_binary)</a:t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sns.heatmap(conf_matrix, xticklabels=LABELS, yticklabels=LABELS, annot=True, fmt="d");</a:t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▪"/>
            </a:pPr>
            <a:r>
              <a:rPr lang="en-US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TN = 56,802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▪"/>
            </a:pPr>
            <a:r>
              <a:rPr lang="en-US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TP = 95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▪"/>
            </a:pPr>
            <a:r>
              <a:rPr lang="en-US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FP = 45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▪"/>
            </a:pPr>
            <a:r>
              <a:rPr lang="en-US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FN = 20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▪"/>
            </a:pPr>
            <a:r>
              <a:rPr lang="en-US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Recall = 83%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▪"/>
            </a:pPr>
            <a:r>
              <a:rPr lang="en-US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Precision = 68%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0" name="Google Shape;2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7547" y="2077497"/>
            <a:ext cx="5845651" cy="39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Autoencoder Model - Setup</a:t>
            </a:r>
            <a:endParaRPr/>
          </a:p>
        </p:txBody>
      </p:sp>
      <p:sp>
        <p:nvSpPr>
          <p:cNvPr id="237" name="Google Shape;237;p30"/>
          <p:cNvSpPr txBox="1"/>
          <p:nvPr>
            <p:ph idx="1" type="body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80/20 training-testing split, same as before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This time remove fraud data from training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train_x = train_x.drop(['Class'], axis=1)</a:t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remaining_fraud = train_x[train_x.Class == 1]</a:t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▪"/>
            </a:pPr>
            <a:r>
              <a:rPr lang="en-US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100 epochs, 128 batch size, L1 regularization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▪"/>
            </a:pPr>
            <a:r>
              <a:rPr lang="en-US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Encoder: 30 -&gt; 14 -&gt; 7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▪"/>
            </a:pPr>
            <a:r>
              <a:rPr lang="en-US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Decoder: </a:t>
            </a:r>
            <a:r>
              <a:rPr lang="en-US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7 -&gt; 14 -&gt; 30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input_layer = Input(shape=(input_dim, ))</a:t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encoder = Dense(encoding_dim, activation="tanh", activity_regularizer=regularizers.l1(learning_rate))(input_layer)</a:t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encoder = Dense(hidden_dim, activation="relu")(encoder)</a:t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decoder = Dense(hidden_dim, activation='tanh')(encoder)</a:t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decoder = Dense(input_dim, activation='relu')(decoder)</a:t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autoencoder = Model(inputs=input_layer, outputs=decoder)</a:t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▪"/>
            </a:pPr>
            <a:r>
              <a:rPr lang="en-US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Mean-Squared Error, Adam optimizer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autoencoder.compile(metrics=['accuracy'],</a:t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                    loss='mean_squared_error',</a:t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                    optimizer='adam')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Autoencoder - Run the model</a:t>
            </a:r>
            <a:endParaRPr/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Train data on itself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history = autoencoder.fit(train_x, train_x,</a:t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                    epochs=nb_epoch,</a:t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                    batch_size=batch_size,</a:t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                    shuffle=True,</a:t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                    validation_data=(test_x, test_x),</a:t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                    verbose=1,</a:t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                    callbacks=[cp]).history</a:t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▪"/>
            </a:pPr>
            <a:r>
              <a:rPr lang="en-US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Validation Loss = 0.72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7" name="Google Shape;2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5650" y="3035499"/>
            <a:ext cx="5268351" cy="332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Reconstruction Error</a:t>
            </a:r>
            <a:endParaRPr/>
          </a:p>
        </p:txBody>
      </p:sp>
      <p:sp>
        <p:nvSpPr>
          <p:cNvPr id="254" name="Google Shape;254;p32"/>
          <p:cNvSpPr txBox="1"/>
          <p:nvPr>
            <p:ph idx="1" type="body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▪"/>
            </a:pPr>
            <a:r>
              <a:rPr lang="en-US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Fraud data not used in training, can use it for predicting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test_x_extended = np.concatenate((remaining_fraud_x, test_x), axis=0)</a:t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test_y_extended = pd.concat([remaining_fraud_y, test_y])</a:t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▪"/>
            </a:pPr>
            <a:r>
              <a:rPr lang="en-US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Now we have all 492 Fraud data points 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preds = autoencoder.predict(</a:t>
            </a: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test_x_extended</a:t>
            </a: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mse = np.mean(np.power(</a:t>
            </a: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test_x_extended</a:t>
            </a: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 - preds, 2), axis=1)</a:t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error_df = pd.DataFrame({'Reconstruction_error': mse,</a:t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                        'Actual': test_y})</a:t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error_df.describe()</a:t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▪"/>
            </a:pPr>
            <a:r>
              <a:rPr lang="en-US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Reconstruction error is 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high for data that does not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fit encoder well (fraud data)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6" name="Google Shape;2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429000"/>
            <a:ext cx="3997350" cy="25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457200" y="120651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Credit Card Fraud is a huge problem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Detecting Fraud is a form of </a:t>
            </a:r>
            <a:r>
              <a:rPr lang="en-US"/>
              <a:t>anomaly</a:t>
            </a:r>
            <a:r>
              <a:rPr lang="en-US"/>
              <a:t> detection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Anomaly</a:t>
            </a:r>
            <a:r>
              <a:rPr lang="en-US"/>
              <a:t> detection is a hard problem because of imbalanced nature of positive events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There are many more credit card Normal transactions than Fraudulent ones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Can we use Deep Learning to detect </a:t>
            </a:r>
            <a:r>
              <a:rPr lang="en-US"/>
              <a:t>Fraudulent</a:t>
            </a:r>
            <a:r>
              <a:rPr lang="en-US"/>
              <a:t> Transactions?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What architecture works best?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Overall accuracy of the model is useless. How do we know how well the models perform?</a:t>
            </a:r>
            <a:endParaRPr/>
          </a:p>
        </p:txBody>
      </p:sp>
      <p:sp>
        <p:nvSpPr>
          <p:cNvPr id="110" name="Google Shape;110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@Your Name</a:t>
            </a:r>
            <a:endParaRPr/>
          </a:p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Reconstruction Error for different classes</a:t>
            </a:r>
            <a:endParaRPr/>
          </a:p>
        </p:txBody>
      </p:sp>
      <p:sp>
        <p:nvSpPr>
          <p:cNvPr id="263" name="Google Shape;263;p33"/>
          <p:cNvSpPr txBox="1"/>
          <p:nvPr>
            <p:ph idx="1" type="body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Threshold lower than 10 introduces too many false positives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Raising threshold loses true positives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5" name="Google Shape;2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0" y="1706050"/>
            <a:ext cx="7479201" cy="481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Tally</a:t>
            </a:r>
            <a:endParaRPr/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pred_y = [1 if e &gt; threshold_fixed else 0 for e in error_df.Reconstruction_error.values]</a:t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conf_matrix = confusion_matrix(error_df.Actual, pred_y)</a:t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▪"/>
            </a:pPr>
            <a:r>
              <a:rPr lang="en-US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TN - 56,590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▪"/>
            </a:pPr>
            <a:r>
              <a:rPr lang="en-US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TP - 253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▪"/>
            </a:pPr>
            <a:r>
              <a:rPr lang="en-US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FP - 257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▪"/>
            </a:pPr>
            <a:r>
              <a:rPr lang="en-US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FN - 239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▪"/>
            </a:pPr>
            <a:r>
              <a:rPr lang="en-US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Recall = 51%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▪"/>
            </a:pPr>
            <a:r>
              <a:rPr lang="en-US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Precision = 50%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▪"/>
            </a:pPr>
            <a:r>
              <a:rPr lang="en-US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Okay results, but MLP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 better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4" name="Google Shape;2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8375" y="1560350"/>
            <a:ext cx="455965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MLP with weighted Classes</a:t>
            </a:r>
            <a:endParaRPr/>
          </a:p>
        </p:txBody>
      </p:sp>
      <p:sp>
        <p:nvSpPr>
          <p:cNvPr id="281" name="Google Shape;281;p35"/>
          <p:cNvSpPr txBox="1"/>
          <p:nvPr>
            <p:ph idx="1" type="body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Oversampling - replicate minority class (fraud) to balance dataset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Issue: Overfitting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Undersampling - Remove majority class samples (normal) to balance dataset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Issue: Loss of information -&gt; Bad generalization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Weighted Classes - Assign weights to classes, take bigger steps during optimizations for higher weights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Similar results to Oversampling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Keras </a:t>
            </a:r>
            <a:r>
              <a:rPr lang="en-US">
                <a:highlight>
                  <a:srgbClr val="EFEFEF"/>
                </a:highlight>
              </a:rPr>
              <a:t>model.fit()</a:t>
            </a:r>
            <a:r>
              <a:rPr lang="en-US">
                <a:highlight>
                  <a:srgbClr val="FFFFFF"/>
                </a:highlight>
              </a:rPr>
              <a:t> has </a:t>
            </a:r>
            <a:r>
              <a:rPr lang="en-US">
                <a:highlight>
                  <a:srgbClr val="EFEFEF"/>
                </a:highlight>
              </a:rPr>
              <a:t>class_weights</a:t>
            </a:r>
            <a:r>
              <a:rPr lang="en-US">
                <a:highlight>
                  <a:srgbClr val="FFFFFF"/>
                </a:highlight>
              </a:rPr>
              <a:t> parameter that takes dictionary of labels to weights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class_weight = {0 : 1., 1: 50.}</a:t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history = model.fit(class_weight=class_weight, …)</a:t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Weighted Class - Precision Recall Threshold</a:t>
            </a:r>
            <a:endParaRPr/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Higher Precision, </a:t>
            </a:r>
            <a:r>
              <a:rPr lang="en-US"/>
              <a:t>without</a:t>
            </a:r>
            <a:r>
              <a:rPr lang="en-US"/>
              <a:t> much of a drop in Recall</a:t>
            </a:r>
            <a:endParaRPr/>
          </a:p>
        </p:txBody>
      </p:sp>
      <p:sp>
        <p:nvSpPr>
          <p:cNvPr id="290" name="Google Shape;290;p3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1" name="Google Shape;2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48" y="1636273"/>
            <a:ext cx="6883724" cy="44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Prediction threshold</a:t>
            </a:r>
            <a:endParaRPr/>
          </a:p>
        </p:txBody>
      </p:sp>
      <p:sp>
        <p:nvSpPr>
          <p:cNvPr id="298" name="Google Shape;298;p37"/>
          <p:cNvSpPr txBox="1"/>
          <p:nvPr>
            <p:ph idx="1" type="body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High probabilities for fraud events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Very high threshold</a:t>
            </a:r>
            <a:endParaRPr/>
          </a:p>
        </p:txBody>
      </p:sp>
      <p:sp>
        <p:nvSpPr>
          <p:cNvPr id="299" name="Google Shape;299;p3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0" name="Google Shape;3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298" y="1654652"/>
            <a:ext cx="6971801" cy="45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>
            <p:ph idx="1" type="body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Previously: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TP - 95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FN - 20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FP - 45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TN - 56,802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Precision - 68%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Recall - 83%</a:t>
            </a:r>
            <a:endParaRPr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Now: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TP - 94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FN - 21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FP - 21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TN - 56,826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Precision - 82%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Recall - 82%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Similar Recall, but better Precision (less False Positives)</a:t>
            </a:r>
            <a:endParaRPr/>
          </a:p>
        </p:txBody>
      </p:sp>
      <p:sp>
        <p:nvSpPr>
          <p:cNvPr id="307" name="Google Shape;307;p38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Weighted Class - Final Tally</a:t>
            </a:r>
            <a:endParaRPr/>
          </a:p>
        </p:txBody>
      </p:sp>
      <p:sp>
        <p:nvSpPr>
          <p:cNvPr id="308" name="Google Shape;308;p3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9" name="Google Shape;3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4400" y="1003325"/>
            <a:ext cx="5112399" cy="347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/>
          <p:nvPr>
            <p:ph idx="1" type="body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Imbalanced data common for anomaly detection (e.g. detecting fraud)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Model accuracy not a good predictor for model performance for highly imbalanced datasets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Tradeoff must be made between Recall and Precision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Optimal threshold can be found, but bounded by real-life constraints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Too low precision = Too many false positives -&gt; nagging customers about potential fraud where there isn’t any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Too low recall = Too many false negatives -&gt; customers complain about stolen credit cards</a:t>
            </a:r>
            <a:endParaRPr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Autoencoders useful for </a:t>
            </a:r>
            <a:r>
              <a:rPr lang="en-US"/>
              <a:t>anomaly</a:t>
            </a:r>
            <a:r>
              <a:rPr lang="en-US"/>
              <a:t> detection, but a good encoding must be found in order to flag data that has higher than normal reconstruction error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Binary Classification also a good approach, and is improved with use of weighted classes</a:t>
            </a:r>
            <a:endParaRPr/>
          </a:p>
        </p:txBody>
      </p:sp>
      <p:sp>
        <p:nvSpPr>
          <p:cNvPr id="316" name="Google Shape;316;p39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and Lessons Learned</a:t>
            </a:r>
            <a:endParaRPr/>
          </a:p>
        </p:txBody>
      </p:sp>
      <p:sp>
        <p:nvSpPr>
          <p:cNvPr id="317" name="Google Shape;317;p3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"/>
          <p:cNvSpPr txBox="1"/>
          <p:nvPr>
            <p:ph type="title"/>
          </p:nvPr>
        </p:nvSpPr>
        <p:spPr>
          <a:xfrm>
            <a:off x="457200" y="120651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YouTube URLs, Last Page</a:t>
            </a:r>
            <a:endParaRPr/>
          </a:p>
        </p:txBody>
      </p:sp>
      <p:sp>
        <p:nvSpPr>
          <p:cNvPr id="323" name="Google Shape;323;p40"/>
          <p:cNvSpPr txBox="1"/>
          <p:nvPr>
            <p:ph idx="1" type="body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▪"/>
            </a:pPr>
            <a:r>
              <a:rPr lang="en-US"/>
              <a:t>Two minute (short):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https://youtu.be/Ukyud5gpa2o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▪"/>
            </a:pPr>
            <a:r>
              <a:rPr lang="en-US"/>
              <a:t>15 minutes (long):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https://youtu.be/h-5t6h384K8</a:t>
            </a:r>
            <a:r>
              <a:rPr lang="en-US"/>
              <a:t> </a:t>
            </a:r>
            <a:endParaRPr/>
          </a:p>
        </p:txBody>
      </p:sp>
      <p:sp>
        <p:nvSpPr>
          <p:cNvPr id="324" name="Google Shape;324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@Your Name</a:t>
            </a:r>
            <a:endParaRPr/>
          </a:p>
        </p:txBody>
      </p:sp>
      <p:sp>
        <p:nvSpPr>
          <p:cNvPr id="325" name="Google Shape;325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Description of Technology</a:t>
            </a:r>
            <a:endParaRPr/>
          </a:p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For training Models: Keras with Tensorflow backend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Architectures: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Supervised Learning: Feed-Forward Multilayer Perceptron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MLP with weighted classes</a:t>
            </a:r>
            <a:endParaRPr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Self-supervised Learning: Autoencoder</a:t>
            </a:r>
            <a:endParaRPr/>
          </a:p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Credit Card Fraud Detection - Anonymized credit card transactions labeled as fraudulent or genuine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Credit card transactions over two day period (but no time series analysis is done)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284,807 transactions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492 Fraud events (0.172% of all transactions)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This is what is meant by “highly </a:t>
            </a:r>
            <a:r>
              <a:rPr lang="en-US"/>
              <a:t>imbalanced</a:t>
            </a:r>
            <a:r>
              <a:rPr lang="en-US"/>
              <a:t>”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Class column (Fraud or Normal)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Time column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Amount column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28 columns of anonymized data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Undergone PCA transformation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Link to data: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https://www.kaggle.com/mlg-ulb/creditcardfraud</a:t>
            </a:r>
            <a:r>
              <a:rPr lang="en-US"/>
              <a:t> </a:t>
            </a:r>
            <a:endParaRPr/>
          </a:p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Setup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Get the data: download csv from Kaggle or use API client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D9D9D9"/>
                </a:highlight>
              </a:rPr>
              <a:t>pip install kaggle</a:t>
            </a:r>
            <a:endParaRPr>
              <a:highlight>
                <a:srgbClr val="D9D9D9"/>
              </a:highlight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D9D9D9"/>
                </a:highlight>
              </a:rPr>
              <a:t>kaggle datasets download -d mlg-ulb/creditcardfraud</a:t>
            </a:r>
            <a:endParaRPr>
              <a:highlight>
                <a:srgbClr val="D9D9D9"/>
              </a:highlight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Read the data in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	df = pd.read_csv("creditcard.csv")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Exploring the data</a:t>
            </a:r>
            <a:endParaRPr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284,315 labeled 0 (Normal)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492 labeled 1 (Fraud)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791225"/>
            <a:ext cx="7001175" cy="432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Normalizing data</a:t>
            </a:r>
            <a:endParaRPr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Class acts as labeled, doesn’t need normalization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V1 - V28 already normalized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Time and Amount need normalization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highlight>
                  <a:srgbClr val="EFEFEF"/>
                </a:highlight>
              </a:rPr>
              <a:t>df_norm = df</a:t>
            </a:r>
            <a:endParaRPr sz="1600"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highlight>
                  <a:srgbClr val="EFEFEF"/>
                </a:highlight>
              </a:rPr>
              <a:t>df_norm['Time'] = StandardScaler().fit_transform(df_norm['Time'].values.reshape(-1, 1))</a:t>
            </a:r>
            <a:endParaRPr sz="1600"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highlight>
                  <a:srgbClr val="EFEFEF"/>
                </a:highlight>
              </a:rPr>
              <a:t>df_norm['Amount'] = StandardScaler().fit_transform(df_norm['Amount'].values.reshape(-1, 1))</a:t>
            </a:r>
            <a:endParaRPr sz="1600"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Supervised Learning - Binary Classification</a:t>
            </a:r>
            <a:endParaRPr/>
          </a:p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Standard Feed-Forward MLP Model for Binary Classification (Logistic Regression)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Split data 80/20, Training to Testing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EFEFEF"/>
                </a:highlight>
              </a:rPr>
              <a:t>train_x, test_x = train_test_split(df_norm, test_size=0.2, random_state=RANDOM_SEED)</a:t>
            </a:r>
            <a:endParaRPr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>
                <a:highlight>
                  <a:srgbClr val="FFFFFF"/>
                </a:highlight>
              </a:rPr>
              <a:t>Setup Labels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EFEFEF"/>
                </a:highlight>
              </a:rPr>
              <a:t>train_y = train_x['Class']</a:t>
            </a:r>
            <a:endParaRPr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EFEFEF"/>
                </a:highlight>
              </a:rPr>
              <a:t>train_x = train_x.drop(['Class'], axis=1)</a:t>
            </a:r>
            <a:endParaRPr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EFEFEF"/>
                </a:highlight>
              </a:rPr>
              <a:t>test_y = test_x['Class']</a:t>
            </a:r>
            <a:endParaRPr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EFEFEF"/>
                </a:highlight>
              </a:rPr>
              <a:t>test_x = test_x.drop(['Class'], axis=1)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160" name="Google Shape;160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Classification - Model Setup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50 epochs, 128 batch size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Use Keras to define sequential, fully connected model, with 20% dropout at each step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model = Sequential()</a:t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model.add(Dense(120, input_shape=(input_dim,), activation='tanh'))</a:t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model.add(Dropout(0.2))</a:t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model.add(Dense(60, activation='tanh'))</a:t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model.add(Dropout(0.2))</a:t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model.add(Dense(30, activation='tanh'))</a:t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model.add(Dropout(0.2))</a:t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model.add(Dense(1, activation='sigmoid'))</a:t>
            </a:r>
            <a:endParaRPr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▪"/>
            </a:pPr>
            <a:r>
              <a:rPr lang="en-US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Final layer is single neuron with sigmoid activation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▪"/>
            </a:pPr>
            <a:r>
              <a:rPr lang="en-US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Binary crossentropy for loss, Adam for optimizer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model.compile(metrics=['accuracy'],</a:t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                    loss='binary_crossentropy',</a:t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                    optimizer='adam')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