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1" r:id="rId4"/>
    <p:sldId id="320" r:id="rId5"/>
    <p:sldId id="258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62" r:id="rId15"/>
    <p:sldId id="268" r:id="rId16"/>
    <p:sldId id="294" r:id="rId17"/>
    <p:sldId id="314" r:id="rId18"/>
    <p:sldId id="295" r:id="rId19"/>
    <p:sldId id="297" r:id="rId20"/>
    <p:sldId id="292" r:id="rId21"/>
    <p:sldId id="293" r:id="rId22"/>
    <p:sldId id="270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1" r:id="rId36"/>
    <p:sldId id="312" r:id="rId37"/>
    <p:sldId id="313" r:id="rId38"/>
    <p:sldId id="315" r:id="rId39"/>
    <p:sldId id="316" r:id="rId40"/>
    <p:sldId id="317" r:id="rId41"/>
    <p:sldId id="318" r:id="rId42"/>
    <p:sldId id="319" r:id="rId43"/>
  </p:sldIdLst>
  <p:sldSz cx="9144000" cy="6858000" type="screen4x3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AF78072-C3BE-40A9-850A-992D1358B70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EF7BA2BA-1017-4E5D-831F-C8E2285A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8EE3F48-5A71-412F-B653-983F106475AC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8"/>
            <a:ext cx="3475038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79CE198C-AAA1-45C3-BAE1-46B756CF3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E43AB9-DC63-4299-AA77-D5583F402122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DA8F85-3552-40CD-AB25-F64FB72830B7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AD1685-0D4D-4B34-B28E-BE0932452207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CE0345-2E80-489D-86C0-39D380ED5693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91CD8-30F8-4D0C-87FD-DE86DDB6DBE0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4497F-7DAB-4E78-B357-44A34F7BB489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6383D-3D7F-4DC4-8EFC-93545A7B2E25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B8216E-4ADE-4F21-91A7-0669F1CBF872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E70DA-4DE8-4964-AC67-6B727E321932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786D8-8042-43D1-BA1B-489FF60F2D3F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7D819C-520B-4A68-AE79-92A238687A64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56535D-040A-451B-84BA-1AA95BC9CA24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1F14276-F304-40FB-9581-40E463E3B6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6560" y="813816"/>
            <a:ext cx="5120640" cy="1472184"/>
          </a:xfrm>
        </p:spPr>
        <p:txBody>
          <a:bodyPr/>
          <a:lstStyle/>
          <a:p>
            <a:pPr algn="ctr"/>
            <a:r>
              <a:rPr lang="en-US" b="1" dirty="0" smtClean="0"/>
              <a:t>Website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55541" y="1504950"/>
            <a:ext cx="7498080" cy="4800600"/>
          </a:xfrm>
        </p:spPr>
        <p:txBody>
          <a:bodyPr/>
          <a:lstStyle/>
          <a:p>
            <a:r>
              <a:rPr lang="en-US" dirty="0" smtClean="0"/>
              <a:t>Views : </a:t>
            </a:r>
            <a:r>
              <a:rPr lang="en-US" dirty="0" err="1" smtClean="0"/>
              <a:t>Chứ</a:t>
            </a:r>
            <a:r>
              <a:rPr lang="en-US" dirty="0" smtClean="0"/>
              <a:t> file HTML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76" y="2266950"/>
            <a:ext cx="339342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5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Node_modules</a:t>
            </a:r>
            <a:r>
              <a:rPr lang="en-US" dirty="0" smtClean="0"/>
              <a:t> 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package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server.</a:t>
            </a:r>
          </a:p>
          <a:p>
            <a:r>
              <a:rPr lang="en-US" dirty="0" err="1" smtClean="0"/>
              <a:t>bower_components</a:t>
            </a:r>
            <a:r>
              <a:rPr lang="en-US" dirty="0" smtClean="0"/>
              <a:t>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package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client.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761522"/>
            <a:ext cx="3733800" cy="27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từ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Models 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200400"/>
            <a:ext cx="3429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: </a:t>
            </a:r>
            <a:r>
              <a:rPr lang="en-US" dirty="0" err="1" smtClean="0"/>
              <a:t>chứa</a:t>
            </a:r>
            <a:r>
              <a:rPr lang="en-US" dirty="0" smtClean="0"/>
              <a:t> resource </a:t>
            </a:r>
          </a:p>
          <a:p>
            <a:r>
              <a:rPr lang="en-US" dirty="0" err="1" smtClean="0"/>
              <a:t>Javascripts</a:t>
            </a:r>
            <a:r>
              <a:rPr lang="en-US" dirty="0" smtClean="0"/>
              <a:t> 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của</a:t>
            </a:r>
            <a:r>
              <a:rPr lang="en-US" smtClean="0"/>
              <a:t> Angular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	 -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Controller.</a:t>
            </a:r>
          </a:p>
          <a:p>
            <a:pPr marL="923544" lvl="3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64717"/>
            <a:ext cx="4114800" cy="28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590800"/>
            <a:ext cx="7315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thành</a:t>
            </a:r>
            <a:r>
              <a:rPr lang="en-US" sz="4800" dirty="0" smtClean="0"/>
              <a:t> </a:t>
            </a:r>
            <a:r>
              <a:rPr lang="en-US" sz="4800" dirty="0" err="1" smtClean="0"/>
              <a:t>phần</a:t>
            </a:r>
            <a:r>
              <a:rPr lang="en-US" sz="4800" dirty="0" smtClean="0"/>
              <a:t> Big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ea typeface="굴림" charset="-127"/>
              </a:rPr>
              <a:t>Quản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lý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dữ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liệu</a:t>
            </a:r>
            <a:r>
              <a:rPr lang="en-US" dirty="0">
                <a:ea typeface="굴림" charset="-127"/>
              </a:rPr>
              <a:t>: </a:t>
            </a:r>
            <a:r>
              <a:rPr lang="en-US" dirty="0" err="1">
                <a:ea typeface="굴림" charset="-127"/>
              </a:rPr>
              <a:t>cơ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sở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hạ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tầng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lưu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trữ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dữ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liệu</a:t>
            </a:r>
            <a:r>
              <a:rPr lang="en-US" dirty="0">
                <a:ea typeface="굴림" charset="-127"/>
              </a:rPr>
              <a:t>, </a:t>
            </a:r>
            <a:r>
              <a:rPr lang="en-US" dirty="0" err="1">
                <a:ea typeface="굴림" charset="-127"/>
              </a:rPr>
              <a:t>và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nguồn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để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thao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tác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nó</a:t>
            </a:r>
            <a:r>
              <a:rPr lang="en-US" dirty="0">
                <a:ea typeface="굴림" charset="-127"/>
              </a:rPr>
              <a:t>.</a:t>
            </a:r>
          </a:p>
          <a:p>
            <a:pPr lvl="0"/>
            <a:r>
              <a:rPr lang="en-US" dirty="0" err="1">
                <a:ea typeface="굴림" charset="-127"/>
              </a:rPr>
              <a:t>Phân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tích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dữ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liệu</a:t>
            </a:r>
            <a:r>
              <a:rPr lang="en-US" dirty="0">
                <a:ea typeface="굴림" charset="-127"/>
              </a:rPr>
              <a:t>: </a:t>
            </a:r>
            <a:r>
              <a:rPr lang="en-US" dirty="0" err="1">
                <a:ea typeface="굴림" charset="-127"/>
              </a:rPr>
              <a:t>công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nghệ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và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các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công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cụ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để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phân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tích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các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dữ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liệu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và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thu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thập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hiểu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biết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sâu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sắc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từ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nó</a:t>
            </a:r>
            <a:endParaRPr lang="en-US" dirty="0">
              <a:ea typeface="굴림" charset="-127"/>
            </a:endParaRPr>
          </a:p>
          <a:p>
            <a:r>
              <a:rPr lang="en-US" dirty="0" err="1">
                <a:ea typeface="굴림" charset="-127"/>
              </a:rPr>
              <a:t>Sử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dụng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dữ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liệu</a:t>
            </a:r>
            <a:r>
              <a:rPr lang="en-US" dirty="0">
                <a:ea typeface="굴림" charset="-127"/>
              </a:rPr>
              <a:t>: </a:t>
            </a:r>
            <a:r>
              <a:rPr lang="en-US" dirty="0" err="1">
                <a:ea typeface="굴림" charset="-127"/>
              </a:rPr>
              <a:t>đưa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dữ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liệu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lớn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đã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phân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tích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để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phục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vụ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trong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Kinh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doanh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thông</a:t>
            </a:r>
            <a:r>
              <a:rPr lang="en-US" dirty="0">
                <a:ea typeface="굴림" charset="-127"/>
              </a:rPr>
              <a:t> minh </a:t>
            </a:r>
            <a:r>
              <a:rPr lang="en-US" dirty="0" err="1">
                <a:ea typeface="굴림" charset="-127"/>
              </a:rPr>
              <a:t>và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các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ứng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dụng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của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người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dùng</a:t>
            </a:r>
            <a:r>
              <a:rPr lang="en-US" dirty="0">
                <a:ea typeface="굴림" charset="-127"/>
              </a:rPr>
              <a:t> </a:t>
            </a:r>
            <a:r>
              <a:rPr lang="en-US" dirty="0" err="1">
                <a:ea typeface="굴림" charset="-127"/>
              </a:rPr>
              <a:t>cuối</a:t>
            </a:r>
            <a:endParaRPr lang="en-US" dirty="0">
              <a:ea typeface="굴림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73" y="1905000"/>
            <a:ext cx="6076950" cy="3419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500" dirty="0" err="1">
                <a:ea typeface="굴림" charset="-127"/>
              </a:rPr>
              <a:t>Hệ</a:t>
            </a:r>
            <a:r>
              <a:rPr lang="en-US" sz="3500" dirty="0">
                <a:ea typeface="굴림" charset="-127"/>
              </a:rPr>
              <a:t> </a:t>
            </a:r>
            <a:r>
              <a:rPr lang="en-US" sz="3500" dirty="0" err="1">
                <a:ea typeface="굴림" charset="-127"/>
              </a:rPr>
              <a:t>dữ</a:t>
            </a:r>
            <a:r>
              <a:rPr lang="en-US" sz="3500" dirty="0">
                <a:ea typeface="굴림" charset="-127"/>
              </a:rPr>
              <a:t> </a:t>
            </a:r>
            <a:r>
              <a:rPr lang="en-US" sz="3500" dirty="0" err="1">
                <a:ea typeface="굴림" charset="-127"/>
              </a:rPr>
              <a:t>liệu</a:t>
            </a:r>
            <a:r>
              <a:rPr lang="en-US" sz="3500" dirty="0">
                <a:ea typeface="굴림" charset="-127"/>
              </a:rPr>
              <a:t> </a:t>
            </a:r>
            <a:r>
              <a:rPr lang="en-US" sz="3500" dirty="0" err="1">
                <a:ea typeface="굴림" charset="-127"/>
              </a:rPr>
              <a:t>có</a:t>
            </a:r>
            <a:r>
              <a:rPr lang="en-US" sz="3500" dirty="0">
                <a:ea typeface="굴림" charset="-127"/>
              </a:rPr>
              <a:t> </a:t>
            </a:r>
            <a:r>
              <a:rPr lang="en-US" sz="3500" dirty="0" err="1">
                <a:ea typeface="굴림" charset="-127"/>
              </a:rPr>
              <a:t>cấu</a:t>
            </a:r>
            <a:r>
              <a:rPr lang="en-US" sz="3500" dirty="0">
                <a:ea typeface="굴림" charset="-127"/>
              </a:rPr>
              <a:t> </a:t>
            </a:r>
            <a:r>
              <a:rPr lang="en-US" sz="3500" dirty="0" err="1">
                <a:ea typeface="굴림" charset="-127"/>
              </a:rPr>
              <a:t>trúc</a:t>
            </a:r>
            <a:endParaRPr lang="en-US" sz="3500" dirty="0">
              <a:ea typeface="굴림" charset="-127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100" dirty="0" err="1">
                <a:ea typeface="굴림" charset="-127"/>
              </a:rPr>
              <a:t>Hệ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thống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quản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lý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cơ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sở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liệu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quan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hệ</a:t>
            </a:r>
            <a:r>
              <a:rPr lang="en-US" sz="3100" dirty="0">
                <a:ea typeface="굴림" charset="-127"/>
              </a:rPr>
              <a:t>(RDBMS): </a:t>
            </a:r>
            <a:r>
              <a:rPr lang="en-US" sz="3100" dirty="0" err="1">
                <a:ea typeface="굴림" charset="-127"/>
              </a:rPr>
              <a:t>để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lưu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trữ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và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thao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tác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liệu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có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cấu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trúc</a:t>
            </a:r>
            <a:r>
              <a:rPr lang="en-US" sz="3100" dirty="0">
                <a:ea typeface="굴림" charset="-127"/>
              </a:rPr>
              <a:t>.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100" dirty="0" err="1">
                <a:ea typeface="굴림" charset="-127"/>
              </a:rPr>
              <a:t>Hệ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thống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MPP</a:t>
            </a:r>
            <a:r>
              <a:rPr lang="en-US" sz="3100" dirty="0">
                <a:ea typeface="굴림" charset="-127"/>
              </a:rPr>
              <a:t>: </a:t>
            </a:r>
            <a:r>
              <a:rPr lang="en-US" sz="3100" dirty="0" err="1">
                <a:ea typeface="굴림" charset="-127"/>
              </a:rPr>
              <a:t>tập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hợp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liệu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đồ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sộ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ngày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càng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lớn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thêm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và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tăng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cường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liệu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tăng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trưởng</a:t>
            </a:r>
            <a:r>
              <a:rPr lang="en-US" sz="3100" dirty="0">
                <a:ea typeface="굴림" charset="-127"/>
              </a:rPr>
              <a:t>.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100" dirty="0" err="1">
                <a:ea typeface="굴림" charset="-127"/>
              </a:rPr>
              <a:t>Kho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liệu</a:t>
            </a:r>
            <a:r>
              <a:rPr lang="en-US" sz="3100" dirty="0">
                <a:ea typeface="굴림" charset="-127"/>
              </a:rPr>
              <a:t>: </a:t>
            </a:r>
            <a:r>
              <a:rPr lang="en-US" sz="3100" dirty="0" err="1">
                <a:ea typeface="굴림" charset="-127"/>
              </a:rPr>
              <a:t>tập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hợp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và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lưu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trữ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liệu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cho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các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báo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cáo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sau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này</a:t>
            </a:r>
            <a:r>
              <a:rPr lang="en-US" sz="3100" dirty="0">
                <a:ea typeface="굴림" charset="-127"/>
              </a:rPr>
              <a:t>.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100" dirty="0" err="1">
                <a:ea typeface="굴림" charset="-127"/>
              </a:rPr>
              <a:t>Hạn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chế</a:t>
            </a:r>
            <a:endParaRPr lang="en-US" sz="3100" dirty="0">
              <a:ea typeface="굴림" charset="-127"/>
            </a:endParaRPr>
          </a:p>
          <a:p>
            <a:pPr marL="987552" lvl="5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100" dirty="0" err="1">
                <a:ea typeface="굴림" charset="-127"/>
              </a:rPr>
              <a:t>Khó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mở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rộng</a:t>
            </a:r>
            <a:r>
              <a:rPr lang="en-US" sz="3100" dirty="0">
                <a:ea typeface="굴림" charset="-127"/>
              </a:rPr>
              <a:t>, </a:t>
            </a:r>
            <a:r>
              <a:rPr lang="en-US" sz="3100" dirty="0" err="1">
                <a:ea typeface="굴림" charset="-127"/>
              </a:rPr>
              <a:t>hiệu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suất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chậm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lại</a:t>
            </a:r>
            <a:r>
              <a:rPr lang="en-US" sz="3100" dirty="0">
                <a:ea typeface="굴림" charset="-127"/>
              </a:rPr>
              <a:t>.</a:t>
            </a:r>
          </a:p>
          <a:p>
            <a:pPr marL="987552" lvl="5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100" dirty="0" err="1">
                <a:ea typeface="굴림" charset="-127"/>
              </a:rPr>
              <a:t>Biểu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diễn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dữ</a:t>
            </a:r>
            <a:r>
              <a:rPr lang="en-US" sz="3100" dirty="0">
                <a:ea typeface="굴림" charset="-127"/>
              </a:rPr>
              <a:t> </a:t>
            </a:r>
            <a:r>
              <a:rPr lang="en-US" sz="3100" dirty="0" err="1">
                <a:ea typeface="굴림" charset="-127"/>
              </a:rPr>
              <a:t>liệu</a:t>
            </a:r>
            <a:endParaRPr lang="en-US" sz="3100" dirty="0">
              <a:ea typeface="굴림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>
                <a:ea typeface="굴림" charset="-127"/>
              </a:rPr>
              <a:t>Hệ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không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cấu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trúc</a:t>
            </a:r>
            <a:r>
              <a:rPr lang="en-US" sz="3000" dirty="0">
                <a:ea typeface="굴림" charset="-127"/>
              </a:rPr>
              <a:t>: </a:t>
            </a:r>
            <a:r>
              <a:rPr lang="en-US" sz="3000" dirty="0" err="1">
                <a:ea typeface="굴림" charset="-127"/>
              </a:rPr>
              <a:t>phù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hợp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cho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việc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lưu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có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cấu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trúc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phức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tạp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và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dễ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dàng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mở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rộng</a:t>
            </a:r>
            <a:endParaRPr lang="en-US" sz="3000" dirty="0">
              <a:ea typeface="굴림" charset="-127"/>
            </a:endParaRPr>
          </a:p>
          <a:p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endParaRPr lang="en-US" sz="3000" dirty="0">
              <a:ea typeface="굴림" charset="-127"/>
            </a:endParaRPr>
          </a:p>
          <a:p>
            <a:pPr lvl="1"/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có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cấu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trúc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và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không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có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cấu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trúc</a:t>
            </a:r>
            <a:endParaRPr lang="en-US" sz="3000" dirty="0">
              <a:ea typeface="굴림" charset="-127"/>
            </a:endParaRPr>
          </a:p>
          <a:p>
            <a:pPr lvl="1"/>
            <a:r>
              <a:rPr lang="en-US" sz="3000" dirty="0" err="1">
                <a:ea typeface="굴림" charset="-127"/>
              </a:rPr>
              <a:t>Lấy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từ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nhiều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nguồn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với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kích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cỡ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khác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nhau</a:t>
            </a:r>
            <a:endParaRPr lang="en-US" sz="3000" dirty="0">
              <a:ea typeface="굴림" charset="-127"/>
            </a:endParaRPr>
          </a:p>
          <a:p>
            <a:pPr lvl="1"/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thường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rất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lớn</a:t>
            </a:r>
            <a:r>
              <a:rPr lang="en-US" sz="3000" dirty="0">
                <a:ea typeface="굴림" charset="-127"/>
              </a:rPr>
              <a:t>, </a:t>
            </a:r>
            <a:r>
              <a:rPr lang="en-US" sz="3000" dirty="0" err="1">
                <a:ea typeface="굴림" charset="-127"/>
              </a:rPr>
              <a:t>yêu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cầu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tốc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độ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xử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lý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cao</a:t>
            </a:r>
            <a:endParaRPr lang="en-US" sz="3000" dirty="0">
              <a:ea typeface="굴림" charset="-127"/>
            </a:endParaRPr>
          </a:p>
          <a:p>
            <a:pPr lvl="1">
              <a:buNone/>
            </a:pPr>
            <a:r>
              <a:rPr lang="en-US" sz="3000" dirty="0">
                <a:ea typeface="굴림" charset="-127"/>
                <a:sym typeface="Wingdings" pitchFamily="2" charset="2"/>
              </a:rPr>
              <a:t>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Yêu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cầu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tổ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chức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dữ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liệu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để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đáp</a:t>
            </a:r>
            <a:r>
              <a:rPr lang="en-US" sz="3000" dirty="0">
                <a:ea typeface="굴림" charset="-127"/>
                <a:sym typeface="Wingdings" pitchFamily="2" charset="2"/>
              </a:rPr>
              <a:t>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ứng</a:t>
            </a:r>
            <a:r>
              <a:rPr lang="en-US" sz="3000" dirty="0">
                <a:ea typeface="굴림" charset="-127"/>
                <a:sym typeface="Wingdings" pitchFamily="2" charset="2"/>
              </a:rPr>
              <a:t>: Apache </a:t>
            </a:r>
            <a:r>
              <a:rPr lang="en-US" sz="3000" dirty="0" err="1">
                <a:ea typeface="굴림" charset="-127"/>
                <a:sym typeface="Wingdings" pitchFamily="2" charset="2"/>
              </a:rPr>
              <a:t>Hadoop</a:t>
            </a:r>
            <a:endParaRPr lang="en-US" sz="3000" dirty="0">
              <a:ea typeface="굴림" charset="-127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ea typeface="굴림" charset="-127"/>
              </a:rPr>
              <a:t>Giới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thiệu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chung</a:t>
            </a:r>
            <a:endParaRPr lang="en-US" dirty="0">
              <a:ea typeface="굴림" charset="-127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ea typeface="굴림" charset="-127"/>
              </a:rPr>
              <a:t>Cấu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trúc</a:t>
            </a:r>
            <a:r>
              <a:rPr lang="en-US" dirty="0" smtClean="0">
                <a:ea typeface="굴림" charset="-127"/>
              </a:rPr>
              <a:t> source code</a:t>
            </a:r>
            <a:endParaRPr lang="en-US" dirty="0" smtClean="0">
              <a:ea typeface="굴림" charset="-127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ea typeface="굴림" charset="-127"/>
              </a:rPr>
              <a:t>Cách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thức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hoạt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động</a:t>
            </a:r>
            <a:endParaRPr lang="en-US" dirty="0" smtClean="0">
              <a:ea typeface="굴림" charset="-127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ea typeface="굴림" charset="-127"/>
              </a:rPr>
              <a:t>Cách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tổ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chứ</a:t>
            </a:r>
            <a:r>
              <a:rPr lang="en-US" dirty="0" smtClean="0">
                <a:ea typeface="굴림" charset="-127"/>
              </a:rPr>
              <a:t> database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ea typeface="굴림" charset="-127"/>
              </a:rPr>
              <a:t>Cơ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chế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xác</a:t>
            </a:r>
            <a:r>
              <a:rPr lang="en-US" dirty="0" smtClean="0">
                <a:ea typeface="굴림" charset="-127"/>
              </a:rPr>
              <a:t> </a:t>
            </a:r>
            <a:r>
              <a:rPr lang="en-US" dirty="0" err="1" smtClean="0">
                <a:ea typeface="굴림" charset="-127"/>
              </a:rPr>
              <a:t>thực</a:t>
            </a:r>
            <a:endParaRPr lang="en-US" dirty="0" smtClean="0">
              <a:ea typeface="굴림" charset="-127"/>
            </a:endParaRPr>
          </a:p>
          <a:p>
            <a:pPr marL="82296" indent="0">
              <a:lnSpc>
                <a:spcPct val="200000"/>
              </a:lnSpc>
              <a:buNone/>
            </a:pPr>
            <a:endParaRPr lang="en-US" b="1" dirty="0"/>
          </a:p>
          <a:p>
            <a:pPr>
              <a:lnSpc>
                <a:spcPct val="200000"/>
              </a:lnSpc>
            </a:pPr>
            <a:endParaRPr lang="en-US" dirty="0">
              <a:ea typeface="굴림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Nội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>
                <a:ea typeface="굴림" charset="-127"/>
              </a:rPr>
              <a:t>Là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nơi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mà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các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công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ty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bắt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đầu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trích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xuất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giá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trị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lớn</a:t>
            </a:r>
            <a:r>
              <a:rPr lang="en-US" sz="3000" dirty="0">
                <a:ea typeface="굴림" charset="-127"/>
              </a:rPr>
              <a:t>.</a:t>
            </a:r>
          </a:p>
          <a:p>
            <a:r>
              <a:rPr lang="en-US" sz="3000" dirty="0" err="1">
                <a:ea typeface="굴림" charset="-127"/>
              </a:rPr>
              <a:t>Liên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quan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tới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việc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phát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triển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các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ứng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dụng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và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sử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dụng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các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ứng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dụng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để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đạt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được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cái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nhìn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sâu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sắc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vào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lớn</a:t>
            </a:r>
            <a:r>
              <a:rPr lang="en-US" sz="3000" dirty="0">
                <a:ea typeface="굴림" charset="-127"/>
              </a:rPr>
              <a:t>.</a:t>
            </a:r>
          </a:p>
          <a:p>
            <a:r>
              <a:rPr lang="en-US" sz="3000" dirty="0" err="1">
                <a:ea typeface="굴림" charset="-127"/>
              </a:rPr>
              <a:t>Xây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dựng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các</a:t>
            </a:r>
            <a:r>
              <a:rPr lang="en-US" sz="3000" dirty="0">
                <a:ea typeface="굴림" charset="-127"/>
              </a:rPr>
              <a:t> tool </a:t>
            </a:r>
            <a:r>
              <a:rPr lang="en-US" sz="3000" dirty="0" err="1">
                <a:ea typeface="굴림" charset="-127"/>
              </a:rPr>
              <a:t>phân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tích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endParaRPr lang="en-US" sz="3000" dirty="0">
              <a:ea typeface="굴림" charset="-127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ea typeface="굴림" charset="-127"/>
              </a:rPr>
              <a:t>Là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các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hoạt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đông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trên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dữ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liệu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được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phân</a:t>
            </a:r>
            <a:r>
              <a:rPr lang="en-US" sz="3000" dirty="0">
                <a:ea typeface="굴림" charset="-127"/>
              </a:rPr>
              <a:t> </a:t>
            </a:r>
            <a:r>
              <a:rPr lang="en-US" sz="3000" dirty="0" err="1">
                <a:ea typeface="굴림" charset="-127"/>
              </a:rPr>
              <a:t>tích</a:t>
            </a:r>
            <a:r>
              <a:rPr lang="en-US" sz="3000" dirty="0">
                <a:ea typeface="굴림" charset="-127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7696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Tổ</a:t>
            </a:r>
            <a:r>
              <a:rPr lang="en-US" sz="4800" dirty="0" smtClean="0"/>
              <a:t> </a:t>
            </a:r>
            <a:r>
              <a:rPr lang="en-US" sz="4800" dirty="0" err="1" smtClean="0"/>
              <a:t>chức</a:t>
            </a:r>
            <a:r>
              <a:rPr lang="en-US" sz="4800" dirty="0" smtClean="0"/>
              <a:t> </a:t>
            </a:r>
            <a:r>
              <a:rPr lang="en-US" sz="4800" dirty="0" err="1" smtClean="0"/>
              <a:t>lưu</a:t>
            </a:r>
            <a:r>
              <a:rPr lang="en-US" sz="4800" dirty="0" smtClean="0"/>
              <a:t> </a:t>
            </a:r>
            <a:r>
              <a:rPr lang="en-US" sz="4800" dirty="0" err="1" smtClean="0"/>
              <a:t>trữ</a:t>
            </a:r>
            <a:r>
              <a:rPr lang="en-US" sz="4800" dirty="0" smtClean="0"/>
              <a:t> </a:t>
            </a:r>
            <a:r>
              <a:rPr lang="en-US" sz="4800" dirty="0" err="1" smtClean="0"/>
              <a:t>dữ</a:t>
            </a:r>
            <a:r>
              <a:rPr lang="en-US" sz="4800" dirty="0" smtClean="0"/>
              <a:t> </a:t>
            </a:r>
            <a:r>
              <a:rPr lang="en-US" sz="4800" dirty="0" err="1" smtClean="0"/>
              <a:t>liệu</a:t>
            </a:r>
            <a:r>
              <a:rPr lang="en-US" sz="4800" dirty="0" smtClean="0"/>
              <a:t> </a:t>
            </a:r>
            <a:r>
              <a:rPr lang="en-US" sz="4800" dirty="0" err="1" smtClean="0"/>
              <a:t>BigData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 (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System)</a:t>
            </a:r>
          </a:p>
          <a:p>
            <a:r>
              <a:rPr lang="en-US" dirty="0" smtClean="0"/>
              <a:t>Example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Hàng</a:t>
            </a:r>
            <a:r>
              <a:rPr lang="en-US" dirty="0" smtClean="0"/>
              <a:t> terabyte</a:t>
            </a:r>
          </a:p>
          <a:p>
            <a:pPr lvl="1"/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ngàn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node,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(</a:t>
            </a:r>
            <a:r>
              <a:rPr lang="en-US" dirty="0" err="1" smtClean="0"/>
              <a:t>MapReduce</a:t>
            </a:r>
            <a:r>
              <a:rPr lang="en-US" dirty="0" smtClean="0"/>
              <a:t>):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(HDFS): </a:t>
            </a:r>
            <a:r>
              <a:rPr lang="vi-VN" dirty="0" smtClean="0"/>
              <a:t>hệ thống file phân tán, cung cấp khả năng lưu trữ dữ liệu khổng lồ và</a:t>
            </a:r>
            <a:r>
              <a:rPr lang="en-US" dirty="0" smtClean="0"/>
              <a:t> </a:t>
            </a:r>
            <a:r>
              <a:rPr lang="vi-VN" dirty="0" smtClean="0"/>
              <a:t>tính năng tối ưu hoá việc sử dụng băng thông giữa các node.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828800" y="1447800"/>
            <a:ext cx="6096000" cy="4343400"/>
            <a:chOff x="1755" y="8136"/>
            <a:chExt cx="8730" cy="5529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5" y="8136"/>
              <a:ext cx="8625" cy="5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2" name="Oval 6"/>
            <p:cNvSpPr>
              <a:spLocks noChangeArrowheads="1"/>
            </p:cNvSpPr>
            <p:nvPr/>
          </p:nvSpPr>
          <p:spPr bwMode="auto">
            <a:xfrm>
              <a:off x="9885" y="13230"/>
              <a:ext cx="600" cy="43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2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1295400"/>
            <a:ext cx="75487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7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1102" y="1524000"/>
            <a:ext cx="732429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Kiến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trúc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của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HDFS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25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node: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master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HDFS,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file, block id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file</a:t>
            </a:r>
          </a:p>
          <a:p>
            <a:r>
              <a:rPr lang="vi-VN" dirty="0" smtClean="0"/>
              <a:t>Block: đơn vị lưu trữ dữ liệu nhỏ nhất</a:t>
            </a:r>
          </a:p>
          <a:p>
            <a:pPr lvl="1"/>
            <a:r>
              <a:rPr lang="vi-VN" dirty="0" smtClean="0"/>
              <a:t>Hadoop dùng mặc định 64MB/block</a:t>
            </a:r>
          </a:p>
          <a:p>
            <a:pPr lvl="1"/>
            <a:r>
              <a:rPr lang="it-IT" dirty="0" smtClean="0"/>
              <a:t>Một file chia làm nhiều block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block </a:t>
            </a:r>
            <a:r>
              <a:rPr lang="en-US" dirty="0" err="1" smtClean="0"/>
              <a:t>chứa</a:t>
            </a:r>
            <a:r>
              <a:rPr lang="en-US" dirty="0" smtClean="0"/>
              <a:t> ở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node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cluster</a:t>
            </a:r>
          </a:p>
          <a:p>
            <a:r>
              <a:rPr lang="en-US" dirty="0" err="1" smtClean="0"/>
              <a:t>DataNode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block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590800"/>
            <a:ext cx="5867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Giới</a:t>
            </a:r>
            <a:r>
              <a:rPr lang="en-US" sz="4800" dirty="0" smtClean="0"/>
              <a:t> </a:t>
            </a:r>
            <a:r>
              <a:rPr lang="en-US" sz="4800" dirty="0" err="1" smtClean="0"/>
              <a:t>thiệu</a:t>
            </a:r>
            <a:r>
              <a:rPr lang="en-US" sz="4800" dirty="0" smtClean="0"/>
              <a:t> </a:t>
            </a:r>
            <a:r>
              <a:rPr lang="en-US" sz="4800" dirty="0" smtClean="0"/>
              <a:t>CHUNG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job.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job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task </a:t>
            </a:r>
            <a:r>
              <a:rPr lang="en-US" dirty="0" err="1" smtClean="0"/>
              <a:t>cho</a:t>
            </a:r>
            <a:r>
              <a:rPr lang="en-US" dirty="0" smtClean="0"/>
              <a:t> task tracker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TaskTracker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task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task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4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752420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200" y="38100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Cơ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chế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hoạt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động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HDFS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70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endParaRPr lang="en-US" dirty="0" smtClean="0"/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Name Node, </a:t>
            </a:r>
            <a:r>
              <a:rPr lang="en-US" dirty="0" err="1" smtClean="0"/>
              <a:t>namenode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block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38100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Cơ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chế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hoạt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động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HDFS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chungnk\Desktop\re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581400"/>
            <a:ext cx="3757613" cy="2595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5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(pipeline)</a:t>
            </a:r>
          </a:p>
          <a:p>
            <a:pPr lvl="1"/>
            <a:r>
              <a:rPr lang="en-US" sz="2400" dirty="0" smtClean="0"/>
              <a:t>client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ở Name Node</a:t>
            </a:r>
          </a:p>
          <a:p>
            <a:pPr lvl="1"/>
            <a:r>
              <a:rPr lang="en-US" sz="2400" dirty="0" err="1" smtClean="0"/>
              <a:t>Namenode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file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endParaRPr lang="en-US" sz="2400" dirty="0" smtClean="0"/>
          </a:p>
          <a:p>
            <a:pPr lvl="1"/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block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38100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Cơ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chế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hoạt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động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HDFS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chungnk\Desktop\writ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191000"/>
            <a:ext cx="3448050" cy="22598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447800"/>
            <a:ext cx="8171688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file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cluster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Hadoop Distributed file System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9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1688" cy="4800600"/>
          </a:xfrm>
        </p:spPr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pha</a:t>
            </a:r>
            <a:r>
              <a:rPr lang="en-US" dirty="0"/>
              <a:t> : </a:t>
            </a:r>
            <a:r>
              <a:rPr lang="en-US" dirty="0" smtClean="0"/>
              <a:t>Map </a:t>
            </a:r>
            <a:r>
              <a:rPr lang="en-US" dirty="0" err="1"/>
              <a:t>và</a:t>
            </a:r>
            <a:r>
              <a:rPr lang="en-US" dirty="0"/>
              <a:t> R</a:t>
            </a:r>
            <a:r>
              <a:rPr lang="en-US" dirty="0" smtClean="0"/>
              <a:t>educe</a:t>
            </a:r>
            <a:endParaRPr lang="en-US" i="1" dirty="0" smtClean="0"/>
          </a:p>
          <a:p>
            <a:r>
              <a:rPr lang="en-US" dirty="0" err="1"/>
              <a:t>Hàm</a:t>
            </a:r>
            <a:r>
              <a:rPr lang="en-US" dirty="0"/>
              <a:t> Map 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(key, value)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keyI</a:t>
            </a:r>
            <a:r>
              <a:rPr lang="en-US" dirty="0"/>
              <a:t>, </a:t>
            </a:r>
            <a:r>
              <a:rPr lang="en-US" dirty="0" err="1"/>
              <a:t>valueI</a:t>
            </a:r>
            <a:r>
              <a:rPr lang="en-US" dirty="0"/>
              <a:t>) - key </a:t>
            </a:r>
            <a:r>
              <a:rPr lang="en-US" dirty="0" err="1"/>
              <a:t>và</a:t>
            </a:r>
            <a:r>
              <a:rPr lang="en-US" dirty="0"/>
              <a:t> value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input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Reduce.</a:t>
            </a:r>
          </a:p>
          <a:p>
            <a:r>
              <a:rPr lang="en-US" dirty="0" err="1"/>
              <a:t>Hàm</a:t>
            </a:r>
            <a:r>
              <a:rPr lang="en-US" dirty="0"/>
              <a:t> Reduce :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(</a:t>
            </a:r>
            <a:r>
              <a:rPr lang="en-US" dirty="0" err="1"/>
              <a:t>keyI</a:t>
            </a:r>
            <a:r>
              <a:rPr lang="en-US" dirty="0"/>
              <a:t>, </a:t>
            </a:r>
            <a:r>
              <a:rPr lang="en-US" dirty="0" err="1"/>
              <a:t>valueI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keyI</a:t>
            </a:r>
            <a:r>
              <a:rPr lang="en-US" dirty="0"/>
              <a:t>, </a:t>
            </a:r>
            <a:r>
              <a:rPr lang="en-US" dirty="0" err="1"/>
              <a:t>valueI</a:t>
            </a:r>
            <a:r>
              <a:rPr lang="en-US" dirty="0"/>
              <a:t>)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valueI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keyI</a:t>
            </a:r>
            <a:r>
              <a:rPr lang="en-US" dirty="0"/>
              <a:t>.</a:t>
            </a:r>
            <a:endParaRPr lang="en-US" dirty="0" smtClean="0"/>
          </a:p>
          <a:p>
            <a:pPr marL="82296" indent="0">
              <a:buNone/>
            </a:pPr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38100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MapReduce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38100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MapReduce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8001000" cy="57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72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38100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 :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36360"/>
            <a:ext cx="7022592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7696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Hadoop</a:t>
            </a:r>
            <a:r>
              <a:rPr lang="en-US" sz="4800" dirty="0" smtClean="0"/>
              <a:t> Vendors</a:t>
            </a:r>
          </a:p>
        </p:txBody>
      </p:sp>
    </p:spTree>
    <p:extLst>
      <p:ext uri="{BB962C8B-B14F-4D97-AF65-F5344CB8AC3E}">
        <p14:creationId xmlns:p14="http://schemas.microsoft.com/office/powerpoint/2010/main" val="28465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/>
              </a:rPr>
              <a:t>Cloudera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53%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66" y="2362200"/>
            <a:ext cx="7458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/>
              </a:rPr>
              <a:t>HortonWorks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free.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windows</a:t>
            </a:r>
          </a:p>
          <a:p>
            <a:r>
              <a:rPr lang="en-US" dirty="0" err="1" smtClean="0"/>
              <a:t>Chiếm</a:t>
            </a:r>
            <a:r>
              <a:rPr lang="en-US" dirty="0" smtClean="0"/>
              <a:t> 16%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Chiếm</a:t>
            </a:r>
            <a:r>
              <a:rPr lang="en-US" dirty="0" smtClean="0"/>
              <a:t> 11%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(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Filesytem</a:t>
            </a:r>
            <a:r>
              <a:rPr lang="en-US" dirty="0" smtClean="0"/>
              <a:t> </a:t>
            </a:r>
            <a:r>
              <a:rPr lang="en-US" dirty="0" err="1" smtClean="0"/>
              <a:t>MapRFS,NoSQL</a:t>
            </a:r>
            <a:r>
              <a:rPr lang="en-US" dirty="0" smtClean="0"/>
              <a:t> </a:t>
            </a:r>
            <a:r>
              <a:rPr lang="en-US" dirty="0" err="1" smtClean="0"/>
              <a:t>MapRDB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171825"/>
            <a:ext cx="8001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7696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586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Tại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sao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chúng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tôi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tạo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trang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website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ko-KR" dirty="0" smtClean="0">
              <a:ea typeface="굴림" charset="-127"/>
            </a:endParaRPr>
          </a:p>
          <a:p>
            <a:pPr algn="just"/>
            <a:r>
              <a:rPr lang="en-US" altLang="ko-KR" dirty="0" smtClean="0">
                <a:ea typeface="굴림" charset="-127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: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Backend :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Database : </a:t>
            </a:r>
            <a:r>
              <a:rPr lang="en-US" dirty="0" err="1"/>
              <a:t>M</a:t>
            </a:r>
            <a:r>
              <a:rPr lang="en-US" dirty="0" err="1" smtClean="0"/>
              <a:t>ongodb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Kết quả hình ảnh cho angular và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9367"/>
            <a:ext cx="7241411" cy="47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590800"/>
            <a:ext cx="5867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Cấu</a:t>
            </a:r>
            <a:r>
              <a:rPr lang="en-US" sz="4800" dirty="0" smtClean="0"/>
              <a:t> </a:t>
            </a:r>
            <a:r>
              <a:rPr lang="en-US" sz="4800" dirty="0" err="1" smtClean="0"/>
              <a:t>trúc</a:t>
            </a:r>
            <a:r>
              <a:rPr lang="en-US" sz="4800" dirty="0" smtClean="0"/>
              <a:t> source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3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 </a:t>
            </a:r>
            <a:r>
              <a:rPr lang="en-US" dirty="0" err="1" smtClean="0"/>
              <a:t>Forder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smtClean="0"/>
              <a:t>package Generator.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4276-F304-40FB-9581-40E463E3B6A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648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37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482</TotalTime>
  <Words>1070</Words>
  <Application>Microsoft Office PowerPoint</Application>
  <PresentationFormat>On-screen Show (4:3)</PresentationFormat>
  <Paragraphs>173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Gill Sans MT</vt:lpstr>
      <vt:lpstr>굴림</vt:lpstr>
      <vt:lpstr>Tahoma</vt:lpstr>
      <vt:lpstr>Times New Roman</vt:lpstr>
      <vt:lpstr>Verdana</vt:lpstr>
      <vt:lpstr>Wingdings</vt:lpstr>
      <vt:lpstr>Wingdings 2</vt:lpstr>
      <vt:lpstr>Solstice</vt:lpstr>
      <vt:lpstr>Website Quản Lý Đặt Hàng</vt:lpstr>
      <vt:lpstr>PowerPoint Presentation</vt:lpstr>
      <vt:lpstr>PowerPoint Presentation</vt:lpstr>
      <vt:lpstr>Bài toán ?</vt:lpstr>
      <vt:lpstr>Tại sao chúng tôi tạo ra trang website ?</vt:lpstr>
      <vt:lpstr>Sử dụng công nghệ gì ?</vt:lpstr>
      <vt:lpstr>PowerPoint Presentation</vt:lpstr>
      <vt:lpstr>PowerPoint Presentation</vt:lpstr>
      <vt:lpstr>Cấu trúc  Forder</vt:lpstr>
      <vt:lpstr>Thành phần </vt:lpstr>
      <vt:lpstr>Thành phần</vt:lpstr>
      <vt:lpstr>Thành phần</vt:lpstr>
      <vt:lpstr>Thành phần </vt:lpstr>
      <vt:lpstr>PowerPoint Presentation</vt:lpstr>
      <vt:lpstr>Các thành phần</vt:lpstr>
      <vt:lpstr>Các thành phần</vt:lpstr>
      <vt:lpstr>PowerPoint Presentation</vt:lpstr>
      <vt:lpstr>Quản lý dữ liệu</vt:lpstr>
      <vt:lpstr>Quản lý dữ liệu</vt:lpstr>
      <vt:lpstr>Phân tích dữ liệu</vt:lpstr>
      <vt:lpstr>Sử dụng dữ liệu</vt:lpstr>
      <vt:lpstr>PowerPoint Presentation</vt:lpstr>
      <vt:lpstr>Hadoop</vt:lpstr>
      <vt:lpstr>Hadoop là gì?</vt:lpstr>
      <vt:lpstr>Thành phần của Hadoop</vt:lpstr>
      <vt:lpstr>Hadoop Distributed file System</vt:lpstr>
      <vt:lpstr>Hadoop Distributed file System</vt:lpstr>
      <vt:lpstr>PowerPoint Presentation</vt:lpstr>
      <vt:lpstr>Kiến trúc của HDFS</vt:lpstr>
      <vt:lpstr>Kiến trúc của HDFS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Cloudera</vt:lpstr>
      <vt:lpstr>HortonWorks</vt:lpstr>
      <vt:lpstr>MapR</vt:lpstr>
      <vt:lpstr>PowerPoint Presentation</vt:lpstr>
    </vt:vector>
  </TitlesOfParts>
  <Company>Coltech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Dinh Anh Thai</dc:creator>
  <cp:lastModifiedBy>Đồng Nguyễn</cp:lastModifiedBy>
  <cp:revision>112</cp:revision>
  <cp:lastPrinted>2012-11-22T10:11:58Z</cp:lastPrinted>
  <dcterms:created xsi:type="dcterms:W3CDTF">2012-11-21T22:42:14Z</dcterms:created>
  <dcterms:modified xsi:type="dcterms:W3CDTF">2017-10-09T06:52:09Z</dcterms:modified>
</cp:coreProperties>
</file>