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92" r:id="rId1"/>
  </p:sldMasterIdLst>
  <p:notesMasterIdLst>
    <p:notesMasterId r:id="rId24"/>
  </p:notesMasterIdLst>
  <p:sldIdLst>
    <p:sldId id="256" r:id="rId2"/>
    <p:sldId id="314" r:id="rId3"/>
    <p:sldId id="308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293" r:id="rId18"/>
    <p:sldId id="310" r:id="rId19"/>
    <p:sldId id="309" r:id="rId20"/>
    <p:sldId id="311" r:id="rId21"/>
    <p:sldId id="312" r:id="rId22"/>
    <p:sldId id="31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BC451B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8" autoAdjust="0"/>
    <p:restoredTop sz="90895" autoAdjust="0"/>
  </p:normalViewPr>
  <p:slideViewPr>
    <p:cSldViewPr snapToGrid="0">
      <p:cViewPr>
        <p:scale>
          <a:sx n="125" d="100"/>
          <a:sy n="125" d="100"/>
        </p:scale>
        <p:origin x="422" y="-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4441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979A9-15C0-4E8A-9F7D-D113DE10A023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8BDB6-37A7-4A41-9E61-2FF7CF005A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8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563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5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9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1543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885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71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469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631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06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52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5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0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79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8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7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8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8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8624D31-43A5-475A-80CF-332C9F6DCF35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030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  <p:sldLayoutId id="2147484104" r:id="rId12"/>
    <p:sldLayoutId id="2147484105" r:id="rId13"/>
    <p:sldLayoutId id="2147484106" r:id="rId14"/>
    <p:sldLayoutId id="2147484107" r:id="rId15"/>
    <p:sldLayoutId id="2147484108" r:id="rId16"/>
    <p:sldLayoutId id="214748410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noeykeCG4001/sb3Analyze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55A2-EAC0-4F53-8BA1-096801E58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 - Assessment of Computational Thinking Skills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B786D-DB6E-45F5-BBC1-C1F22FE10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915075"/>
            <a:ext cx="9440034" cy="1680797"/>
          </a:xfrm>
        </p:spPr>
        <p:txBody>
          <a:bodyPr/>
          <a:lstStyle/>
          <a:p>
            <a:r>
              <a:rPr lang="en-US" dirty="0"/>
              <a:t>Kevin Yeong Yu Heng</a:t>
            </a:r>
          </a:p>
          <a:p>
            <a:r>
              <a:rPr lang="en-US" dirty="0"/>
              <a:t>A0143487X</a:t>
            </a:r>
          </a:p>
          <a:p>
            <a:r>
              <a:rPr lang="en-US" dirty="0"/>
              <a:t>Project Supervisor: Dr. </a:t>
            </a:r>
            <a:r>
              <a:rPr lang="en-US" dirty="0" err="1"/>
              <a:t>Bimlesh</a:t>
            </a:r>
            <a:r>
              <a:rPr lang="en-US" dirty="0"/>
              <a:t> Wadhwa</a:t>
            </a:r>
          </a:p>
        </p:txBody>
      </p:sp>
    </p:spTree>
    <p:extLst>
      <p:ext uri="{BB962C8B-B14F-4D97-AF65-F5344CB8AC3E}">
        <p14:creationId xmlns:p14="http://schemas.microsoft.com/office/powerpoint/2010/main" val="2954895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C49D-46B7-4605-847A-3BE1B85B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Textual Code -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C1E5DA-1CC9-4EDD-B431-F4CB286966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44" t="1809"/>
          <a:stretch/>
        </p:blipFill>
        <p:spPr>
          <a:xfrm>
            <a:off x="3200906" y="1666239"/>
            <a:ext cx="5790187" cy="493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29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8474AB-E6D9-4348-BA7F-1C291B0E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Listing Unreachable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81B03D-6F15-493A-87DE-E8F804B4E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62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BEE9E-4122-4720-818E-19AED4CB3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8189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>
                <a:effectLst/>
              </a:rPr>
              <a:t>In "main.py" : (using tmpUnreachableCode2.sb3 example project)</a:t>
            </a:r>
          </a:p>
          <a:p>
            <a:pPr marL="414000" lvl="1" indent="0">
              <a:buNone/>
            </a:pPr>
            <a:r>
              <a:rPr lang="en-US" sz="1200" i="1" dirty="0">
                <a:solidFill>
                  <a:srgbClr val="00B0F0"/>
                </a:solidFill>
                <a:effectLst/>
              </a:rPr>
              <a:t>sb3filepath = “</a:t>
            </a:r>
            <a:r>
              <a:rPr lang="en-US" sz="1200" i="1" dirty="0">
                <a:solidFill>
                  <a:srgbClr val="00B0F0"/>
                </a:solidFill>
              </a:rPr>
              <a:t>C:\Users\user\sb3analyzer\tmpUnreachableCode2.sb3”</a:t>
            </a:r>
          </a:p>
          <a:p>
            <a:pPr marL="36900" indent="0">
              <a:buNone/>
            </a:pPr>
            <a:r>
              <a:rPr lang="en-US" dirty="0"/>
              <a:t>In "sb3analyzer.py" :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Execute “runMain.bat"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F94143-ED81-47C9-8B3B-A449F12A9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783" y="2950518"/>
            <a:ext cx="6919560" cy="29644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BAC49D-46B7-4605-847A-3BE1B85B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Unreachable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FD5B5E-D48C-403B-B822-D09580750674}"/>
              </a:ext>
            </a:extLst>
          </p:cNvPr>
          <p:cNvSpPr/>
          <p:nvPr/>
        </p:nvSpPr>
        <p:spPr>
          <a:xfrm>
            <a:off x="1422400" y="4551680"/>
            <a:ext cx="6786880" cy="1363275"/>
          </a:xfrm>
          <a:prstGeom prst="rect">
            <a:avLst/>
          </a:prstGeom>
          <a:solidFill>
            <a:srgbClr val="BC451B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043DD2F-75DC-44F7-97E0-392B24518CDC}"/>
              </a:ext>
            </a:extLst>
          </p:cNvPr>
          <p:cNvSpPr txBox="1">
            <a:spLocks/>
          </p:cNvSpPr>
          <p:nvPr/>
        </p:nvSpPr>
        <p:spPr>
          <a:xfrm>
            <a:off x="8737331" y="4826917"/>
            <a:ext cx="3319538" cy="11668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sz="1400" dirty="0"/>
              <a:t>This chunk of code is included for this example to see which block type is unreachable (it can be omitted)</a:t>
            </a:r>
            <a:endParaRPr lang="en-US" sz="1400" dirty="0">
              <a:effectLst/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A81B8411-76B8-4E62-AE63-CED318ED5710}"/>
              </a:ext>
            </a:extLst>
          </p:cNvPr>
          <p:cNvSpPr/>
          <p:nvPr/>
        </p:nvSpPr>
        <p:spPr>
          <a:xfrm>
            <a:off x="8356972" y="4790581"/>
            <a:ext cx="392854" cy="812800"/>
          </a:xfrm>
          <a:prstGeom prst="leftBrac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68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C49D-46B7-4605-847A-3BE1B85B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Unreachable Code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2B0A74-A3EC-4FB3-A5BB-6F3E7FD0C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930" y="1969643"/>
            <a:ext cx="8756139" cy="29187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9C46FB-0AD3-4EF8-BF1E-175B362C4F0B}"/>
              </a:ext>
            </a:extLst>
          </p:cNvPr>
          <p:cNvSpPr/>
          <p:nvPr/>
        </p:nvSpPr>
        <p:spPr>
          <a:xfrm>
            <a:off x="1849120" y="3429000"/>
            <a:ext cx="2404533" cy="804334"/>
          </a:xfrm>
          <a:prstGeom prst="rect">
            <a:avLst/>
          </a:prstGeom>
          <a:solidFill>
            <a:srgbClr val="BC451B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30F496-A636-4860-AC42-2C32CD58EC44}"/>
              </a:ext>
            </a:extLst>
          </p:cNvPr>
          <p:cNvSpPr/>
          <p:nvPr/>
        </p:nvSpPr>
        <p:spPr>
          <a:xfrm>
            <a:off x="8422641" y="2633131"/>
            <a:ext cx="1981200" cy="143086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A345DD9-26D5-40E3-A7A6-DABD59DB2838}"/>
              </a:ext>
            </a:extLst>
          </p:cNvPr>
          <p:cNvSpPr txBox="1">
            <a:spLocks/>
          </p:cNvSpPr>
          <p:nvPr/>
        </p:nvSpPr>
        <p:spPr>
          <a:xfrm>
            <a:off x="8777971" y="5350685"/>
            <a:ext cx="1625870" cy="37500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sz="1400" dirty="0"/>
              <a:t>Unreachable code</a:t>
            </a:r>
            <a:endParaRPr lang="en-US" sz="1400" dirty="0">
              <a:effectLst/>
            </a:endParaRP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11D9FF09-E475-45D9-A8F6-85E02DD00DF9}"/>
              </a:ext>
            </a:extLst>
          </p:cNvPr>
          <p:cNvSpPr/>
          <p:nvPr/>
        </p:nvSpPr>
        <p:spPr>
          <a:xfrm>
            <a:off x="9314181" y="4324236"/>
            <a:ext cx="198119" cy="953713"/>
          </a:xfrm>
          <a:prstGeom prst="upArrow">
            <a:avLst>
              <a:gd name="adj1" fmla="val 50000"/>
              <a:gd name="adj2" fmla="val 100000"/>
            </a:avLst>
          </a:prstGeom>
          <a:solidFill>
            <a:srgbClr val="00B0F0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23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8474AB-E6D9-4348-BA7F-1C291B0E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Listing Matching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81B03D-6F15-493A-87DE-E8F804B4E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46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9B7056-CB30-4ABF-A359-CB2587298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906" y="3042789"/>
            <a:ext cx="8823934" cy="290463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BEE9E-4122-4720-818E-19AED4CB3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8189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>
                <a:effectLst/>
              </a:rPr>
              <a:t>In "main.py" : (using CatJumpJump.sb3 example project)</a:t>
            </a:r>
          </a:p>
          <a:p>
            <a:pPr marL="414000" lvl="1" indent="0">
              <a:buNone/>
            </a:pPr>
            <a:r>
              <a:rPr lang="en-US" sz="1200" i="1" dirty="0">
                <a:solidFill>
                  <a:srgbClr val="00B0F0"/>
                </a:solidFill>
                <a:effectLst/>
              </a:rPr>
              <a:t>sb3filepath = “</a:t>
            </a:r>
            <a:r>
              <a:rPr lang="en-US" sz="1200" i="1" dirty="0">
                <a:solidFill>
                  <a:srgbClr val="00B0F0"/>
                </a:solidFill>
              </a:rPr>
              <a:t>C:\Users\user\sb3analyzer\CatJumpJump.sb3”</a:t>
            </a:r>
          </a:p>
          <a:p>
            <a:pPr marL="36900" indent="0">
              <a:buNone/>
            </a:pPr>
            <a:r>
              <a:rPr lang="en-US" dirty="0"/>
              <a:t>In "sb3analyzer.py" :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Execute “runMain.bat"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BAC49D-46B7-4605-847A-3BE1B85B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Matching Code</a:t>
            </a:r>
          </a:p>
        </p:txBody>
      </p:sp>
    </p:spTree>
    <p:extLst>
      <p:ext uri="{BB962C8B-B14F-4D97-AF65-F5344CB8AC3E}">
        <p14:creationId xmlns:p14="http://schemas.microsoft.com/office/powerpoint/2010/main" val="2278570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C49D-46B7-4605-847A-3BE1B85B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Unreachable Code -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3D2D6E-232C-4268-9E6D-03FEB621C0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840"/>
          <a:stretch/>
        </p:blipFill>
        <p:spPr>
          <a:xfrm>
            <a:off x="1147960" y="3088639"/>
            <a:ext cx="4904403" cy="1314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431A18-1AEF-43AE-BF52-F0ED6456B2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81" b="2419"/>
          <a:stretch/>
        </p:blipFill>
        <p:spPr>
          <a:xfrm>
            <a:off x="6438403" y="1405899"/>
            <a:ext cx="4677242" cy="523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94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8474AB-E6D9-4348-BA7F-1C291B0E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SB3Analyzer Code Guide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81B03D-6F15-493A-87DE-E8F804B4E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55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C49D-46B7-4605-847A-3BE1B85B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chunk of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BEE9E-4122-4720-818E-19AED4CB3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>
                <a:effectLst/>
              </a:rPr>
              <a:t>This section is a guide on the functionality on more complicated chunks of code</a:t>
            </a:r>
          </a:p>
        </p:txBody>
      </p:sp>
    </p:spTree>
    <p:extLst>
      <p:ext uri="{BB962C8B-B14F-4D97-AF65-F5344CB8AC3E}">
        <p14:creationId xmlns:p14="http://schemas.microsoft.com/office/powerpoint/2010/main" val="2055843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57A271-FD7D-4A76-BDA5-A6BB64B7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494EEF-8632-4427-8D09-62E73A0AA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12" y="1968748"/>
            <a:ext cx="9777307" cy="40313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ABE8AE7-147F-49F9-BFF2-20B060470027}"/>
              </a:ext>
            </a:extLst>
          </p:cNvPr>
          <p:cNvSpPr/>
          <p:nvPr/>
        </p:nvSpPr>
        <p:spPr>
          <a:xfrm>
            <a:off x="3062997" y="3422227"/>
            <a:ext cx="1651243" cy="43857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Full file path of the Scratch project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5973CEB0-AAC8-441B-AAF8-726BEC25EEDC}"/>
              </a:ext>
            </a:extLst>
          </p:cNvPr>
          <p:cNvSpPr/>
          <p:nvPr/>
        </p:nvSpPr>
        <p:spPr>
          <a:xfrm>
            <a:off x="2700623" y="3607649"/>
            <a:ext cx="469297" cy="171872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11515-9286-4325-BCB8-092CADBD5D59}"/>
              </a:ext>
            </a:extLst>
          </p:cNvPr>
          <p:cNvSpPr/>
          <p:nvPr/>
        </p:nvSpPr>
        <p:spPr>
          <a:xfrm>
            <a:off x="5782493" y="5139269"/>
            <a:ext cx="1952656" cy="43857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Creation of internal Project object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2F07501F-B8C1-497B-B572-A2885659D253}"/>
              </a:ext>
            </a:extLst>
          </p:cNvPr>
          <p:cNvSpPr/>
          <p:nvPr/>
        </p:nvSpPr>
        <p:spPr>
          <a:xfrm>
            <a:off x="5448664" y="5440472"/>
            <a:ext cx="469297" cy="171872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EF6F55-A6B9-4DA5-8884-C687DDA65850}"/>
              </a:ext>
            </a:extLst>
          </p:cNvPr>
          <p:cNvSpPr/>
          <p:nvPr/>
        </p:nvSpPr>
        <p:spPr>
          <a:xfrm>
            <a:off x="5816358" y="5770712"/>
            <a:ext cx="1952656" cy="43857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Creation of internal Analyzer Object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7F2B0741-7712-4191-A641-B6AB9B61F9D0}"/>
              </a:ext>
            </a:extLst>
          </p:cNvPr>
          <p:cNvSpPr/>
          <p:nvPr/>
        </p:nvSpPr>
        <p:spPr>
          <a:xfrm>
            <a:off x="5453983" y="5757426"/>
            <a:ext cx="469297" cy="171872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3526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9309A-80D5-4877-86F1-A3FDB66D8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37869-F6BA-4E2F-89C6-C74A03560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code can be downloaded from the following source</a:t>
            </a:r>
          </a:p>
          <a:p>
            <a:r>
              <a:rPr lang="en-US" dirty="0">
                <a:hlinkClick r:id="rId2"/>
              </a:rPr>
              <a:t>https://github.com/gnoeykeCG4001/sb3Analyzer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216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131F7E-9AF8-49C1-8573-1AC4B9611A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235"/>
          <a:stretch/>
        </p:blipFill>
        <p:spPr>
          <a:xfrm>
            <a:off x="614995" y="1845735"/>
            <a:ext cx="8876382" cy="403013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357A271-FD7D-4A76-BDA5-A6BB64B7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sb3analyzer.py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E8AE7-147F-49F9-BFF2-20B060470027}"/>
              </a:ext>
            </a:extLst>
          </p:cNvPr>
          <p:cNvSpPr/>
          <p:nvPr/>
        </p:nvSpPr>
        <p:spPr>
          <a:xfrm>
            <a:off x="7988422" y="3970017"/>
            <a:ext cx="1651243" cy="43857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Code which does analysis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51B540BD-152A-4D21-BA5C-FC6C62E21392}"/>
              </a:ext>
            </a:extLst>
          </p:cNvPr>
          <p:cNvSpPr/>
          <p:nvPr/>
        </p:nvSpPr>
        <p:spPr>
          <a:xfrm rot="10800000">
            <a:off x="7186506" y="2580639"/>
            <a:ext cx="582507" cy="3217333"/>
          </a:xfrm>
          <a:prstGeom prst="leftBrace">
            <a:avLst/>
          </a:prstGeom>
          <a:noFill/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80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57A271-FD7D-4A76-BDA5-A6BB64B7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sb3analyzer.py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E8AE7-147F-49F9-BFF2-20B060470027}"/>
              </a:ext>
            </a:extLst>
          </p:cNvPr>
          <p:cNvSpPr/>
          <p:nvPr/>
        </p:nvSpPr>
        <p:spPr>
          <a:xfrm>
            <a:off x="8473440" y="2304275"/>
            <a:ext cx="3359573" cy="138091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 which starts the </a:t>
            </a:r>
            <a:r>
              <a:rPr lang="en-US" sz="1400" dirty="0" err="1"/>
              <a:t>traveresal</a:t>
            </a:r>
            <a:r>
              <a:rPr lang="en-US" sz="1400" dirty="0"/>
              <a:t> through the project in steps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Within each step does a function </a:t>
            </a:r>
            <a:r>
              <a:rPr lang="en-US" sz="1400" dirty="0" err="1"/>
              <a:t>L_funct</a:t>
            </a:r>
            <a:br>
              <a:rPr lang="en-US" sz="1400" dirty="0"/>
            </a:br>
            <a:r>
              <a:rPr lang="en-US" sz="1400" dirty="0"/>
              <a:t>(</a:t>
            </a:r>
            <a:r>
              <a:rPr lang="en-US" sz="1400" dirty="0" err="1"/>
              <a:t>L_funct</a:t>
            </a:r>
            <a:r>
              <a:rPr lang="en-US" sz="1400" dirty="0"/>
              <a:t> is passed as a parameter)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51B540BD-152A-4D21-BA5C-FC6C62E21392}"/>
              </a:ext>
            </a:extLst>
          </p:cNvPr>
          <p:cNvSpPr/>
          <p:nvPr/>
        </p:nvSpPr>
        <p:spPr>
          <a:xfrm rot="10800000">
            <a:off x="7723154" y="2120051"/>
            <a:ext cx="582507" cy="1722269"/>
          </a:xfrm>
          <a:prstGeom prst="leftBrace">
            <a:avLst/>
          </a:prstGeom>
          <a:noFill/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10F280-B735-49B7-B453-D2BBD1A57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007" y="2120052"/>
            <a:ext cx="6546147" cy="17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17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57A271-FD7D-4A76-BDA5-A6BB64B7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dirty="0"/>
              <a:t>sb3analyzer.py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4C0A9A-24B7-4C48-8430-24BA35E14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81" y="1876282"/>
            <a:ext cx="8004339" cy="427975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5C7B466-D9D7-417A-882C-A600EB08FA1E}"/>
              </a:ext>
            </a:extLst>
          </p:cNvPr>
          <p:cNvSpPr/>
          <p:nvPr/>
        </p:nvSpPr>
        <p:spPr>
          <a:xfrm>
            <a:off x="8629916" y="2583335"/>
            <a:ext cx="3105194" cy="138091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Functions which runs recursively to traverse through blocks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Within each block it unpacks the fields and inputs of the block, thereafter traverse to the next block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F60FF637-A1F6-4D3D-A89F-80026F62ABAA}"/>
              </a:ext>
            </a:extLst>
          </p:cNvPr>
          <p:cNvSpPr/>
          <p:nvPr/>
        </p:nvSpPr>
        <p:spPr>
          <a:xfrm>
            <a:off x="7623563" y="1898839"/>
            <a:ext cx="1116082" cy="171872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E91707-18F1-45DA-AE99-F851B6B32193}"/>
              </a:ext>
            </a:extLst>
          </p:cNvPr>
          <p:cNvSpPr/>
          <p:nvPr/>
        </p:nvSpPr>
        <p:spPr>
          <a:xfrm rot="16200000">
            <a:off x="8395141" y="2240824"/>
            <a:ext cx="619430" cy="6958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0425E47C-5D0F-4093-87EA-C57DA396A7A2}"/>
              </a:ext>
            </a:extLst>
          </p:cNvPr>
          <p:cNvSpPr/>
          <p:nvPr/>
        </p:nvSpPr>
        <p:spPr>
          <a:xfrm>
            <a:off x="7623563" y="4287797"/>
            <a:ext cx="1116082" cy="171872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FBBCF3-2A79-4BFA-B71E-68DDBFFD8251}"/>
              </a:ext>
            </a:extLst>
          </p:cNvPr>
          <p:cNvSpPr/>
          <p:nvPr/>
        </p:nvSpPr>
        <p:spPr>
          <a:xfrm rot="16200000">
            <a:off x="8391075" y="4036425"/>
            <a:ext cx="619430" cy="6958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1576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8474AB-E6D9-4348-BA7F-1C291B0E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SB3Analyzer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81B03D-6F15-493A-87DE-E8F804B4E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2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8474AB-E6D9-4348-BA7F-1C291B0E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SB3Analyzer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81B03D-6F15-493A-87DE-E8F804B4E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1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57A271-FD7D-4A76-BDA5-A6BB64B7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SB3Analyzer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0015E1-2227-41EF-8027-D886EF3B7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Ensure Python 3.8.0 is installed</a:t>
            </a:r>
          </a:p>
        </p:txBody>
      </p:sp>
    </p:spTree>
    <p:extLst>
      <p:ext uri="{BB962C8B-B14F-4D97-AF65-F5344CB8AC3E}">
        <p14:creationId xmlns:p14="http://schemas.microsoft.com/office/powerpoint/2010/main" val="241127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C49D-46B7-4605-847A-3BE1B85B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SB3Analyzer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BEE9E-4122-4720-818E-19AED4CB3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>
                <a:effectLst/>
              </a:rPr>
              <a:t>In "main.py" :</a:t>
            </a:r>
          </a:p>
          <a:p>
            <a:r>
              <a:rPr lang="en-US" dirty="0">
                <a:effectLst/>
              </a:rPr>
              <a:t>assign value &lt;</a:t>
            </a:r>
            <a:r>
              <a:rPr lang="en-US" dirty="0" err="1">
                <a:effectLst/>
              </a:rPr>
              <a:t>filepath</a:t>
            </a:r>
            <a:r>
              <a:rPr lang="en-US" dirty="0">
                <a:effectLst/>
              </a:rPr>
              <a:t>&gt; to the variable  "sb3filepath"</a:t>
            </a:r>
          </a:p>
          <a:p>
            <a:pPr marL="36900" indent="0">
              <a:buNone/>
            </a:pPr>
            <a:r>
              <a:rPr lang="en-US" sz="1800" dirty="0">
                <a:effectLst/>
              </a:rPr>
              <a:t>			</a:t>
            </a:r>
            <a:r>
              <a:rPr lang="en-US" sz="1800" i="1" dirty="0">
                <a:effectLst/>
              </a:rPr>
              <a:t>where &lt;</a:t>
            </a:r>
            <a:r>
              <a:rPr lang="en-US" sz="1800" i="1" dirty="0" err="1">
                <a:effectLst/>
              </a:rPr>
              <a:t>filepath</a:t>
            </a:r>
            <a:r>
              <a:rPr lang="en-US" sz="1800" i="1" dirty="0">
                <a:effectLst/>
              </a:rPr>
              <a:t>&gt; refers to the full path and filename of the Scratch Project to be analyzed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306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C49D-46B7-4605-847A-3BE1B85B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SB3Analyzer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BEE9E-4122-4720-818E-19AED4CB3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In "sb3analyzer.py" :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in the initialization function (__</a:t>
            </a:r>
            <a:r>
              <a:rPr lang="en-US" dirty="0" err="1">
                <a:effectLst/>
              </a:rPr>
              <a:t>init</a:t>
            </a:r>
            <a:r>
              <a:rPr lang="en-US" dirty="0">
                <a:effectLst/>
              </a:rPr>
              <a:t>__) of the SB3Analyzer Class, place the code for the assessment to be done.</a:t>
            </a:r>
          </a:p>
          <a:p>
            <a:pPr marL="36900" indent="0">
              <a:buNone/>
            </a:pPr>
            <a:r>
              <a:rPr lang="en-US" sz="1800" dirty="0">
                <a:effectLst/>
              </a:rPr>
              <a:t>			</a:t>
            </a:r>
            <a:r>
              <a:rPr lang="en-US" sz="1800" i="1" dirty="0">
                <a:effectLst/>
              </a:rPr>
              <a:t>example functions are provided in the comments</a:t>
            </a:r>
          </a:p>
        </p:txBody>
      </p:sp>
    </p:spTree>
    <p:extLst>
      <p:ext uri="{BB962C8B-B14F-4D97-AF65-F5344CB8AC3E}">
        <p14:creationId xmlns:p14="http://schemas.microsoft.com/office/powerpoint/2010/main" val="328868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8474AB-E6D9-4348-BA7F-1C291B0E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Generating Textual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81B03D-6F15-493A-87DE-E8F804B4E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75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C49D-46B7-4605-847A-3BE1B85B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Textual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BEE9E-4122-4720-818E-19AED4CB3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>
                <a:effectLst/>
              </a:rPr>
              <a:t>In "main.py" : (using CatJumpJump.sb3 example project)</a:t>
            </a:r>
          </a:p>
          <a:p>
            <a:pPr marL="414000" lvl="1" indent="0">
              <a:buNone/>
            </a:pPr>
            <a:r>
              <a:rPr lang="en-US" sz="1200" i="1" dirty="0">
                <a:solidFill>
                  <a:srgbClr val="00B0F0"/>
                </a:solidFill>
                <a:effectLst/>
              </a:rPr>
              <a:t>sb3filepath = “</a:t>
            </a:r>
            <a:r>
              <a:rPr lang="en-US" sz="1200" i="1" dirty="0">
                <a:solidFill>
                  <a:srgbClr val="00B0F0"/>
                </a:solidFill>
              </a:rPr>
              <a:t>C:\Users\user\sb3analyzer\CatJumpJump.sb3”</a:t>
            </a:r>
          </a:p>
          <a:p>
            <a:pPr marL="36900" indent="0">
              <a:buNone/>
            </a:pPr>
            <a:r>
              <a:rPr lang="en-US" dirty="0"/>
              <a:t>In "sb3analyzer.py" :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Execute “runMain.bat"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256227-FB17-4FF0-8B39-34296EB97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145" y="2978939"/>
            <a:ext cx="7171041" cy="13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2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7557</TotalTime>
  <Words>256</Words>
  <Application>Microsoft Office PowerPoint</Application>
  <PresentationFormat>Widescreen</PresentationFormat>
  <Paragraphs>77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Calisto MT</vt:lpstr>
      <vt:lpstr>Wingdings 2</vt:lpstr>
      <vt:lpstr>Slate</vt:lpstr>
      <vt:lpstr>Demo - Assessment of Computational Thinking Skills</vt:lpstr>
      <vt:lpstr>Code Repo</vt:lpstr>
      <vt:lpstr>SB3Analyzer Demo</vt:lpstr>
      <vt:lpstr>Setting up SB3Analyzer</vt:lpstr>
      <vt:lpstr>Setting up SB3Analyzer</vt:lpstr>
      <vt:lpstr>Setting up SB3Analyzer</vt:lpstr>
      <vt:lpstr>Setting up SB3Analyzer</vt:lpstr>
      <vt:lpstr>Example – Generating Textual Code</vt:lpstr>
      <vt:lpstr>Generating Textual Code</vt:lpstr>
      <vt:lpstr>Generating Textual Code - Results</vt:lpstr>
      <vt:lpstr>Example – Listing Unreachable Code</vt:lpstr>
      <vt:lpstr>Listing Unreachable Code</vt:lpstr>
      <vt:lpstr>Listing Unreachable Code - Results</vt:lpstr>
      <vt:lpstr>Example – Listing Matching Code</vt:lpstr>
      <vt:lpstr>Listing Matching Code</vt:lpstr>
      <vt:lpstr>Listing Unreachable Code - Results</vt:lpstr>
      <vt:lpstr>SB3Analyzer Code Guide</vt:lpstr>
      <vt:lpstr>Notable chunk of the code</vt:lpstr>
      <vt:lpstr>main.py</vt:lpstr>
      <vt:lpstr>sb3analyzer.py</vt:lpstr>
      <vt:lpstr>sb3analyzer.py</vt:lpstr>
      <vt:lpstr>sb3analyzer.py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of Computational Thinking Skills</dc:title>
  <dc:creator>Kevin Yeong</dc:creator>
  <cp:lastModifiedBy>Kevin Yeong</cp:lastModifiedBy>
  <cp:revision>212</cp:revision>
  <dcterms:created xsi:type="dcterms:W3CDTF">2020-04-21T16:45:30Z</dcterms:created>
  <dcterms:modified xsi:type="dcterms:W3CDTF">2020-05-05T09:10:49Z</dcterms:modified>
</cp:coreProperties>
</file>