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8"/>
  </p:notesMasterIdLst>
  <p:sldIdLst>
    <p:sldId id="256" r:id="rId2"/>
    <p:sldId id="257" r:id="rId3"/>
    <p:sldId id="274" r:id="rId4"/>
    <p:sldId id="259" r:id="rId5"/>
    <p:sldId id="260" r:id="rId6"/>
    <p:sldId id="261" r:id="rId7"/>
    <p:sldId id="262" r:id="rId8"/>
    <p:sldId id="263" r:id="rId9"/>
    <p:sldId id="264" r:id="rId10"/>
    <p:sldId id="258" r:id="rId11"/>
    <p:sldId id="276" r:id="rId12"/>
    <p:sldId id="277" r:id="rId13"/>
    <p:sldId id="271" r:id="rId14"/>
    <p:sldId id="272" r:id="rId15"/>
    <p:sldId id="273" r:id="rId16"/>
    <p:sldId id="275" r:id="rId1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491" autoAdjust="0"/>
    <p:restoredTop sz="94674"/>
  </p:normalViewPr>
  <p:slideViewPr>
    <p:cSldViewPr>
      <p:cViewPr>
        <p:scale>
          <a:sx n="100" d="100"/>
          <a:sy n="100" d="100"/>
        </p:scale>
        <p:origin x="1960" y="6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AF7546-BA4F-4742-AF77-F1A112E7D851}" type="datetimeFigureOut">
              <a:rPr lang="de-CH" smtClean="0"/>
              <a:t>29.11.15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3144C5-ECC5-49F3-9342-B074B32588D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14418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3144C5-ECC5-49F3-9342-B074B32588D6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52960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3144C5-ECC5-49F3-9342-B074B32588D6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40819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winkliges Dreiec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grpSp>
        <p:nvGrpSpPr>
          <p:cNvPr id="2" name="Gruppieren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ihand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ihand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ihand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Gerade Verbindung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BDDD2E4-6839-4F5E-98F9-86B32DDFE6A5}" type="datetimeFigureOut">
              <a:rPr lang="de-CH" smtClean="0"/>
              <a:t>29.11.15</a:t>
            </a:fld>
            <a:endParaRPr lang="de-CH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de-CH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BE2CA87-69B2-4A64-A182-EC11425AE3E4}" type="slidenum">
              <a:rPr lang="de-CH" smtClean="0"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DDD2E4-6839-4F5E-98F9-86B32DDFE6A5}" type="datetimeFigureOut">
              <a:rPr lang="de-CH" smtClean="0"/>
              <a:t>29.11.15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BE2CA87-69B2-4A64-A182-EC11425AE3E4}" type="slidenum">
              <a:rPr lang="de-CH" smtClean="0"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DDD2E4-6839-4F5E-98F9-86B32DDFE6A5}" type="datetimeFigureOut">
              <a:rPr lang="de-CH" smtClean="0"/>
              <a:t>29.11.15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BE2CA87-69B2-4A64-A182-EC11425AE3E4}" type="slidenum">
              <a:rPr lang="de-CH" smtClean="0"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DDD2E4-6839-4F5E-98F9-86B32DDFE6A5}" type="datetimeFigureOut">
              <a:rPr lang="de-CH" smtClean="0"/>
              <a:t>29.11.15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BE2CA87-69B2-4A64-A182-EC11425AE3E4}" type="slidenum">
              <a:rPr lang="de-CH" smtClean="0"/>
              <a:t>‹#›</a:t>
            </a:fld>
            <a:endParaRPr lang="de-CH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DDD2E4-6839-4F5E-98F9-86B32DDFE6A5}" type="datetimeFigureOut">
              <a:rPr lang="de-CH" smtClean="0"/>
              <a:t>29.11.15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BE2CA87-69B2-4A64-A182-EC11425AE3E4}" type="slidenum">
              <a:rPr lang="de-CH" smtClean="0"/>
              <a:t>‹#›</a:t>
            </a:fld>
            <a:endParaRPr lang="de-CH"/>
          </a:p>
        </p:txBody>
      </p:sp>
      <p:sp>
        <p:nvSpPr>
          <p:cNvPr id="7" name="Eingekerbter Richtungspfeil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Eingekerbter Richtungspfeil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DDD2E4-6839-4F5E-98F9-86B32DDFE6A5}" type="datetimeFigureOut">
              <a:rPr lang="de-CH" smtClean="0"/>
              <a:t>29.11.15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BE2CA87-69B2-4A64-A182-EC11425AE3E4}" type="slidenum">
              <a:rPr lang="de-CH" smtClean="0"/>
              <a:t>‹#›</a:t>
            </a:fld>
            <a:endParaRPr lang="de-CH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DDD2E4-6839-4F5E-98F9-86B32DDFE6A5}" type="datetimeFigureOut">
              <a:rPr lang="de-CH" smtClean="0"/>
              <a:t>29.11.15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BE2CA87-69B2-4A64-A182-EC11425AE3E4}" type="slidenum">
              <a:rPr lang="de-CH" smtClean="0"/>
              <a:t>‹#›</a:t>
            </a:fld>
            <a:endParaRPr lang="de-CH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DDD2E4-6839-4F5E-98F9-86B32DDFE6A5}" type="datetimeFigureOut">
              <a:rPr lang="de-CH" smtClean="0"/>
              <a:t>29.11.15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BE2CA87-69B2-4A64-A182-EC11425AE3E4}" type="slidenum">
              <a:rPr lang="de-CH" smtClean="0"/>
              <a:t>‹#›</a:t>
            </a:fld>
            <a:endParaRPr lang="de-CH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DDD2E4-6839-4F5E-98F9-86B32DDFE6A5}" type="datetimeFigureOut">
              <a:rPr lang="de-CH" smtClean="0"/>
              <a:t>29.11.15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BE2CA87-69B2-4A64-A182-EC11425AE3E4}" type="slidenum">
              <a:rPr lang="de-CH" smtClean="0"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BDDD2E4-6839-4F5E-98F9-86B32DDFE6A5}" type="datetimeFigureOut">
              <a:rPr lang="de-CH" smtClean="0"/>
              <a:t>29.11.15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BE2CA87-69B2-4A64-A182-EC11425AE3E4}" type="slidenum">
              <a:rPr lang="de-CH" smtClean="0"/>
              <a:t>‹#›</a:t>
            </a:fld>
            <a:endParaRPr lang="de-CH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BDDD2E4-6839-4F5E-98F9-86B32DDFE6A5}" type="datetimeFigureOut">
              <a:rPr lang="de-CH" smtClean="0"/>
              <a:t>29.11.15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BE2CA87-69B2-4A64-A182-EC11425AE3E4}" type="slidenum">
              <a:rPr lang="de-CH" smtClean="0"/>
              <a:t>‹#›</a:t>
            </a:fld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ihand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echtwinkliges Dreiec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Gerade Verbindung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Eingekerbter Richtungspfeil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Eingekerbter Richtungspfeil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ihand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ihand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echtwinkliges Dreiec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Gerade Verbindung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BDDD2E4-6839-4F5E-98F9-86B32DDFE6A5}" type="datetimeFigureOut">
              <a:rPr lang="de-CH" smtClean="0"/>
              <a:t>29.11.15</a:t>
            </a:fld>
            <a:endParaRPr lang="de-CH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de-CH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ABE2CA87-69B2-4A64-A182-EC11425AE3E4}" type="slidenum">
              <a:rPr lang="de-CH" smtClean="0"/>
              <a:t>‹#›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Key Escrow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Daniel Föhn, Jonas Hansen, Silvio Stappung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3930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202" y="1481138"/>
            <a:ext cx="6791595" cy="452596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Clipper Chip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5759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9650773"/>
              </p:ext>
            </p:extLst>
          </p:nvPr>
        </p:nvGraphicFramePr>
        <p:xfrm>
          <a:off x="457200" y="2924944"/>
          <a:ext cx="82296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Unit ID</a:t>
                      </a:r>
                      <a:br>
                        <a:rPr lang="en-US" b="1" dirty="0" smtClean="0"/>
                      </a:br>
                      <a:r>
                        <a:rPr lang="en-US" sz="1600" dirty="0" smtClean="0"/>
                        <a:t>32</a:t>
                      </a:r>
                      <a:r>
                        <a:rPr lang="en-US" sz="1600" baseline="0" dirty="0" smtClean="0"/>
                        <a:t> bit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Encrypted Session Key</a:t>
                      </a:r>
                      <a:br>
                        <a:rPr lang="en-US" b="1" dirty="0" smtClean="0"/>
                      </a:br>
                      <a:r>
                        <a:rPr lang="en-US" sz="1600" dirty="0" smtClean="0"/>
                        <a:t>80 bit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Checksum</a:t>
                      </a:r>
                    </a:p>
                    <a:p>
                      <a:pPr algn="ctr"/>
                      <a:r>
                        <a:rPr lang="en-US" sz="1600" dirty="0" smtClean="0"/>
                        <a:t>16 bit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Law Enforcement Access Field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165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548680"/>
            <a:ext cx="7312775" cy="5400600"/>
          </a:xfrm>
        </p:spPr>
      </p:pic>
    </p:spTree>
    <p:extLst>
      <p:ext uri="{BB962C8B-B14F-4D97-AF65-F5344CB8AC3E}">
        <p14:creationId xmlns:p14="http://schemas.microsoft.com/office/powerpoint/2010/main" val="10012951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57200" y="3501009"/>
            <a:ext cx="8229600" cy="1512168"/>
          </a:xfrm>
        </p:spPr>
        <p:txBody>
          <a:bodyPr>
            <a:normAutofit/>
          </a:bodyPr>
          <a:lstStyle/>
          <a:p>
            <a:r>
              <a:rPr lang="de-CH" sz="2000" dirty="0" err="1"/>
              <a:t>ClientA</a:t>
            </a:r>
            <a:r>
              <a:rPr lang="de-CH" sz="2000" dirty="0"/>
              <a:t> verbindet mit </a:t>
            </a:r>
            <a:r>
              <a:rPr lang="de-CH" sz="2000" dirty="0" err="1"/>
              <a:t>ClientB</a:t>
            </a:r>
            <a:endParaRPr lang="de-CH" sz="2000" dirty="0"/>
          </a:p>
          <a:p>
            <a:r>
              <a:rPr lang="en-US" sz="2000" dirty="0" smtClean="0"/>
              <a:t>Man </a:t>
            </a:r>
            <a:r>
              <a:rPr lang="en-US" sz="2000" dirty="0"/>
              <a:t>in the Middle (</a:t>
            </a:r>
            <a:r>
              <a:rPr lang="en-US" sz="2000" dirty="0" err="1"/>
              <a:t>z.B</a:t>
            </a:r>
            <a:r>
              <a:rPr lang="en-US" sz="2000" dirty="0"/>
              <a:t>. </a:t>
            </a:r>
            <a:r>
              <a:rPr lang="en-US" sz="2000" dirty="0" err="1"/>
              <a:t>Staat</a:t>
            </a:r>
            <a:r>
              <a:rPr lang="en-US" sz="2000" dirty="0"/>
              <a:t>, Admin)</a:t>
            </a:r>
          </a:p>
          <a:p>
            <a:r>
              <a:rPr lang="de-CH" sz="2000" dirty="0" smtClean="0"/>
              <a:t>SPAN </a:t>
            </a:r>
            <a:r>
              <a:rPr lang="de-CH" sz="2000" dirty="0"/>
              <a:t>Port auf Switch</a:t>
            </a:r>
          </a:p>
          <a:p>
            <a:r>
              <a:rPr lang="de-CH" sz="2000" dirty="0" err="1" smtClean="0"/>
              <a:t>openssl</a:t>
            </a:r>
            <a:r>
              <a:rPr lang="de-CH" sz="2000" dirty="0" smtClean="0"/>
              <a:t> </a:t>
            </a:r>
            <a:r>
              <a:rPr lang="de-CH" sz="2000" dirty="0"/>
              <a:t>zur Schlüsselerstellung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Versuchsaufbau</a:t>
            </a:r>
            <a:endParaRPr lang="de-CH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349887"/>
            <a:ext cx="3744416" cy="2007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hteck 3"/>
          <p:cNvSpPr/>
          <p:nvPr/>
        </p:nvSpPr>
        <p:spPr>
          <a:xfrm>
            <a:off x="683568" y="5093073"/>
            <a:ext cx="4824536" cy="553998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500" dirty="0" err="1"/>
              <a:t>openssl</a:t>
            </a:r>
            <a:r>
              <a:rPr lang="en-US" sz="1500" dirty="0"/>
              <a:t> </a:t>
            </a:r>
            <a:r>
              <a:rPr lang="en-US" sz="1500" dirty="0" err="1"/>
              <a:t>req</a:t>
            </a:r>
            <a:r>
              <a:rPr lang="en-US" sz="1500" dirty="0"/>
              <a:t> -new -x509 -out server.crt -nodes </a:t>
            </a:r>
            <a:r>
              <a:rPr lang="en-US" sz="1500" dirty="0" smtClean="0"/>
              <a:t/>
            </a:r>
            <a:br>
              <a:rPr lang="en-US" sz="1500" dirty="0" smtClean="0"/>
            </a:br>
            <a:r>
              <a:rPr lang="en-US" sz="1500" dirty="0" smtClean="0"/>
              <a:t>-</a:t>
            </a:r>
            <a:r>
              <a:rPr lang="en-US" sz="1500" dirty="0" err="1"/>
              <a:t>keyout</a:t>
            </a:r>
            <a:r>
              <a:rPr lang="en-US" sz="1500" dirty="0"/>
              <a:t> </a:t>
            </a:r>
            <a:r>
              <a:rPr lang="en-US" sz="1500" dirty="0" err="1"/>
              <a:t>server.pem</a:t>
            </a:r>
            <a:r>
              <a:rPr lang="en-US" sz="1500" dirty="0"/>
              <a:t> </a:t>
            </a:r>
            <a:r>
              <a:rPr lang="en-US" sz="1500" dirty="0" smtClean="0"/>
              <a:t>–subj</a:t>
            </a:r>
            <a:r>
              <a:rPr lang="de-CH" sz="1500" dirty="0" smtClean="0"/>
              <a:t>/CN=</a:t>
            </a:r>
            <a:r>
              <a:rPr lang="de-CH" sz="1500" dirty="0" err="1" smtClean="0"/>
              <a:t>localhost</a:t>
            </a:r>
            <a:endParaRPr lang="de-CH" sz="1500" dirty="0"/>
          </a:p>
        </p:txBody>
      </p:sp>
      <p:sp>
        <p:nvSpPr>
          <p:cNvPr id="5" name="Rechteck 4"/>
          <p:cNvSpPr/>
          <p:nvPr/>
        </p:nvSpPr>
        <p:spPr>
          <a:xfrm>
            <a:off x="3707904" y="5733256"/>
            <a:ext cx="4572000" cy="553998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sz="1500" dirty="0" err="1" smtClean="0"/>
              <a:t>openssl</a:t>
            </a:r>
            <a:r>
              <a:rPr lang="en-US" sz="1500" dirty="0" smtClean="0"/>
              <a:t> </a:t>
            </a:r>
            <a:r>
              <a:rPr lang="en-US" sz="1500" dirty="0" err="1" smtClean="0"/>
              <a:t>s_server</a:t>
            </a:r>
            <a:r>
              <a:rPr lang="en-US" sz="1500" dirty="0" smtClean="0"/>
              <a:t> -www -cipher AES256-SHA </a:t>
            </a:r>
            <a:br>
              <a:rPr lang="en-US" sz="1500" dirty="0" smtClean="0"/>
            </a:br>
            <a:r>
              <a:rPr lang="en-US" sz="1500" dirty="0" smtClean="0"/>
              <a:t>-key </a:t>
            </a:r>
            <a:r>
              <a:rPr lang="en-US" sz="1500" dirty="0" err="1" smtClean="0"/>
              <a:t>server.pem</a:t>
            </a:r>
            <a:r>
              <a:rPr lang="en-US" sz="1500" dirty="0" smtClean="0"/>
              <a:t> -cert server.</a:t>
            </a:r>
            <a:r>
              <a:rPr lang="de-CH" sz="1500" dirty="0" err="1" smtClean="0"/>
              <a:t>crt</a:t>
            </a:r>
            <a:endParaRPr lang="de-CH" sz="1500" dirty="0"/>
          </a:p>
        </p:txBody>
      </p:sp>
    </p:spTree>
    <p:extLst>
      <p:ext uri="{BB962C8B-B14F-4D97-AF65-F5344CB8AC3E}">
        <p14:creationId xmlns:p14="http://schemas.microsoft.com/office/powerpoint/2010/main" val="75585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1" y="602008"/>
            <a:ext cx="4471351" cy="5059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3032" y="602008"/>
            <a:ext cx="4697480" cy="475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460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Vault</a:t>
            </a:r>
            <a:endParaRPr lang="de-CH" dirty="0"/>
          </a:p>
          <a:p>
            <a:pPr lvl="1"/>
            <a:r>
              <a:rPr lang="de-CH" dirty="0" smtClean="0"/>
              <a:t>Ein </a:t>
            </a:r>
            <a:r>
              <a:rPr lang="de-CH" dirty="0"/>
              <a:t>Safe für Schlüssel</a:t>
            </a:r>
          </a:p>
          <a:p>
            <a:pPr lvl="1"/>
            <a:r>
              <a:rPr lang="de-CH" dirty="0" smtClean="0"/>
              <a:t>Konsolenbasierend</a:t>
            </a:r>
            <a:endParaRPr lang="de-CH" dirty="0"/>
          </a:p>
          <a:p>
            <a:pPr lvl="1"/>
            <a:r>
              <a:rPr lang="de-CH" dirty="0" smtClean="0"/>
              <a:t>Multi-Server </a:t>
            </a:r>
            <a:r>
              <a:rPr lang="de-CH" dirty="0"/>
              <a:t>Architektur</a:t>
            </a:r>
          </a:p>
          <a:p>
            <a:pPr lvl="1"/>
            <a:r>
              <a:rPr lang="de-CH" dirty="0" smtClean="0"/>
              <a:t>Online </a:t>
            </a:r>
            <a:r>
              <a:rPr lang="de-CH" dirty="0"/>
              <a:t>Tutorial</a:t>
            </a:r>
          </a:p>
          <a:p>
            <a:r>
              <a:rPr lang="de-CH" dirty="0" err="1" smtClean="0"/>
              <a:t>Wireshark</a:t>
            </a:r>
            <a:endParaRPr lang="de-CH" dirty="0"/>
          </a:p>
          <a:p>
            <a:pPr lvl="1"/>
            <a:r>
              <a:rPr lang="de-CH" dirty="0" smtClean="0"/>
              <a:t>Echtzeit </a:t>
            </a:r>
            <a:r>
              <a:rPr lang="de-CH" dirty="0" err="1"/>
              <a:t>analyse</a:t>
            </a:r>
            <a:endParaRPr lang="de-CH" dirty="0"/>
          </a:p>
          <a:p>
            <a:pPr lvl="1"/>
            <a:r>
              <a:rPr lang="de-CH" dirty="0" smtClean="0"/>
              <a:t>Entschlüsselung </a:t>
            </a:r>
            <a:r>
              <a:rPr lang="de-CH" dirty="0"/>
              <a:t>von SSL</a:t>
            </a:r>
          </a:p>
          <a:p>
            <a:pPr lvl="1"/>
            <a:r>
              <a:rPr lang="de-CH" dirty="0" smtClean="0"/>
              <a:t>kein </a:t>
            </a:r>
            <a:r>
              <a:rPr lang="de-CH" dirty="0"/>
              <a:t>Diffie-Hellman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KMS und Analysetools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1209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CH" dirty="0" smtClean="0"/>
              <a:t>Staatlich: Viel Diskutiert, zu viele Nachteile</a:t>
            </a:r>
          </a:p>
          <a:p>
            <a:pPr lvl="1"/>
            <a:r>
              <a:rPr lang="de-CH" dirty="0" smtClean="0"/>
              <a:t>Aufwand</a:t>
            </a:r>
          </a:p>
          <a:p>
            <a:pPr lvl="1"/>
            <a:r>
              <a:rPr lang="de-CH" dirty="0" smtClean="0"/>
              <a:t>Kosten</a:t>
            </a:r>
          </a:p>
          <a:p>
            <a:pPr lvl="1"/>
            <a:r>
              <a:rPr lang="de-CH" dirty="0" smtClean="0"/>
              <a:t>Sicherheitsrisiko</a:t>
            </a:r>
          </a:p>
          <a:p>
            <a:pPr lvl="1"/>
            <a:r>
              <a:rPr lang="de-CH" dirty="0" smtClean="0"/>
              <a:t>Intervention von Datenschützer</a:t>
            </a:r>
          </a:p>
          <a:p>
            <a:r>
              <a:rPr lang="de-CH" dirty="0" smtClean="0"/>
              <a:t>Privat: gut Einsetzbar</a:t>
            </a:r>
          </a:p>
          <a:p>
            <a:pPr lvl="1"/>
            <a:r>
              <a:rPr lang="de-CH" dirty="0" smtClean="0"/>
              <a:t>freiwilliger Entscheid Nutzen/Risiko</a:t>
            </a:r>
          </a:p>
          <a:p>
            <a:pPr lvl="1"/>
            <a:r>
              <a:rPr lang="de-CH" dirty="0"/>
              <a:t>v</a:t>
            </a:r>
            <a:r>
              <a:rPr lang="de-CH" dirty="0" smtClean="0"/>
              <a:t>iele Tools dafür vorhanden</a:t>
            </a:r>
          </a:p>
          <a:p>
            <a:pPr lvl="1"/>
            <a:endParaRPr lang="de-CH" dirty="0"/>
          </a:p>
          <a:p>
            <a:r>
              <a:rPr lang="de-CH" dirty="0" smtClean="0"/>
              <a:t>Zukünftige Entwicklungen:</a:t>
            </a:r>
          </a:p>
          <a:p>
            <a:pPr lvl="1"/>
            <a:r>
              <a:rPr lang="de-CH" dirty="0" smtClean="0"/>
              <a:t>Politische Diskussionen in Richtung Verschlüsselungsverbot</a:t>
            </a:r>
          </a:p>
          <a:p>
            <a:pPr lvl="1"/>
            <a:r>
              <a:rPr lang="de-CH" dirty="0" smtClean="0"/>
              <a:t>starke Community für Netzneutralität </a:t>
            </a:r>
            <a:r>
              <a:rPr lang="de-CH" smtClean="0"/>
              <a:t>hält dagegen</a:t>
            </a:r>
            <a:r>
              <a:rPr lang="de-CH" dirty="0" smtClean="0"/>
              <a:t>	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Fazit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1752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Inhalt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3122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5601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Geschichte von Key Escrow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USA: bereits in den 90er Jahre unter Präsident Clinton</a:t>
            </a:r>
          </a:p>
          <a:p>
            <a:pPr lvl="1"/>
            <a:r>
              <a:rPr lang="de-CH" dirty="0" smtClean="0"/>
              <a:t>Clipper Chip &amp; </a:t>
            </a:r>
            <a:r>
              <a:rPr lang="de-CH" dirty="0" err="1" smtClean="0"/>
              <a:t>Escrowed</a:t>
            </a:r>
            <a:r>
              <a:rPr lang="de-CH" dirty="0" smtClean="0"/>
              <a:t> Encryption Standard</a:t>
            </a:r>
          </a:p>
          <a:p>
            <a:r>
              <a:rPr lang="de-CH" dirty="0" smtClean="0"/>
              <a:t>nach 09/11: grössere Diskussionen weltweit</a:t>
            </a:r>
          </a:p>
          <a:p>
            <a:pPr lvl="1"/>
            <a:r>
              <a:rPr lang="de-CH" dirty="0" smtClean="0"/>
              <a:t>Vorschlag Escrow Pflicht in den USA (Sept./Okt. 01)</a:t>
            </a:r>
          </a:p>
          <a:p>
            <a:pPr lvl="1"/>
            <a:r>
              <a:rPr lang="de-CH" dirty="0" smtClean="0"/>
              <a:t>Escrow-Abklärungen in der Schweiz (2005/2006)</a:t>
            </a:r>
          </a:p>
          <a:p>
            <a:pPr lvl="1"/>
            <a:endParaRPr lang="de-CH" dirty="0"/>
          </a:p>
          <a:p>
            <a:r>
              <a:rPr lang="de-CH" dirty="0" smtClean="0"/>
              <a:t>Längere Zeit der Ruhe</a:t>
            </a:r>
          </a:p>
        </p:txBody>
      </p:sp>
    </p:spTree>
    <p:extLst>
      <p:ext uri="{BB962C8B-B14F-4D97-AF65-F5344CB8AC3E}">
        <p14:creationId xmlns:p14="http://schemas.microsoft.com/office/powerpoint/2010/main" val="3550471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Geschichte von Key Escrow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 smtClean="0"/>
          </a:p>
          <a:p>
            <a:r>
              <a:rPr lang="de-CH" dirty="0" smtClean="0"/>
              <a:t>Aufflammen des Themas nach Anschlägen vom Januar 2015</a:t>
            </a:r>
          </a:p>
          <a:p>
            <a:pPr lvl="1"/>
            <a:endParaRPr lang="de-CH" dirty="0" smtClean="0"/>
          </a:p>
          <a:p>
            <a:pPr lvl="1"/>
            <a:r>
              <a:rPr lang="de-CH" dirty="0" smtClean="0"/>
              <a:t>Cameron fordert Verschlüsselungsverbot (Jan 15)</a:t>
            </a:r>
          </a:p>
          <a:p>
            <a:pPr lvl="1"/>
            <a:endParaRPr lang="de-CH" dirty="0" smtClean="0"/>
          </a:p>
          <a:p>
            <a:pPr lvl="1"/>
            <a:r>
              <a:rPr lang="de-CH" dirty="0" smtClean="0"/>
              <a:t>NSA Chef fordert Escrow Pflicht (April 15)</a:t>
            </a:r>
          </a:p>
          <a:p>
            <a:pPr lvl="1"/>
            <a:endParaRPr lang="de-CH" dirty="0"/>
          </a:p>
          <a:p>
            <a:endParaRPr lang="de-CH" dirty="0" smtClean="0"/>
          </a:p>
          <a:p>
            <a:r>
              <a:rPr lang="de-CH" dirty="0" smtClean="0"/>
              <a:t>Aktuell staatlich nicht im Einsatz</a:t>
            </a:r>
          </a:p>
        </p:txBody>
      </p:sp>
    </p:spTree>
    <p:extLst>
      <p:ext uri="{BB962C8B-B14F-4D97-AF65-F5344CB8AC3E}">
        <p14:creationId xmlns:p14="http://schemas.microsoft.com/office/powerpoint/2010/main" val="4170724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Anwendungsgebiete von Key Escrow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 smtClean="0"/>
          </a:p>
          <a:p>
            <a:r>
              <a:rPr lang="de-CH" dirty="0" smtClean="0"/>
              <a:t>Zwei Sichtweisen</a:t>
            </a:r>
          </a:p>
          <a:p>
            <a:pPr lvl="1"/>
            <a:endParaRPr lang="de-CH" dirty="0" smtClean="0"/>
          </a:p>
          <a:p>
            <a:pPr lvl="1"/>
            <a:r>
              <a:rPr lang="de-CH" dirty="0" smtClean="0"/>
              <a:t>Key Escrow als Staat</a:t>
            </a:r>
          </a:p>
          <a:p>
            <a:pPr lvl="1"/>
            <a:endParaRPr lang="de-CH" dirty="0" smtClean="0"/>
          </a:p>
          <a:p>
            <a:pPr lvl="1"/>
            <a:r>
              <a:rPr lang="de-CH" dirty="0" smtClean="0"/>
              <a:t>Key Escrow in der Privatwirtschaft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480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Staatliches Key Escrow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Anwendungen:</a:t>
            </a:r>
          </a:p>
          <a:p>
            <a:pPr lvl="1"/>
            <a:r>
              <a:rPr lang="de-CH" dirty="0" smtClean="0"/>
              <a:t>Hinterlegung der Schlüssel</a:t>
            </a:r>
          </a:p>
          <a:p>
            <a:pPr lvl="1"/>
            <a:r>
              <a:rPr lang="de-CH" dirty="0" smtClean="0"/>
              <a:t>Hinterlegung der Algorithmen</a:t>
            </a:r>
          </a:p>
          <a:p>
            <a:pPr marL="457200" lvl="1" indent="0">
              <a:buNone/>
            </a:pPr>
            <a:endParaRPr lang="de-CH" dirty="0" smtClean="0"/>
          </a:p>
          <a:p>
            <a:r>
              <a:rPr lang="de-CH" dirty="0" smtClean="0"/>
              <a:t>Einsatzmöglichkeiten</a:t>
            </a:r>
          </a:p>
          <a:p>
            <a:pPr lvl="1"/>
            <a:r>
              <a:rPr lang="de-CH" dirty="0" smtClean="0"/>
              <a:t>Nachrichtendienst</a:t>
            </a:r>
          </a:p>
          <a:p>
            <a:pPr lvl="1"/>
            <a:r>
              <a:rPr lang="de-CH" dirty="0" smtClean="0"/>
              <a:t>Kriminaltechnische Untersuchungen</a:t>
            </a:r>
          </a:p>
          <a:p>
            <a:pPr lvl="1"/>
            <a:endParaRPr lang="de-CH" dirty="0" smtClean="0"/>
          </a:p>
          <a:p>
            <a:pPr lvl="1"/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1133158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Staatliches Key Escrow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5050904" cy="4525963"/>
          </a:xfrm>
        </p:spPr>
        <p:txBody>
          <a:bodyPr/>
          <a:lstStyle/>
          <a:p>
            <a:r>
              <a:rPr lang="de-CH" dirty="0" smtClean="0"/>
              <a:t>Problemstellungen:</a:t>
            </a:r>
          </a:p>
          <a:p>
            <a:pPr lvl="1"/>
            <a:r>
              <a:rPr lang="de-CH" dirty="0" smtClean="0"/>
              <a:t>Aufwand der Unterhaltung</a:t>
            </a:r>
          </a:p>
          <a:p>
            <a:pPr lvl="1"/>
            <a:r>
              <a:rPr lang="de-CH" dirty="0" smtClean="0"/>
              <a:t>Kosten der Erstellung</a:t>
            </a:r>
          </a:p>
          <a:p>
            <a:pPr lvl="1"/>
            <a:r>
              <a:rPr lang="de-CH" dirty="0" smtClean="0"/>
              <a:t>Sicherheitsrisiko (zentrale Angriffsstelle)</a:t>
            </a:r>
          </a:p>
          <a:p>
            <a:pPr lvl="1"/>
            <a:r>
              <a:rPr lang="de-CH" dirty="0" smtClean="0"/>
              <a:t>Datenschutz</a:t>
            </a:r>
          </a:p>
          <a:p>
            <a:pPr lvl="1"/>
            <a:r>
              <a:rPr lang="de-CH" dirty="0" smtClean="0"/>
              <a:t>Politisch kaum Durchsetzbar</a:t>
            </a:r>
          </a:p>
          <a:p>
            <a:pPr lvl="1"/>
            <a:endParaRPr lang="de-CH" dirty="0" smtClean="0"/>
          </a:p>
          <a:p>
            <a:pPr lvl="1"/>
            <a:endParaRPr lang="de-CH" dirty="0" smtClean="0"/>
          </a:p>
          <a:p>
            <a:pPr lvl="1"/>
            <a:endParaRPr lang="de-CH" dirty="0" smtClean="0"/>
          </a:p>
        </p:txBody>
      </p:sp>
      <p:pic>
        <p:nvPicPr>
          <p:cNvPr id="1026" name="Picture 2" descr="https://pound.netzpolitik.org/wp-upload/I-want-Your-decryption-key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056" y="1844824"/>
            <a:ext cx="2295525" cy="3086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5652120" y="4930925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 dirty="0" smtClean="0"/>
              <a:t>https://pound.netzpolitik.org/wp-upload/I-want-Your-decryption-keys.jpg</a:t>
            </a:r>
            <a:endParaRPr lang="de-CH" sz="1000" dirty="0"/>
          </a:p>
        </p:txBody>
      </p:sp>
    </p:spTree>
    <p:extLst>
      <p:ext uri="{BB962C8B-B14F-4D97-AF65-F5344CB8AC3E}">
        <p14:creationId xmlns:p14="http://schemas.microsoft.com/office/powerpoint/2010/main" val="550667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«Privates» Key Escrow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Einsatzmöglichkeiten:</a:t>
            </a:r>
          </a:p>
          <a:p>
            <a:pPr lvl="1"/>
            <a:r>
              <a:rPr lang="de-CH" dirty="0" smtClean="0"/>
              <a:t>Hinterlegung von Mitarbeiterschlüssel</a:t>
            </a:r>
          </a:p>
          <a:p>
            <a:pPr lvl="1"/>
            <a:r>
              <a:rPr lang="de-CH" dirty="0" smtClean="0"/>
              <a:t>«Zentrale» Schlüsselspeicherungen für alle</a:t>
            </a:r>
          </a:p>
          <a:p>
            <a:pPr lvl="1"/>
            <a:r>
              <a:rPr lang="de-CH" dirty="0" smtClean="0"/>
              <a:t>Browser </a:t>
            </a:r>
            <a:r>
              <a:rPr lang="de-CH" dirty="0" err="1" smtClean="0"/>
              <a:t>Keystores</a:t>
            </a:r>
            <a:r>
              <a:rPr lang="de-CH" dirty="0" smtClean="0"/>
              <a:t>  </a:t>
            </a:r>
          </a:p>
          <a:p>
            <a:pPr lvl="1"/>
            <a:endParaRPr lang="de-CH" dirty="0" smtClean="0"/>
          </a:p>
          <a:p>
            <a:pPr lvl="1"/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295193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imos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Deimos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Deimo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25</TotalTime>
  <Words>283</Words>
  <Application>Microsoft Macintosh PowerPoint</Application>
  <PresentationFormat>On-screen Show (4:3)</PresentationFormat>
  <Paragraphs>88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Calibri</vt:lpstr>
      <vt:lpstr>Lucida Sans Unicode</vt:lpstr>
      <vt:lpstr>Verdana</vt:lpstr>
      <vt:lpstr>Wingdings 2</vt:lpstr>
      <vt:lpstr>Wingdings 3</vt:lpstr>
      <vt:lpstr>Deimos</vt:lpstr>
      <vt:lpstr>Key Escrow</vt:lpstr>
      <vt:lpstr>Inhalt</vt:lpstr>
      <vt:lpstr>PowerPoint Presentation</vt:lpstr>
      <vt:lpstr>Geschichte von Key Escrow</vt:lpstr>
      <vt:lpstr>Geschichte von Key Escrow</vt:lpstr>
      <vt:lpstr>Anwendungsgebiete von Key Escrow</vt:lpstr>
      <vt:lpstr>Staatliches Key Escrow</vt:lpstr>
      <vt:lpstr>Staatliches Key Escrow</vt:lpstr>
      <vt:lpstr>«Privates» Key Escrow</vt:lpstr>
      <vt:lpstr>Clipper Chip</vt:lpstr>
      <vt:lpstr>Law Enforcement Access Field</vt:lpstr>
      <vt:lpstr>PowerPoint Presentation</vt:lpstr>
      <vt:lpstr>Versuchsaufbau</vt:lpstr>
      <vt:lpstr>PowerPoint Presentation</vt:lpstr>
      <vt:lpstr>KMS und Analysetools</vt:lpstr>
      <vt:lpstr>Fazit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 Escrow</dc:title>
  <dc:creator>Silvio</dc:creator>
  <cp:lastModifiedBy>Hansen Jonas TA.I.1401</cp:lastModifiedBy>
  <cp:revision>14</cp:revision>
  <dcterms:created xsi:type="dcterms:W3CDTF">2015-11-29T15:42:32Z</dcterms:created>
  <dcterms:modified xsi:type="dcterms:W3CDTF">2015-11-29T19:41:36Z</dcterms:modified>
</cp:coreProperties>
</file>