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3"/>
  </p:notesMasterIdLst>
  <p:sldIdLst>
    <p:sldId id="322" r:id="rId2"/>
    <p:sldId id="323" r:id="rId3"/>
    <p:sldId id="499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2D3F4E"/>
    <a:srgbClr val="5EC2C4"/>
    <a:srgbClr val="006794"/>
    <a:srgbClr val="009BCB"/>
    <a:srgbClr val="FFFFFF"/>
    <a:srgbClr val="F54F41"/>
    <a:srgbClr val="00C46A"/>
    <a:srgbClr val="C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87028" autoAdjust="0"/>
  </p:normalViewPr>
  <p:slideViewPr>
    <p:cSldViewPr snapToGrid="0">
      <p:cViewPr varScale="1">
        <p:scale>
          <a:sx n="74" d="100"/>
          <a:sy n="74" d="100"/>
        </p:scale>
        <p:origin x="1622" y="72"/>
      </p:cViewPr>
      <p:guideLst>
        <p:guide orient="horz" pos="2137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69A4-6171-435A-B243-8B604822B82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83FDC-DBA4-4A1A-A4F5-40B68AB6E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32350" cy="3346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3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06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4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는 왜 필요한지 예를 들어서 설명</a:t>
            </a:r>
            <a:endParaRPr lang="en-US" altLang="ko-KR" dirty="0"/>
          </a:p>
          <a:p>
            <a:r>
              <a:rPr lang="ko-KR" altLang="en-US" dirty="0"/>
              <a:t>엔지니어 입장에서 무엇을 배워야 고려해야 하는 파트들 중요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58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78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4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컴퓨터의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90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스마트폰의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86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자동차의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11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여기서부터는</a:t>
            </a:r>
            <a:r>
              <a:rPr lang="ko-KR" altLang="en-US" dirty="0"/>
              <a:t> 별로 </a:t>
            </a:r>
            <a:r>
              <a:rPr lang="ko-KR" altLang="en-US"/>
              <a:t>안 중요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14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6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Abstraction</a:t>
            </a:r>
            <a:r>
              <a:rPr lang="ko-KR" altLang="en-US" dirty="0"/>
              <a:t>이 무엇인지</a:t>
            </a:r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abstraction</a:t>
            </a:r>
            <a:r>
              <a:rPr lang="ko-KR" altLang="en-US" dirty="0"/>
              <a:t>이 무엇을 위한 것인지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바이너리 데이터들이 각각 어떤 프로그램과 파일을 구성하고 있는지 구분하기 위함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오퍼레이팅 시스템이 담당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06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29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1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0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2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182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9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17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43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8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26CA-BD85-4BC2-ADD7-C8A6E549203D}" type="datetime1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2D3F4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 algn="l"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C3E33DF6-4DC7-490E-8218-A910EDC9758C}" type="datetime1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85753"/>
            <a:ext cx="8543925" cy="419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effectLst>
                  <a:outerShdw blurRad="38100" dist="76200" dir="2700000" algn="tl" rotWithShape="0">
                    <a:prstClr val="black">
                      <a:alpha val="64000"/>
                    </a:prst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24692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ADF81BD5-3AE5-4173-AB69-C3DA0B06189B}" type="datetime1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2D3F4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2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53307" y="1092875"/>
            <a:ext cx="8605018" cy="4914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algn="ctr"/>
            <a:r>
              <a:rPr lang="en-US" altLang="ko-KR" sz="5400" b="1" u="sng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Operating System</a:t>
            </a:r>
          </a:p>
          <a:p>
            <a:pPr algn="ctr"/>
            <a:endParaRPr lang="en-US" altLang="ko-KR" b="1" dirty="0">
              <a:solidFill>
                <a:srgbClr val="002060"/>
              </a:solidFill>
              <a:latin typeface="HelveticaNeueLT Pro 57 Cn" panose="020B0506030502030204" pitchFamily="34" charset="0"/>
              <a:ea typeface="+mj-ea"/>
              <a:cs typeface="helvetica" panose="020B0604020202020204" pitchFamily="34" charset="0"/>
            </a:endParaRPr>
          </a:p>
          <a:p>
            <a:pPr algn="ctr"/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강의 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#01: 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개요</a:t>
            </a:r>
            <a:endParaRPr lang="en-US" altLang="ko-KR" sz="2400" b="1" dirty="0">
              <a:solidFill>
                <a:srgbClr val="2D3F4E"/>
              </a:solidFill>
              <a:latin typeface="+mn-ea"/>
              <a:cs typeface="helvetica" panose="020B0604020202020204" pitchFamily="34" charset="0"/>
            </a:endParaRPr>
          </a:p>
          <a:p>
            <a:pPr algn="ctr"/>
            <a:endParaRPr lang="en-US" altLang="ko-KR" b="1" dirty="0">
              <a:solidFill>
                <a:srgbClr val="002060"/>
              </a:solidFill>
              <a:latin typeface="HelveticaNeueLT Pro 57 Cn" panose="020B0506030502030204" pitchFamily="34" charset="0"/>
              <a:ea typeface="+mj-ea"/>
              <a:cs typeface="helvetica" panose="020B0604020202020204" pitchFamily="34" charset="0"/>
            </a:endParaRPr>
          </a:p>
          <a:p>
            <a:pPr algn="ctr"/>
            <a:endParaRPr lang="en-US" altLang="ko-KR" b="1" dirty="0">
              <a:solidFill>
                <a:srgbClr val="002060"/>
              </a:solidFill>
              <a:latin typeface="HelveticaNeueLT Pro 57 Cn" panose="020B0506030502030204" pitchFamily="34" charset="0"/>
              <a:ea typeface="+mj-ea"/>
              <a:cs typeface="helvetica" panose="020B0604020202020204" pitchFamily="34" charset="0"/>
            </a:endParaRPr>
          </a:p>
          <a:p>
            <a:pPr algn="r"/>
            <a:endParaRPr lang="en-US" altLang="ko-KR" sz="2400" b="1" dirty="0">
              <a:solidFill>
                <a:srgbClr val="2D3F4E"/>
              </a:solidFill>
              <a:latin typeface="+mn-ea"/>
              <a:cs typeface="helvetica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2020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년 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2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학기</a:t>
            </a:r>
            <a:endParaRPr lang="en-US" altLang="ko-KR" sz="2400" b="1" dirty="0">
              <a:solidFill>
                <a:srgbClr val="2D3F4E"/>
              </a:solidFill>
              <a:latin typeface="+mn-ea"/>
              <a:cs typeface="helvetica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Young </a:t>
            </a:r>
            <a:r>
              <a:rPr lang="en-US" altLang="ko-KR" sz="2400" b="1" dirty="0" err="1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Geun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 Kim (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김영근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8142" cy="6858000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058" y="0"/>
            <a:ext cx="331477" cy="6858000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숭실대학교 로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0"/>
            <a:ext cx="3190875" cy="10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3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</a:t>
            </a:r>
            <a:fld id="{895A181D-5998-442C-B6C3-1020FE625B7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Abstraction: Port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9091" y="1014753"/>
            <a:ext cx="9385480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Port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컴퓨터 시스템이 메시지를 주고 받는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Communication Endpoint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왜 필요할까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2777236"/>
            <a:ext cx="7915275" cy="33718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71488" y="5356291"/>
            <a:ext cx="8782050" cy="984117"/>
          </a:xfrm>
          <a:prstGeom prst="roundRect">
            <a:avLst>
              <a:gd name="adj" fmla="val 22966"/>
            </a:avLst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+mn-ea"/>
              </a:rPr>
              <a:t>어떤 </a:t>
            </a:r>
            <a:r>
              <a:rPr lang="en-US" altLang="ko-KR" sz="2000" b="1" dirty="0">
                <a:latin typeface="+mn-ea"/>
              </a:rPr>
              <a:t>Process (</a:t>
            </a:r>
            <a:r>
              <a:rPr lang="ko-KR" altLang="en-US" sz="2000" b="1" dirty="0">
                <a:latin typeface="+mn-ea"/>
              </a:rPr>
              <a:t>또는 </a:t>
            </a:r>
            <a:r>
              <a:rPr lang="en-US" altLang="ko-KR" sz="2000" b="1" dirty="0">
                <a:latin typeface="+mn-ea"/>
              </a:rPr>
              <a:t>User)</a:t>
            </a:r>
            <a:r>
              <a:rPr lang="ko-KR" altLang="en-US" sz="2000" b="1" dirty="0">
                <a:latin typeface="+mn-ea"/>
              </a:rPr>
              <a:t>가 통신의 대상인지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구분 필요</a:t>
            </a:r>
            <a:endParaRPr lang="en-US" altLang="ko-KR" sz="2000" b="1" dirty="0">
              <a:latin typeface="+mn-ea"/>
            </a:endParaRPr>
          </a:p>
          <a:p>
            <a:pPr algn="ctr"/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부수적으로 </a:t>
            </a:r>
            <a:r>
              <a:rPr lang="en-US" altLang="ko-KR" sz="2000" b="1" dirty="0">
                <a:latin typeface="+mn-ea"/>
              </a:rPr>
              <a:t>Privacy Issue </a:t>
            </a:r>
            <a:r>
              <a:rPr lang="ko-KR" altLang="en-US" sz="2000" b="1" dirty="0">
                <a:latin typeface="+mn-ea"/>
              </a:rPr>
              <a:t>포함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152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</a:t>
            </a:r>
            <a:fld id="{895A181D-5998-442C-B6C3-1020FE625B7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운영체제란 무엇인가</a:t>
            </a:r>
            <a:r>
              <a:rPr lang="en-US" altLang="ko-KR" b="1" dirty="0">
                <a:cs typeface="helvetica" panose="020B0604020202020204" pitchFamily="34" charset="0"/>
              </a:rPr>
              <a:t>?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9091" y="1014753"/>
            <a:ext cx="9385480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하드웨어를 손쉽게 그리고 효율적으로 사용할 수 있는 </a:t>
            </a:r>
            <a:r>
              <a:rPr lang="en-US" altLang="ko-KR" b="1" dirty="0">
                <a:solidFill>
                  <a:srgbClr val="FF5B5B"/>
                </a:solidFill>
                <a:cs typeface="helvetica" panose="020B0604020202020204" pitchFamily="34" charset="0"/>
              </a:rPr>
              <a:t>Abstraction</a:t>
            </a: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을 제공한다</a:t>
            </a: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CPU: Process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Memory: Address Space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Disk: File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Network: Port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자원의 공유 및 분배를 위한 </a:t>
            </a:r>
            <a:r>
              <a:rPr lang="en-US" altLang="ko-KR" b="1" dirty="0">
                <a:solidFill>
                  <a:srgbClr val="FF5B5B"/>
                </a:solidFill>
                <a:cs typeface="helvetica" panose="020B0604020202020204" pitchFamily="34" charset="0"/>
              </a:rPr>
              <a:t>Policy</a:t>
            </a: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를 결정한다</a:t>
            </a: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Policy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의 예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: FIFO, LRU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설계 결정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(Design Decisions)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이 중요</a:t>
            </a: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데이터 센터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2D3F4E"/>
                </a:solidFill>
                <a:cs typeface="helvetica" panose="020B0604020202020204" pitchFamily="34" charset="0"/>
              </a:rPr>
              <a:t>스마트폰에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 사용되는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Policy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가 다르다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.</a:t>
            </a: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9091" y="4031003"/>
            <a:ext cx="8881109" cy="1912597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Policy</a:t>
            </a:r>
            <a:r>
              <a:rPr lang="ko-KR" altLang="en-US" b="1" dirty="0">
                <a:cs typeface="helvetica" panose="020B0604020202020204" pitchFamily="34" charset="0"/>
              </a:rPr>
              <a:t>는 왜 필요할까</a:t>
            </a:r>
            <a:r>
              <a:rPr lang="en-US" altLang="ko-KR" b="1" dirty="0">
                <a:cs typeface="helvetica" panose="020B0604020202020204" pitchFamily="34" charset="0"/>
              </a:rPr>
              <a:t>?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711200"/>
            <a:ext cx="814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D3F4E"/>
                </a:solidFill>
                <a:effectLst>
                  <a:outerShdw blurRad="38100" dist="38100" dir="2700000" algn="tl" rotWithShape="0">
                    <a:prstClr val="black">
                      <a:alpha val="42000"/>
                    </a:prstClr>
                  </a:outerShdw>
                </a:effectLst>
                <a:latin typeface="+mn-ea"/>
              </a:rPr>
              <a:t>현재 운영체제가 쓰이는 영역</a:t>
            </a:r>
          </a:p>
        </p:txBody>
      </p:sp>
      <p:sp>
        <p:nvSpPr>
          <p:cNvPr id="49" name="내용 개체 틀 2"/>
          <p:cNvSpPr>
            <a:spLocks noGrp="1"/>
          </p:cNvSpPr>
          <p:nvPr>
            <p:ph idx="1"/>
          </p:nvPr>
        </p:nvSpPr>
        <p:spPr>
          <a:xfrm>
            <a:off x="339091" y="1226333"/>
            <a:ext cx="4194809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PC (Personal Computer)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Server &amp; Data Center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Smartphone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자동차</a:t>
            </a: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원자력 발전소 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안전</a:t>
            </a: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IOT SYSTEM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Policy</a:t>
            </a:r>
            <a:r>
              <a:rPr lang="ko-KR" altLang="en-US" b="1" dirty="0">
                <a:cs typeface="helvetica" panose="020B0604020202020204" pitchFamily="34" charset="0"/>
              </a:rPr>
              <a:t>는 왜 필요할까</a:t>
            </a:r>
            <a:r>
              <a:rPr lang="en-US" altLang="ko-KR" b="1" dirty="0">
                <a:cs typeface="helvetica" panose="020B0604020202020204" pitchFamily="34" charset="0"/>
              </a:rPr>
              <a:t>?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711200"/>
            <a:ext cx="814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D3F4E"/>
                </a:solidFill>
                <a:effectLst>
                  <a:outerShdw blurRad="38100" dist="38100" dir="2700000" algn="tl" rotWithShape="0">
                    <a:prstClr val="black">
                      <a:alpha val="42000"/>
                    </a:prstClr>
                  </a:outerShdw>
                </a:effectLst>
                <a:latin typeface="+mn-ea"/>
              </a:rPr>
              <a:t>전기자동차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00" y="1210734"/>
            <a:ext cx="8108596" cy="48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8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Policy</a:t>
            </a:r>
            <a:r>
              <a:rPr lang="ko-KR" altLang="en-US" b="1" dirty="0">
                <a:cs typeface="helvetica" panose="020B0604020202020204" pitchFamily="34" charset="0"/>
              </a:rPr>
              <a:t>는 왜 필요할까</a:t>
            </a:r>
            <a:r>
              <a:rPr lang="en-US" altLang="ko-KR" b="1" dirty="0">
                <a:cs typeface="helvetica" panose="020B0604020202020204" pitchFamily="34" charset="0"/>
              </a:rPr>
              <a:t>?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711200"/>
            <a:ext cx="814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D3F4E"/>
                </a:solidFill>
                <a:effectLst>
                  <a:outerShdw blurRad="38100" dist="38100" dir="2700000" algn="tl" rotWithShape="0">
                    <a:prstClr val="black">
                      <a:alpha val="42000"/>
                    </a:prstClr>
                  </a:outerShdw>
                </a:effectLst>
                <a:latin typeface="+mn-ea"/>
              </a:rPr>
              <a:t>현재 운영체제가 쓰이는 영역</a:t>
            </a:r>
          </a:p>
        </p:txBody>
      </p:sp>
      <p:sp>
        <p:nvSpPr>
          <p:cNvPr id="49" name="내용 개체 틀 2"/>
          <p:cNvSpPr>
            <a:spLocks noGrp="1"/>
          </p:cNvSpPr>
          <p:nvPr>
            <p:ph idx="1"/>
          </p:nvPr>
        </p:nvSpPr>
        <p:spPr>
          <a:xfrm>
            <a:off x="339091" y="1226333"/>
            <a:ext cx="4194809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PC (Personal Computer)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Server &amp; Data Center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Smartphone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자동차</a:t>
            </a: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원자력 발전소</a:t>
            </a: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solidFill>
                  <a:srgbClr val="2D3F4E"/>
                </a:solidFill>
                <a:cs typeface="helvetica" panose="020B0604020202020204" pitchFamily="34" charset="0"/>
              </a:rPr>
              <a:t>IoT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 Systems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TV, 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냉장고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2D3F4E"/>
                </a:solidFill>
                <a:cs typeface="helvetica" panose="020B0604020202020204" pitchFamily="34" charset="0"/>
              </a:rPr>
              <a:t>청소기</a:t>
            </a:r>
            <a:r>
              <a:rPr lang="en-US" altLang="ko-KR" sz="2000" dirty="0">
                <a:solidFill>
                  <a:srgbClr val="2D3F4E"/>
                </a:solidFill>
                <a:cs typeface="helvetica" panose="020B0604020202020204" pitchFamily="34" charset="0"/>
              </a:rPr>
              <a:t>, 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  <p:sp>
        <p:nvSpPr>
          <p:cNvPr id="50" name="내용 개체 틀 2"/>
          <p:cNvSpPr txBox="1">
            <a:spLocks/>
          </p:cNvSpPr>
          <p:nvPr/>
        </p:nvSpPr>
        <p:spPr>
          <a:xfrm>
            <a:off x="4669791" y="1226333"/>
            <a:ext cx="4740909" cy="5633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−"/>
            </a:pP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성능</a:t>
            </a:r>
            <a:endParaRPr lang="en-US" altLang="ko-KR" sz="24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−"/>
            </a:pP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성능</a:t>
            </a:r>
            <a:endParaRPr lang="en-US" altLang="ko-KR" sz="24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−"/>
            </a:pPr>
            <a:endParaRPr lang="en-US" altLang="ko-KR" sz="24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−"/>
            </a:pP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성능 </a:t>
            </a: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+ </a:t>
            </a: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배터리 소모</a:t>
            </a:r>
            <a:endParaRPr lang="en-US" altLang="ko-KR" sz="24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−"/>
            </a:pPr>
            <a:endParaRPr lang="en-US" altLang="ko-KR" sz="24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−"/>
            </a:pP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안전 </a:t>
            </a: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(</a:t>
            </a: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시간 안에 반드시 처리</a:t>
            </a: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buFontTx/>
              <a:buChar char="−"/>
            </a:pP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안전</a:t>
            </a:r>
            <a:endParaRPr lang="en-US" altLang="ko-KR" sz="24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−"/>
            </a:pPr>
            <a:endParaRPr lang="en-US" altLang="ko-KR" sz="24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−"/>
            </a:pP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Privacy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8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Policy – </a:t>
            </a:r>
            <a:r>
              <a:rPr lang="ko-KR" altLang="en-US" b="1" dirty="0">
                <a:cs typeface="helvetica" panose="020B0604020202020204" pitchFamily="34" charset="0"/>
              </a:rPr>
              <a:t>성능 위주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31900" y="2423611"/>
            <a:ext cx="7099300" cy="1943100"/>
          </a:xfrm>
          <a:prstGeom prst="rect">
            <a:avLst/>
          </a:prstGeom>
          <a:noFill/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74800" y="2423611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Game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2423611"/>
            <a:ext cx="85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Music Player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8000" y="2423611"/>
            <a:ext cx="156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Web Service 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5801" y="242361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Database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1600" y="3205265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System and Application Programs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25700" y="3864634"/>
            <a:ext cx="4533900" cy="1309470"/>
          </a:xfrm>
          <a:prstGeom prst="rect">
            <a:avLst/>
          </a:prstGeom>
          <a:solidFill>
            <a:schemeClr val="bg1"/>
          </a:solidFill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87700" y="4071565"/>
            <a:ext cx="318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Operating 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06800" y="4665677"/>
            <a:ext cx="2133600" cy="1309470"/>
          </a:xfrm>
          <a:prstGeom prst="rect">
            <a:avLst/>
          </a:prstGeom>
          <a:solidFill>
            <a:schemeClr val="bg1"/>
          </a:solidFill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79750" y="4997246"/>
            <a:ext cx="31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Computer 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Hardware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endCxn id="4" idx="0"/>
          </p:cNvCxnSpPr>
          <p:nvPr/>
        </p:nvCxnSpPr>
        <p:spPr>
          <a:xfrm>
            <a:off x="2000250" y="182203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517900" y="182203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99050" y="182203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696200" y="182203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32500" y="2536452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…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rot="5400000">
            <a:off x="6082718" y="5358849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Random access memory chip icon | Free Downloa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22098"/>
          <a:stretch/>
        </p:blipFill>
        <p:spPr bwMode="auto">
          <a:xfrm>
            <a:off x="6375891" y="5254893"/>
            <a:ext cx="460139" cy="8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933661" y="6032352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Memory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5400000">
            <a:off x="7136818" y="5358849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0" descr="Hard Driv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06" y="5257068"/>
            <a:ext cx="850856" cy="8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241736" y="6062207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SSD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8388" y="2411784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①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3500" y="2411784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②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pic>
        <p:nvPicPr>
          <p:cNvPr id="4102" name="Picture 6" descr="아트필 - 아이콘034/HDD 하드 아이콘 시트컷팅 데코 그래픽 스티커글자시트컷팅 스티커 제조 판매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14" y="5254893"/>
            <a:ext cx="801043" cy="8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직선 화살표 연결선 50"/>
          <p:cNvCxnSpPr/>
          <p:nvPr/>
        </p:nvCxnSpPr>
        <p:spPr>
          <a:xfrm rot="5400000">
            <a:off x="8631988" y="5381707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54737" y="6065887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HDD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43789" y="4911626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Game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49339" y="4911626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Music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6849" y="1059797"/>
            <a:ext cx="6864351" cy="762238"/>
            <a:chOff x="1466849" y="1575293"/>
            <a:chExt cx="1136651" cy="762238"/>
          </a:xfrm>
        </p:grpSpPr>
        <p:sp>
          <p:nvSpPr>
            <p:cNvPr id="56" name="직사각형 55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35112" y="1750296"/>
              <a:ext cx="930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8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Policy – </a:t>
            </a:r>
            <a:r>
              <a:rPr lang="ko-KR" altLang="en-US" b="1" dirty="0">
                <a:cs typeface="helvetica" panose="020B0604020202020204" pitchFamily="34" charset="0"/>
              </a:rPr>
              <a:t>성능 </a:t>
            </a:r>
            <a:r>
              <a:rPr lang="en-US" altLang="ko-KR" b="1" dirty="0">
                <a:cs typeface="helvetica" panose="020B0604020202020204" pitchFamily="34" charset="0"/>
              </a:rPr>
              <a:t>+ </a:t>
            </a:r>
            <a:r>
              <a:rPr lang="ko-KR" altLang="en-US" b="1" dirty="0">
                <a:cs typeface="helvetica" panose="020B0604020202020204" pitchFamily="34" charset="0"/>
              </a:rPr>
              <a:t>에너지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31900" y="2423611"/>
            <a:ext cx="7099300" cy="1943100"/>
          </a:xfrm>
          <a:prstGeom prst="rect">
            <a:avLst/>
          </a:prstGeom>
          <a:noFill/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74800" y="2423611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Game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2423611"/>
            <a:ext cx="85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Music Player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8000" y="2423611"/>
            <a:ext cx="156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Web Service 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5801" y="242361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Database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1600" y="3205265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System and Application Programs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25700" y="3864634"/>
            <a:ext cx="4533900" cy="1309470"/>
          </a:xfrm>
          <a:prstGeom prst="rect">
            <a:avLst/>
          </a:prstGeom>
          <a:solidFill>
            <a:schemeClr val="bg1"/>
          </a:solidFill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87700" y="4071565"/>
            <a:ext cx="318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Operating 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06800" y="4665677"/>
            <a:ext cx="2133600" cy="1309470"/>
          </a:xfrm>
          <a:prstGeom prst="rect">
            <a:avLst/>
          </a:prstGeom>
          <a:solidFill>
            <a:schemeClr val="bg1"/>
          </a:solidFill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79750" y="4997246"/>
            <a:ext cx="31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Computer 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Hardware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66849" y="1059797"/>
            <a:ext cx="6864351" cy="762238"/>
            <a:chOff x="1466849" y="1575293"/>
            <a:chExt cx="1136651" cy="762238"/>
          </a:xfrm>
        </p:grpSpPr>
        <p:sp>
          <p:nvSpPr>
            <p:cNvPr id="25" name="직사각형 24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112" y="1750296"/>
              <a:ext cx="930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cxnSp>
        <p:nvCxnSpPr>
          <p:cNvPr id="27" name="직선 화살표 연결선 26"/>
          <p:cNvCxnSpPr>
            <a:endCxn id="4" idx="0"/>
          </p:cNvCxnSpPr>
          <p:nvPr/>
        </p:nvCxnSpPr>
        <p:spPr>
          <a:xfrm>
            <a:off x="2000250" y="182203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517900" y="182203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99050" y="182203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696200" y="182203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32500" y="2536452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…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rot="5400000">
            <a:off x="6082718" y="5358849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Random access memory chip icon | Free Downloa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22098"/>
          <a:stretch/>
        </p:blipFill>
        <p:spPr bwMode="auto">
          <a:xfrm>
            <a:off x="6375891" y="5254893"/>
            <a:ext cx="460139" cy="8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933661" y="6032352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Memory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5400000">
            <a:off x="7136818" y="5358849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0" descr="Hard Driv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06" y="5257068"/>
            <a:ext cx="850856" cy="8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241736" y="6062207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SSD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8388" y="2411784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①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3500" y="2411784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②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pic>
        <p:nvPicPr>
          <p:cNvPr id="4102" name="Picture 6" descr="아트필 - 아이콘034/HDD 하드 아이콘 시트컷팅 데코 그래픽 스티커글자시트컷팅 스티커 제조 판매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14" y="5254893"/>
            <a:ext cx="801043" cy="8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직선 화살표 연결선 50"/>
          <p:cNvCxnSpPr/>
          <p:nvPr/>
        </p:nvCxnSpPr>
        <p:spPr>
          <a:xfrm rot="5400000">
            <a:off x="8631988" y="5381707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54737" y="6065887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HDD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43789" y="4911626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Game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49339" y="4911626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Music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08025" y="3399977"/>
            <a:ext cx="8782050" cy="984117"/>
          </a:xfrm>
          <a:prstGeom prst="roundRect">
            <a:avLst>
              <a:gd name="adj" fmla="val 22966"/>
            </a:avLst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+mn-ea"/>
              </a:rPr>
              <a:t>+ </a:t>
            </a:r>
            <a:r>
              <a:rPr lang="ko-KR" altLang="en-US" sz="2000" b="1" dirty="0">
                <a:latin typeface="+mn-ea"/>
              </a:rPr>
              <a:t>사용하지 않는 </a:t>
            </a:r>
            <a:r>
              <a:rPr lang="en-US" altLang="ko-KR" sz="2000" b="1" dirty="0">
                <a:latin typeface="+mn-ea"/>
              </a:rPr>
              <a:t>Program </a:t>
            </a:r>
            <a:r>
              <a:rPr lang="ko-KR" altLang="en-US" sz="2000" b="1" dirty="0">
                <a:latin typeface="+mn-ea"/>
              </a:rPr>
              <a:t>및 </a:t>
            </a:r>
            <a:r>
              <a:rPr lang="en-US" altLang="ko-KR" sz="2000" b="1" dirty="0">
                <a:latin typeface="+mn-ea"/>
              </a:rPr>
              <a:t>Hardware Resource</a:t>
            </a:r>
            <a:r>
              <a:rPr lang="ko-KR" altLang="en-US" sz="2000" b="1" dirty="0">
                <a:latin typeface="+mn-ea"/>
              </a:rPr>
              <a:t> 종료</a:t>
            </a:r>
            <a:r>
              <a:rPr lang="en-US" altLang="ko-KR" sz="2000" b="1" dirty="0">
                <a:latin typeface="+mn-ea"/>
              </a:rPr>
              <a:t>,</a:t>
            </a:r>
            <a:r>
              <a:rPr lang="ko-KR" altLang="en-US" sz="2000" b="1" dirty="0">
                <a:latin typeface="+mn-ea"/>
              </a:rPr>
              <a:t> 등</a:t>
            </a:r>
          </a:p>
        </p:txBody>
      </p:sp>
    </p:spTree>
    <p:extLst>
      <p:ext uri="{BB962C8B-B14F-4D97-AF65-F5344CB8AC3E}">
        <p14:creationId xmlns:p14="http://schemas.microsoft.com/office/powerpoint/2010/main" val="162806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Policy – </a:t>
            </a:r>
            <a:r>
              <a:rPr lang="ko-KR" altLang="en-US" b="1" dirty="0">
                <a:cs typeface="helvetica" panose="020B0604020202020204" pitchFamily="34" charset="0"/>
              </a:rPr>
              <a:t>안전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31900" y="2423611"/>
            <a:ext cx="7099300" cy="1943100"/>
          </a:xfrm>
          <a:prstGeom prst="rect">
            <a:avLst/>
          </a:prstGeom>
          <a:noFill/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74800" y="2423611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주행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4200" y="2423611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정차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18000" y="2423611"/>
            <a:ext cx="156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냉방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35801" y="242361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음악재생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41600" y="3205265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System and Application Programs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25700" y="3864634"/>
            <a:ext cx="4533900" cy="1309470"/>
          </a:xfrm>
          <a:prstGeom prst="rect">
            <a:avLst/>
          </a:prstGeom>
          <a:solidFill>
            <a:schemeClr val="bg1"/>
          </a:solidFill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87700" y="4071565"/>
            <a:ext cx="318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Operating 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06800" y="4665677"/>
            <a:ext cx="2133600" cy="1309470"/>
          </a:xfrm>
          <a:prstGeom prst="rect">
            <a:avLst/>
          </a:prstGeom>
          <a:solidFill>
            <a:schemeClr val="bg1"/>
          </a:solidFill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79750" y="4997246"/>
            <a:ext cx="31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Computer 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Hardware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endCxn id="4" idx="0"/>
          </p:cNvCxnSpPr>
          <p:nvPr/>
        </p:nvCxnSpPr>
        <p:spPr>
          <a:xfrm>
            <a:off x="2000250" y="182203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517900" y="182203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99050" y="182203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696200" y="182203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32500" y="2536452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…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rot="5400000">
            <a:off x="6082718" y="5358849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Random access memory chip icon | Free Downloa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22098"/>
          <a:stretch/>
        </p:blipFill>
        <p:spPr bwMode="auto">
          <a:xfrm>
            <a:off x="6375891" y="5254893"/>
            <a:ext cx="460139" cy="8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933661" y="6032352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Memory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5400000">
            <a:off x="7136818" y="5358849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0" descr="Hard Driv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06" y="5257068"/>
            <a:ext cx="850856" cy="8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241736" y="6062207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SSD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pic>
        <p:nvPicPr>
          <p:cNvPr id="4102" name="Picture 6" descr="아트필 - 아이콘034/HDD 하드 아이콘 시트컷팅 데코 그래픽 스티커글자시트컷팅 스티커 제조 판매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14" y="5254893"/>
            <a:ext cx="801043" cy="8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직선 화살표 연결선 50"/>
          <p:cNvCxnSpPr/>
          <p:nvPr/>
        </p:nvCxnSpPr>
        <p:spPr>
          <a:xfrm rot="5400000">
            <a:off x="8631988" y="5381707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54737" y="6065887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HDD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6849" y="1059797"/>
            <a:ext cx="6864351" cy="762238"/>
            <a:chOff x="1466849" y="1575293"/>
            <a:chExt cx="1136651" cy="762238"/>
          </a:xfrm>
        </p:grpSpPr>
        <p:sp>
          <p:nvSpPr>
            <p:cNvPr id="58" name="직사각형 57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35112" y="1750296"/>
              <a:ext cx="930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251761" y="1507468"/>
            <a:ext cx="2723339" cy="1366228"/>
          </a:xfrm>
          <a:prstGeom prst="rect">
            <a:avLst/>
          </a:prstGeom>
          <a:noFill/>
          <a:ln w="38100">
            <a:solidFill>
              <a:srgbClr val="FF5B5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92816" y="1411001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①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98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</a:t>
            </a:r>
            <a:fld id="{895A181D-5998-442C-B6C3-1020FE625B7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Software</a:t>
            </a:r>
            <a:r>
              <a:rPr lang="ko-KR" altLang="en-US" b="1" dirty="0">
                <a:cs typeface="helvetica" panose="020B0604020202020204" pitchFamily="34" charset="0"/>
              </a:rPr>
              <a:t>의 구분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9091" y="1014753"/>
            <a:ext cx="9385480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System Software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목적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: 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컴퓨터 시스템을 구동시키는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SW</a:t>
            </a:r>
          </a:p>
          <a:p>
            <a:pPr lvl="2">
              <a:lnSpc>
                <a:spcPct val="100000"/>
              </a:lnSpc>
            </a:pP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OS </a:t>
            </a: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이외의 </a:t>
            </a: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System Software</a:t>
            </a: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는</a:t>
            </a: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?</a:t>
            </a:r>
          </a:p>
          <a:p>
            <a:pPr lvl="3">
              <a:lnSpc>
                <a:spcPct val="100000"/>
              </a:lnSpc>
            </a:pP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Compiler/Assembler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Application Software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목적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: 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특정 용도로 사용됨</a:t>
            </a: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Word, Internet Explorer, Game, etc.</a:t>
            </a:r>
          </a:p>
          <a:p>
            <a:pPr lvl="2">
              <a:lnSpc>
                <a:spcPct val="100000"/>
              </a:lnSpc>
            </a:pP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매우 다양한 응용프로그램이 존재</a:t>
            </a:r>
            <a:endParaRPr lang="en-US" altLang="ko-KR" sz="24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6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</a:t>
            </a:r>
            <a:fld id="{895A181D-5998-442C-B6C3-1020FE625B7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운영체제의 특징 </a:t>
            </a:r>
            <a:r>
              <a:rPr lang="en-US" altLang="ko-KR" b="1" dirty="0">
                <a:cs typeface="helvetica" panose="020B0604020202020204" pitchFamily="34" charset="0"/>
              </a:rPr>
              <a:t>(Application</a:t>
            </a:r>
            <a:r>
              <a:rPr lang="ko-KR" altLang="en-US" b="1" dirty="0">
                <a:cs typeface="helvetica" panose="020B0604020202020204" pitchFamily="34" charset="0"/>
              </a:rPr>
              <a:t>과 비교</a:t>
            </a:r>
            <a:r>
              <a:rPr lang="en-US" altLang="ko-KR" b="1" dirty="0">
                <a:cs typeface="helvetica" panose="020B0604020202020204" pitchFamily="34" charset="0"/>
              </a:rPr>
              <a:t>)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9091" y="1014753"/>
            <a:ext cx="9385480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OS</a:t>
            </a: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는 항상 동작</a:t>
            </a: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통제 기능으로서</a:t>
            </a: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항상 자원에 대한 관리</a:t>
            </a: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/</a:t>
            </a: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감시 활동</a:t>
            </a: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Supervisor Mode (&lt;-&gt; User Mode)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  E.g., 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어떤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process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가 어떤 자원을 사용하고 있는지</a:t>
            </a: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        </a:t>
            </a: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어떤 </a:t>
            </a: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process</a:t>
            </a: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에 어떤 자원을 할당해 줄 것인지</a:t>
            </a: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하드웨어에 대한 제어 기능</a:t>
            </a: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Device Driver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3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</a:t>
            </a:r>
            <a:fld id="{895A181D-5998-442C-B6C3-1020FE625B7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운영체제란 무엇인가</a:t>
            </a:r>
            <a:r>
              <a:rPr lang="en-US" altLang="ko-KR" b="1" dirty="0">
                <a:cs typeface="helvetica" panose="020B0604020202020204" pitchFamily="34" charset="0"/>
              </a:rPr>
              <a:t>?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9091" y="1014753"/>
            <a:ext cx="9385480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하드웨어를 손쉽게 그리고 효율적으로 사용할 수 있는 </a:t>
            </a:r>
            <a:r>
              <a:rPr lang="en-US" altLang="ko-KR" b="1" dirty="0">
                <a:solidFill>
                  <a:srgbClr val="FF5B5B"/>
                </a:solidFill>
                <a:cs typeface="helvetica" panose="020B0604020202020204" pitchFamily="34" charset="0"/>
              </a:rPr>
              <a:t>Abstraction</a:t>
            </a: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을 제공한다</a:t>
            </a: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CPU: Process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Memory: Address Space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Disk: File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Network: Port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자원의 공유 및 분배를 위한 </a:t>
            </a:r>
            <a:r>
              <a:rPr lang="en-US" altLang="ko-KR" b="1" dirty="0">
                <a:solidFill>
                  <a:srgbClr val="FF5B5B"/>
                </a:solidFill>
                <a:cs typeface="helvetica" panose="020B0604020202020204" pitchFamily="34" charset="0"/>
              </a:rPr>
              <a:t>Policy</a:t>
            </a: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를 결정한다</a:t>
            </a: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Policy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의 예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: FIFO, LRU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설계 결정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(Design Decisions)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이 중요</a:t>
            </a: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데이터 센터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2D3F4E"/>
                </a:solidFill>
                <a:cs typeface="helvetica" panose="020B0604020202020204" pitchFamily="34" charset="0"/>
              </a:rPr>
              <a:t>스마트폰에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 사용되는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Policy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가 다르다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.</a:t>
            </a: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9091" y="1014753"/>
            <a:ext cx="8881109" cy="2617447"/>
          </a:xfrm>
          <a:prstGeom prst="rect">
            <a:avLst/>
          </a:prstGeom>
          <a:noFill/>
          <a:ln w="285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</a:t>
            </a:r>
            <a:fld id="{895A181D-5998-442C-B6C3-1020FE625B7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OS and Kernel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9091" y="789710"/>
            <a:ext cx="9385480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OS</a:t>
            </a: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와 </a:t>
            </a: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Kernel</a:t>
            </a:r>
            <a:r>
              <a:rPr lang="ko-KR" altLang="en-US" b="1" dirty="0">
                <a:solidFill>
                  <a:srgbClr val="2D3F4E"/>
                </a:solidFill>
                <a:cs typeface="helvetica" panose="020B0604020202020204" pitchFamily="34" charset="0"/>
              </a:rPr>
              <a:t>에 대한 두 가지 관점</a:t>
            </a: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OS = Kernel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OS = Kernel + GUI + Library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Kernel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운영체제의 핵심 부분으로</a:t>
            </a: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자원 할당</a:t>
            </a: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하드웨어 인터페이스</a:t>
            </a: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2D3F4E"/>
                </a:solidFill>
                <a:cs typeface="helvetica" panose="020B0604020202020204" pitchFamily="34" charset="0"/>
              </a:rPr>
              <a:t>보안 등을 담당</a:t>
            </a: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GUI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그래픽 사용자 인터페이스</a:t>
            </a:r>
            <a:endParaRPr lang="en-US" altLang="ko-KR" sz="24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3">
              <a:lnSpc>
                <a:spcPct val="100000"/>
              </a:lnSpc>
            </a:pP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E.g., iOS vs. Android</a:t>
            </a: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Library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자주 사용되는 함수들의 집합</a:t>
            </a: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3">
              <a:lnSpc>
                <a:spcPct val="100000"/>
              </a:lnSpc>
            </a:pP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E.g., </a:t>
            </a:r>
            <a:r>
              <a:rPr lang="en-US" altLang="ko-KR" sz="2400" dirty="0" err="1">
                <a:solidFill>
                  <a:srgbClr val="2D3F4E"/>
                </a:solidFill>
                <a:cs typeface="helvetica" panose="020B0604020202020204" pitchFamily="34" charset="0"/>
              </a:rPr>
              <a:t>libc</a:t>
            </a:r>
            <a:r>
              <a:rPr lang="en-US" altLang="ko-KR" sz="2400" dirty="0">
                <a:solidFill>
                  <a:srgbClr val="2D3F4E"/>
                </a:solidFill>
                <a:cs typeface="helvetica" panose="020B0604020202020204" pitchFamily="34" charset="0"/>
              </a:rPr>
              <a:t>, win32.dll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4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</a:t>
            </a:r>
            <a:fld id="{895A181D-5998-442C-B6C3-1020FE625B7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Relation of Hardware, OS, and Application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992" y="964244"/>
            <a:ext cx="5944016" cy="55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Abstraction</a:t>
            </a:r>
            <a:r>
              <a:rPr lang="ko-KR" altLang="en-US" b="1" dirty="0">
                <a:cs typeface="helvetica" panose="020B0604020202020204" pitchFamily="34" charset="0"/>
              </a:rPr>
              <a:t>은 왜 필요할까</a:t>
            </a:r>
            <a:r>
              <a:rPr lang="en-US" altLang="ko-KR" b="1" dirty="0">
                <a:cs typeface="helvetica" panose="020B0604020202020204" pitchFamily="34" charset="0"/>
              </a:rPr>
              <a:t>?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711200"/>
            <a:ext cx="814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D3F4E"/>
                </a:solidFill>
                <a:effectLst>
                  <a:outerShdw blurRad="38100" dist="38100" dir="2700000" algn="tl" rotWithShape="0">
                    <a:prstClr val="black">
                      <a:alpha val="42000"/>
                    </a:prstClr>
                  </a:outerShdw>
                </a:effectLst>
                <a:latin typeface="+mn-ea"/>
              </a:rPr>
              <a:t>Computer System Components</a:t>
            </a:r>
            <a:endParaRPr lang="ko-KR" altLang="en-US" sz="2400" b="1" dirty="0">
              <a:solidFill>
                <a:srgbClr val="2D3F4E"/>
              </a:solidFill>
              <a:effectLst>
                <a:outerShdw blurRad="38100" dist="38100" dir="2700000" algn="tl" rotWithShape="0">
                  <a:prstClr val="black">
                    <a:alpha val="42000"/>
                  </a:prstClr>
                </a:outerShdw>
              </a:effectLst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1900" y="2939107"/>
            <a:ext cx="7099300" cy="1943100"/>
          </a:xfrm>
          <a:prstGeom prst="rect">
            <a:avLst/>
          </a:prstGeom>
          <a:noFill/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74800" y="2939107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Game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2939107"/>
            <a:ext cx="85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Music Player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8000" y="2939107"/>
            <a:ext cx="156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Web Service 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5801" y="2939107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Database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1600" y="3720761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System and Application Programs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25700" y="4380130"/>
            <a:ext cx="4533900" cy="1309470"/>
          </a:xfrm>
          <a:prstGeom prst="rect">
            <a:avLst/>
          </a:prstGeom>
          <a:solidFill>
            <a:schemeClr val="bg1"/>
          </a:solidFill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87700" y="4587061"/>
            <a:ext cx="318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Operating 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06800" y="5181173"/>
            <a:ext cx="2133600" cy="1309470"/>
          </a:xfrm>
          <a:prstGeom prst="rect">
            <a:avLst/>
          </a:prstGeom>
          <a:solidFill>
            <a:schemeClr val="bg1"/>
          </a:solidFill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79750" y="5512742"/>
            <a:ext cx="31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Computer 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Hardware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66849" y="1575293"/>
            <a:ext cx="1136651" cy="762238"/>
            <a:chOff x="1466849" y="1575293"/>
            <a:chExt cx="1136651" cy="762238"/>
          </a:xfrm>
        </p:grpSpPr>
        <p:sp>
          <p:nvSpPr>
            <p:cNvPr id="25" name="직사각형 24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112" y="1635300"/>
              <a:ext cx="93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br>
                <a:rPr lang="en-US" altLang="ko-KR" b="1" dirty="0">
                  <a:solidFill>
                    <a:srgbClr val="2D3F4E"/>
                  </a:solidFill>
                  <a:latin typeface="+mn-ea"/>
                </a:rPr>
              </a:br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1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cxnSp>
        <p:nvCxnSpPr>
          <p:cNvPr id="27" name="직선 화살표 연결선 26"/>
          <p:cNvCxnSpPr>
            <a:endCxn id="4" idx="0"/>
          </p:cNvCxnSpPr>
          <p:nvPr/>
        </p:nvCxnSpPr>
        <p:spPr>
          <a:xfrm>
            <a:off x="2000250" y="2337531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517900" y="2337531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99050" y="2337531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696200" y="2337531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32500" y="3051948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…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949574" y="1575293"/>
            <a:ext cx="1136651" cy="762238"/>
            <a:chOff x="1466849" y="1575293"/>
            <a:chExt cx="1136651" cy="762238"/>
          </a:xfrm>
        </p:grpSpPr>
        <p:sp>
          <p:nvSpPr>
            <p:cNvPr id="34" name="직사각형 33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35112" y="1635300"/>
              <a:ext cx="93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br>
                <a:rPr lang="en-US" altLang="ko-KR" b="1" dirty="0">
                  <a:solidFill>
                    <a:srgbClr val="2D3F4E"/>
                  </a:solidFill>
                  <a:latin typeface="+mn-ea"/>
                </a:rPr>
              </a:br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2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581524" y="1575293"/>
            <a:ext cx="1136651" cy="762238"/>
            <a:chOff x="1466849" y="1575293"/>
            <a:chExt cx="1136651" cy="762238"/>
          </a:xfrm>
        </p:grpSpPr>
        <p:sp>
          <p:nvSpPr>
            <p:cNvPr id="37" name="직사각형 36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35112" y="1635300"/>
              <a:ext cx="93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br>
                <a:rPr lang="en-US" altLang="ko-KR" b="1" dirty="0">
                  <a:solidFill>
                    <a:srgbClr val="2D3F4E"/>
                  </a:solidFill>
                  <a:latin typeface="+mn-ea"/>
                </a:rPr>
              </a:br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3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032500" y="1771746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…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137400" y="1575293"/>
            <a:ext cx="1136651" cy="762238"/>
            <a:chOff x="1466849" y="1575293"/>
            <a:chExt cx="1136651" cy="762238"/>
          </a:xfrm>
        </p:grpSpPr>
        <p:sp>
          <p:nvSpPr>
            <p:cNvPr id="41" name="직사각형 40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35112" y="1635300"/>
              <a:ext cx="93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br>
                <a:rPr lang="en-US" altLang="ko-KR" b="1" dirty="0">
                  <a:solidFill>
                    <a:srgbClr val="2D3F4E"/>
                  </a:solidFill>
                  <a:latin typeface="+mn-ea"/>
                </a:rPr>
              </a:br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n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cxnSp>
        <p:nvCxnSpPr>
          <p:cNvPr id="43" name="직선 화살표 연결선 42"/>
          <p:cNvCxnSpPr/>
          <p:nvPr/>
        </p:nvCxnSpPr>
        <p:spPr>
          <a:xfrm rot="5400000">
            <a:off x="6082718" y="587434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Random access memory chip icon | Free Downloa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22098"/>
          <a:stretch/>
        </p:blipFill>
        <p:spPr bwMode="auto">
          <a:xfrm>
            <a:off x="6375891" y="5770389"/>
            <a:ext cx="460139" cy="8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933661" y="6547848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Memory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5400000">
            <a:off x="7136818" y="587434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0" descr="Hard Driv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06" y="5772564"/>
            <a:ext cx="850856" cy="8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282020" y="5499843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SSD/HDD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7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Abstraction</a:t>
            </a:r>
            <a:r>
              <a:rPr lang="ko-KR" altLang="en-US" b="1" dirty="0">
                <a:cs typeface="helvetica" panose="020B0604020202020204" pitchFamily="34" charset="0"/>
              </a:rPr>
              <a:t>은 왜 필요할까</a:t>
            </a:r>
            <a:r>
              <a:rPr lang="en-US" altLang="ko-KR" b="1" dirty="0">
                <a:cs typeface="helvetica" panose="020B0604020202020204" pitchFamily="34" charset="0"/>
              </a:rPr>
              <a:t>?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4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59238" y="1124587"/>
            <a:ext cx="2895600" cy="6858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8746" tIns="49373" rIns="98746" bIns="49373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242277" y="1124587"/>
            <a:ext cx="2553335" cy="65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46" tIns="49373" rIns="98746" bIns="49373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+mn-ea"/>
                <a:ea typeface="+mn-ea"/>
              </a:rPr>
              <a:t>High-level Language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+mn-ea"/>
                <a:ea typeface="+mn-ea"/>
              </a:rPr>
              <a:t>Program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078288" y="2478724"/>
            <a:ext cx="2895600" cy="6858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8746" tIns="49373" rIns="98746" bIns="49373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300938" y="2478724"/>
            <a:ext cx="2477288" cy="65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46" tIns="49373" rIns="98746" bIns="49373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+mn-ea"/>
                <a:ea typeface="+mn-ea"/>
              </a:rPr>
              <a:t>Assembly Language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+mn-ea"/>
                <a:ea typeface="+mn-ea"/>
              </a:rPr>
              <a:t>Program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030663" y="3832862"/>
            <a:ext cx="2895600" cy="6858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8746" tIns="49373" rIns="98746" bIns="49373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247062" y="3832862"/>
            <a:ext cx="2686640" cy="65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46" tIns="49373" rIns="98746" bIns="49373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+mn-ea"/>
                <a:ea typeface="+mn-ea"/>
              </a:rPr>
              <a:t>Machine Language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+mn-ea"/>
                <a:ea typeface="+mn-ea"/>
              </a:rPr>
              <a:t>Program based on ISA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967163" y="5204462"/>
            <a:ext cx="2895600" cy="6858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8746" tIns="49373" rIns="98746" bIns="49373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549423" y="5204462"/>
            <a:ext cx="1766004" cy="65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46" tIns="49373" rIns="98746" bIns="49373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+mn-ea"/>
                <a:ea typeface="+mn-ea"/>
              </a:rPr>
              <a:t>Control Signal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+mn-ea"/>
                <a:ea typeface="+mn-ea"/>
              </a:rPr>
              <a:t>Specification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5491163" y="1792924"/>
            <a:ext cx="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5491163" y="3164524"/>
            <a:ext cx="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5491163" y="4536124"/>
            <a:ext cx="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015163" y="1018224"/>
            <a:ext cx="1629877" cy="76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46" tIns="49373" rIns="98746" bIns="49373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latin typeface="+mn-ea"/>
                <a:ea typeface="+mn-ea"/>
              </a:rPr>
              <a:t>temp =A[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</a:t>
            </a: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latin typeface="+mn-ea"/>
                <a:ea typeface="+mn-ea"/>
              </a:rPr>
              <a:t>A[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]=A[i+1]</a:t>
            </a: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latin typeface="+mn-ea"/>
                <a:ea typeface="+mn-ea"/>
              </a:rPr>
              <a:t>A[i+1]=temp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7015163" y="2389824"/>
            <a:ext cx="1619681" cy="98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46" tIns="49373" rIns="98746" bIns="49373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 err="1">
                <a:latin typeface="+mn-ea"/>
                <a:ea typeface="+mn-ea"/>
              </a:rPr>
              <a:t>lw</a:t>
            </a:r>
            <a:r>
              <a:rPr lang="en-US" altLang="ko-KR" sz="1800" dirty="0">
                <a:latin typeface="+mn-ea"/>
                <a:ea typeface="+mn-ea"/>
              </a:rPr>
              <a:t> $12 0($2)</a:t>
            </a: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 err="1">
                <a:latin typeface="+mn-ea"/>
                <a:ea typeface="+mn-ea"/>
              </a:rPr>
              <a:t>lw</a:t>
            </a:r>
            <a:r>
              <a:rPr lang="en-US" altLang="ko-KR" sz="1800" dirty="0">
                <a:latin typeface="+mn-ea"/>
                <a:ea typeface="+mn-ea"/>
              </a:rPr>
              <a:t> $13 4($2)</a:t>
            </a: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 err="1">
                <a:latin typeface="+mn-ea"/>
                <a:ea typeface="+mn-ea"/>
              </a:rPr>
              <a:t>sw</a:t>
            </a:r>
            <a:r>
              <a:rPr lang="en-US" altLang="ko-KR" sz="1800" dirty="0">
                <a:latin typeface="+mn-ea"/>
                <a:ea typeface="+mn-ea"/>
              </a:rPr>
              <a:t> $13 0($2)</a:t>
            </a: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 err="1">
                <a:latin typeface="+mn-ea"/>
                <a:ea typeface="+mn-ea"/>
              </a:rPr>
              <a:t>sw</a:t>
            </a:r>
            <a:r>
              <a:rPr lang="en-US" altLang="ko-KR" sz="1800" dirty="0">
                <a:latin typeface="+mn-ea"/>
                <a:ea typeface="+mn-ea"/>
              </a:rPr>
              <a:t> $12 4($2)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015163" y="3828021"/>
            <a:ext cx="2267294" cy="69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46" tIns="49373" rIns="98746" bIns="49373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0000 1001 0101 1110 0001</a:t>
            </a: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1010 0101 1110 0111 1110</a:t>
            </a: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1001 0110 1010 0001 0100 </a:t>
            </a: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0110 1001 1001 0010 0110</a:t>
            </a: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7167563" y="51330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7167563" y="513302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7472363" y="51330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472363" y="536162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7777163" y="51330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7777163" y="513302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8081963" y="51330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8081963" y="536162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8386763" y="51330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8386763" y="513302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8691563" y="51330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8691563" y="536162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8996363" y="51330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8996363" y="513302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9301163" y="51330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7167563" y="55902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7167563" y="559022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8081963" y="55902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8081963" y="581882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44" name="Line 52"/>
          <p:cNvSpPr>
            <a:spLocks noChangeShapeType="1"/>
          </p:cNvSpPr>
          <p:nvPr/>
        </p:nvSpPr>
        <p:spPr bwMode="auto">
          <a:xfrm>
            <a:off x="8386763" y="55902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45" name="Line 53"/>
          <p:cNvSpPr>
            <a:spLocks noChangeShapeType="1"/>
          </p:cNvSpPr>
          <p:nvPr/>
        </p:nvSpPr>
        <p:spPr bwMode="auto">
          <a:xfrm>
            <a:off x="8386763" y="559022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8691563" y="55902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47" name="Line 55"/>
          <p:cNvSpPr>
            <a:spLocks noChangeShapeType="1"/>
          </p:cNvSpPr>
          <p:nvPr/>
        </p:nvSpPr>
        <p:spPr bwMode="auto">
          <a:xfrm>
            <a:off x="8691563" y="581882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48" name="Line 56"/>
          <p:cNvSpPr>
            <a:spLocks noChangeShapeType="1"/>
          </p:cNvSpPr>
          <p:nvPr/>
        </p:nvSpPr>
        <p:spPr bwMode="auto">
          <a:xfrm>
            <a:off x="8996363" y="55902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49" name="Line 57"/>
          <p:cNvSpPr>
            <a:spLocks noChangeShapeType="1"/>
          </p:cNvSpPr>
          <p:nvPr/>
        </p:nvSpPr>
        <p:spPr bwMode="auto">
          <a:xfrm>
            <a:off x="8996363" y="559022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>
            <a:off x="9301163" y="559022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746" tIns="49373" rIns="98746" bIns="49373"/>
          <a:lstStyle/>
          <a:p>
            <a:endParaRPr lang="ko-KR" altLang="en-US">
              <a:latin typeface="+mn-ea"/>
            </a:endParaRPr>
          </a:p>
        </p:txBody>
      </p:sp>
      <p:sp>
        <p:nvSpPr>
          <p:cNvPr id="51" name="Text Box 60"/>
          <p:cNvSpPr txBox="1">
            <a:spLocks noChangeArrowheads="1"/>
          </p:cNvSpPr>
          <p:nvPr/>
        </p:nvSpPr>
        <p:spPr bwMode="auto">
          <a:xfrm>
            <a:off x="6958013" y="5818824"/>
            <a:ext cx="2657529" cy="27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46" tIns="49373" rIns="98746" bIns="49373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High/Low on Control Signals</a:t>
            </a:r>
          </a:p>
        </p:txBody>
      </p: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3738563" y="1945324"/>
            <a:ext cx="1302287" cy="40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46" tIns="49373" rIns="98746" bIns="49373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+mn-ea"/>
                <a:ea typeface="+mn-ea"/>
              </a:rPr>
              <a:t>Compiler</a:t>
            </a:r>
          </a:p>
        </p:txBody>
      </p:sp>
      <p:sp>
        <p:nvSpPr>
          <p:cNvPr id="53" name="Text Box 62"/>
          <p:cNvSpPr txBox="1">
            <a:spLocks noChangeArrowheads="1"/>
          </p:cNvSpPr>
          <p:nvPr/>
        </p:nvSpPr>
        <p:spPr bwMode="auto">
          <a:xfrm>
            <a:off x="3738563" y="3283587"/>
            <a:ext cx="1468999" cy="40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46" tIns="49373" rIns="98746" bIns="49373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+mn-ea"/>
                <a:ea typeface="+mn-ea"/>
              </a:rPr>
              <a:t>Assembler</a:t>
            </a:r>
          </a:p>
        </p:txBody>
      </p:sp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3690938" y="4478974"/>
            <a:ext cx="1884947" cy="7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46" tIns="49373" rIns="98746" bIns="49373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buChar char="§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+mn-ea"/>
                <a:ea typeface="+mn-ea"/>
              </a:rPr>
              <a:t>Machine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+mn-ea"/>
                <a:ea typeface="+mn-ea"/>
              </a:rPr>
              <a:t>Interpretation</a:t>
            </a:r>
          </a:p>
        </p:txBody>
      </p:sp>
      <p:grpSp>
        <p:nvGrpSpPr>
          <p:cNvPr id="55" name="Group 81"/>
          <p:cNvGrpSpPr>
            <a:grpSpLocks/>
          </p:cNvGrpSpPr>
          <p:nvPr/>
        </p:nvGrpSpPr>
        <p:grpSpPr bwMode="auto">
          <a:xfrm>
            <a:off x="1205489" y="1507174"/>
            <a:ext cx="2617787" cy="3721100"/>
            <a:chOff x="427" y="1248"/>
            <a:chExt cx="1584" cy="2344"/>
          </a:xfrm>
        </p:grpSpPr>
        <p:pic>
          <p:nvPicPr>
            <p:cNvPr id="56" name="Picture 66" descr="woman_fa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" y="1392"/>
              <a:ext cx="45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71" descr="chef taste test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" y="3168"/>
              <a:ext cx="52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74" descr="SCV_012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" y="2256"/>
              <a:ext cx="57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AutoShape 75"/>
            <p:cNvSpPr>
              <a:spLocks noChangeArrowheads="1"/>
            </p:cNvSpPr>
            <p:nvPr/>
          </p:nvSpPr>
          <p:spPr bwMode="auto">
            <a:xfrm flipH="1">
              <a:off x="523" y="1248"/>
              <a:ext cx="912" cy="384"/>
            </a:xfrm>
            <a:prstGeom prst="cloudCallout">
              <a:avLst>
                <a:gd name="adj1" fmla="val -60639"/>
                <a:gd name="adj2" fmla="val 7630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8746" tIns="49373" rIns="98746" bIns="49373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buChar char="§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buChar char="–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200" b="0" dirty="0">
                  <a:latin typeface="+mn-ea"/>
                  <a:ea typeface="+mn-ea"/>
                </a:rPr>
                <a:t>Beef steak</a:t>
              </a:r>
            </a:p>
          </p:txBody>
        </p:sp>
        <p:sp>
          <p:nvSpPr>
            <p:cNvPr id="60" name="AutoShape 76"/>
            <p:cNvSpPr>
              <a:spLocks noChangeArrowheads="1"/>
            </p:cNvSpPr>
            <p:nvPr/>
          </p:nvSpPr>
          <p:spPr bwMode="auto">
            <a:xfrm flipH="1">
              <a:off x="523" y="1872"/>
              <a:ext cx="912" cy="384"/>
            </a:xfrm>
            <a:prstGeom prst="cloudCallout">
              <a:avLst>
                <a:gd name="adj1" fmla="val -65463"/>
                <a:gd name="adj2" fmla="val 7265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8746" tIns="49373" rIns="98746" bIns="49373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buChar char="§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buChar char="–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200" b="0" dirty="0">
                  <a:latin typeface="+mn-ea"/>
                  <a:ea typeface="+mn-ea"/>
                </a:rPr>
                <a:t>Well done?</a:t>
              </a:r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200" b="0" dirty="0">
                  <a:latin typeface="+mn-ea"/>
                  <a:ea typeface="+mn-ea"/>
                </a:rPr>
                <a:t>Medium?</a:t>
              </a:r>
            </a:p>
          </p:txBody>
        </p:sp>
        <p:sp>
          <p:nvSpPr>
            <p:cNvPr id="61" name="AutoShape 77"/>
            <p:cNvSpPr>
              <a:spLocks noChangeArrowheads="1"/>
            </p:cNvSpPr>
            <p:nvPr/>
          </p:nvSpPr>
          <p:spPr bwMode="auto">
            <a:xfrm flipH="1">
              <a:off x="427" y="2496"/>
              <a:ext cx="912" cy="528"/>
            </a:xfrm>
            <a:prstGeom prst="cloudCallout">
              <a:avLst>
                <a:gd name="adj1" fmla="val -87282"/>
                <a:gd name="adj2" fmla="val 10776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8746" tIns="49373" rIns="98746" bIns="49373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buChar char="§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buChar char="–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200" b="0" dirty="0">
                  <a:latin typeface="+mn-ea"/>
                  <a:ea typeface="+mn-ea"/>
                </a:rPr>
                <a:t>Beef 600g</a:t>
              </a:r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200" b="0" dirty="0">
                  <a:latin typeface="+mn-ea"/>
                  <a:ea typeface="+mn-ea"/>
                </a:rPr>
                <a:t>Salt 10g</a:t>
              </a:r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200" b="0" dirty="0">
                  <a:latin typeface="+mn-ea"/>
                  <a:ea typeface="+mn-ea"/>
                </a:rPr>
                <a:t>….</a:t>
              </a:r>
            </a:p>
          </p:txBody>
        </p:sp>
      </p:grpSp>
      <p:grpSp>
        <p:nvGrpSpPr>
          <p:cNvPr id="62" name="Group 80"/>
          <p:cNvGrpSpPr>
            <a:grpSpLocks/>
          </p:cNvGrpSpPr>
          <p:nvPr/>
        </p:nvGrpSpPr>
        <p:grpSpPr bwMode="auto">
          <a:xfrm>
            <a:off x="688758" y="1250793"/>
            <a:ext cx="533400" cy="4254500"/>
            <a:chOff x="133" y="1152"/>
            <a:chExt cx="336" cy="2680"/>
          </a:xfrm>
        </p:grpSpPr>
        <p:sp>
          <p:nvSpPr>
            <p:cNvPr id="63" name="AutoShape 78"/>
            <p:cNvSpPr>
              <a:spLocks noChangeArrowheads="1"/>
            </p:cNvSpPr>
            <p:nvPr/>
          </p:nvSpPr>
          <p:spPr bwMode="auto">
            <a:xfrm>
              <a:off x="133" y="1152"/>
              <a:ext cx="336" cy="2680"/>
            </a:xfrm>
            <a:prstGeom prst="upArrow">
              <a:avLst>
                <a:gd name="adj1" fmla="val 50000"/>
                <a:gd name="adj2" fmla="val 239286"/>
              </a:avLst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8746" tIns="49373" rIns="98746" bIns="49373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buChar char="§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buChar char="–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b="0">
                <a:latin typeface="+mn-ea"/>
                <a:ea typeface="+mn-ea"/>
              </a:endParaRPr>
            </a:p>
          </p:txBody>
        </p:sp>
        <p:sp>
          <p:nvSpPr>
            <p:cNvPr id="64" name="Text Box 79"/>
            <p:cNvSpPr txBox="1">
              <a:spLocks noChangeArrowheads="1"/>
            </p:cNvSpPr>
            <p:nvPr/>
          </p:nvSpPr>
          <p:spPr bwMode="auto">
            <a:xfrm>
              <a:off x="186" y="2020"/>
              <a:ext cx="281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8746" tIns="49373" rIns="98746" bIns="49373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buChar char="§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buChar char="–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Higher Abstraction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994775" y="3792479"/>
            <a:ext cx="2174376" cy="741676"/>
          </a:xfrm>
          <a:prstGeom prst="rect">
            <a:avLst/>
          </a:prstGeom>
          <a:noFill/>
          <a:ln w="1905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Abstraction</a:t>
            </a:r>
            <a:r>
              <a:rPr lang="ko-KR" altLang="en-US" b="1" dirty="0">
                <a:cs typeface="helvetica" panose="020B0604020202020204" pitchFamily="34" charset="0"/>
              </a:rPr>
              <a:t>은 왜 필요할까</a:t>
            </a:r>
            <a:r>
              <a:rPr lang="en-US" altLang="ko-KR" b="1" dirty="0">
                <a:cs typeface="helvetica" panose="020B0604020202020204" pitchFamily="34" charset="0"/>
              </a:rPr>
              <a:t>?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5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31900" y="2637667"/>
            <a:ext cx="7099300" cy="1943100"/>
          </a:xfrm>
          <a:prstGeom prst="rect">
            <a:avLst/>
          </a:prstGeom>
          <a:noFill/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74800" y="2637667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Game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2637667"/>
            <a:ext cx="85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Music Player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8000" y="2637667"/>
            <a:ext cx="156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Web Service 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5801" y="2637667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Database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1600" y="3419321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System and Application Programs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25700" y="4078690"/>
            <a:ext cx="4533900" cy="1309470"/>
          </a:xfrm>
          <a:prstGeom prst="rect">
            <a:avLst/>
          </a:prstGeom>
          <a:solidFill>
            <a:schemeClr val="bg1"/>
          </a:solidFill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87700" y="4285621"/>
            <a:ext cx="318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Operating 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06800" y="4879733"/>
            <a:ext cx="2133600" cy="1309470"/>
          </a:xfrm>
          <a:prstGeom prst="rect">
            <a:avLst/>
          </a:prstGeom>
          <a:solidFill>
            <a:schemeClr val="bg1"/>
          </a:solidFill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79750" y="5211302"/>
            <a:ext cx="31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Computer 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Hardware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66849" y="1273853"/>
            <a:ext cx="1136651" cy="762238"/>
            <a:chOff x="1466849" y="1575293"/>
            <a:chExt cx="1136651" cy="762238"/>
          </a:xfrm>
        </p:grpSpPr>
        <p:sp>
          <p:nvSpPr>
            <p:cNvPr id="25" name="직사각형 24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112" y="1635300"/>
              <a:ext cx="93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br>
                <a:rPr lang="en-US" altLang="ko-KR" b="1" dirty="0">
                  <a:solidFill>
                    <a:srgbClr val="2D3F4E"/>
                  </a:solidFill>
                  <a:latin typeface="+mn-ea"/>
                </a:rPr>
              </a:br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1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cxnSp>
        <p:nvCxnSpPr>
          <p:cNvPr id="27" name="직선 화살표 연결선 26"/>
          <p:cNvCxnSpPr>
            <a:endCxn id="4" idx="0"/>
          </p:cNvCxnSpPr>
          <p:nvPr/>
        </p:nvCxnSpPr>
        <p:spPr>
          <a:xfrm>
            <a:off x="2000250" y="2036091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517900" y="2036091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99050" y="2036091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696200" y="2036091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32500" y="2750508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…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949574" y="1273853"/>
            <a:ext cx="1136651" cy="762238"/>
            <a:chOff x="1466849" y="1575293"/>
            <a:chExt cx="1136651" cy="762238"/>
          </a:xfrm>
        </p:grpSpPr>
        <p:sp>
          <p:nvSpPr>
            <p:cNvPr id="34" name="직사각형 33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35112" y="1635300"/>
              <a:ext cx="93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br>
                <a:rPr lang="en-US" altLang="ko-KR" b="1" dirty="0">
                  <a:solidFill>
                    <a:srgbClr val="2D3F4E"/>
                  </a:solidFill>
                  <a:latin typeface="+mn-ea"/>
                </a:rPr>
              </a:br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2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581524" y="1273853"/>
            <a:ext cx="1136651" cy="762238"/>
            <a:chOff x="1466849" y="1575293"/>
            <a:chExt cx="1136651" cy="762238"/>
          </a:xfrm>
        </p:grpSpPr>
        <p:sp>
          <p:nvSpPr>
            <p:cNvPr id="37" name="직사각형 36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35112" y="1635300"/>
              <a:ext cx="93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br>
                <a:rPr lang="en-US" altLang="ko-KR" b="1" dirty="0">
                  <a:solidFill>
                    <a:srgbClr val="2D3F4E"/>
                  </a:solidFill>
                  <a:latin typeface="+mn-ea"/>
                </a:rPr>
              </a:br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3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032500" y="1470306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…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137400" y="1273853"/>
            <a:ext cx="1136651" cy="762238"/>
            <a:chOff x="1466849" y="1575293"/>
            <a:chExt cx="1136651" cy="762238"/>
          </a:xfrm>
        </p:grpSpPr>
        <p:sp>
          <p:nvSpPr>
            <p:cNvPr id="41" name="직사각형 40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35112" y="1635300"/>
              <a:ext cx="93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br>
                <a:rPr lang="en-US" altLang="ko-KR" b="1" dirty="0">
                  <a:solidFill>
                    <a:srgbClr val="2D3F4E"/>
                  </a:solidFill>
                  <a:latin typeface="+mn-ea"/>
                </a:rPr>
              </a:br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n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740399" y="5154251"/>
            <a:ext cx="3002739" cy="1458872"/>
          </a:xfrm>
          <a:prstGeom prst="rect">
            <a:avLst/>
          </a:prstGeom>
          <a:noFill/>
          <a:ln w="38100">
            <a:solidFill>
              <a:srgbClr val="FF5B5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rot="5400000">
            <a:off x="6428123" y="1419016"/>
            <a:ext cx="0" cy="601576"/>
          </a:xfrm>
          <a:prstGeom prst="straightConnector1">
            <a:avLst/>
          </a:prstGeom>
          <a:ln w="38100">
            <a:solidFill>
              <a:srgbClr val="FF5B5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5400000">
            <a:off x="6428123" y="2694333"/>
            <a:ext cx="0" cy="601576"/>
          </a:xfrm>
          <a:prstGeom prst="straightConnector1">
            <a:avLst/>
          </a:prstGeom>
          <a:ln w="38100">
            <a:solidFill>
              <a:srgbClr val="FF5B5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5400000">
            <a:off x="6041188" y="555684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andom access memory chip icon | Free Downloa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22098"/>
          <a:stretch/>
        </p:blipFill>
        <p:spPr bwMode="auto">
          <a:xfrm>
            <a:off x="6334361" y="5452889"/>
            <a:ext cx="460139" cy="8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892131" y="6230348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Memory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rot="5400000">
            <a:off x="7095288" y="5556845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8" descr="Hard disc - Free Tools and utensils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Hard Drive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76" y="5455064"/>
            <a:ext cx="850856" cy="8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240490" y="5182343"/>
            <a:ext cx="1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SSD/HDD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85384" y="1930969"/>
            <a:ext cx="208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Network</a:t>
            </a:r>
            <a:br>
              <a:rPr lang="en-US" altLang="ko-KR" b="1" dirty="0">
                <a:solidFill>
                  <a:srgbClr val="FF5B5B"/>
                </a:solidFill>
                <a:latin typeface="+mn-ea"/>
              </a:rPr>
            </a:br>
            <a:r>
              <a:rPr lang="en-US" altLang="ko-KR" b="1" dirty="0">
                <a:solidFill>
                  <a:srgbClr val="FF5B5B"/>
                </a:solidFill>
                <a:latin typeface="+mn-ea"/>
              </a:rPr>
              <a:t>Communication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48561" y="1230756"/>
            <a:ext cx="7694578" cy="2755641"/>
          </a:xfrm>
          <a:prstGeom prst="rect">
            <a:avLst/>
          </a:prstGeom>
          <a:noFill/>
          <a:ln w="38100">
            <a:solidFill>
              <a:srgbClr val="FF5B5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6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</a:t>
            </a:r>
            <a:fld id="{895A181D-5998-442C-B6C3-1020FE625B7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Abstraction: Process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9091" y="1014753"/>
            <a:ext cx="9385480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Program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컴퓨터를 실행 시키기 위한 일련의 순차적으로 작성된 </a:t>
            </a:r>
            <a:b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</a:b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명령어의 모음</a:t>
            </a: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컴퓨터 시스템의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Disk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와 같은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Secondary Storage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에 바이너리 형태로 저장되어 있다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Process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실행되고 있는 프로그램의 추상화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(Abstraction)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Program Counter, Stack, Data Section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으로 구현된다</a:t>
            </a: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왜 필요할까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0671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Abstraction: Process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7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41413" y="2712746"/>
            <a:ext cx="7099300" cy="1943100"/>
          </a:xfrm>
          <a:prstGeom prst="rect">
            <a:avLst/>
          </a:prstGeom>
          <a:noFill/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4313" y="2712746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Game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3713" y="2712746"/>
            <a:ext cx="85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Music Player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7513" y="2712746"/>
            <a:ext cx="156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Web Service 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5314" y="2712746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Database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1113" y="349440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System and Application Programs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5213" y="4153769"/>
            <a:ext cx="4533900" cy="1309470"/>
          </a:xfrm>
          <a:prstGeom prst="rect">
            <a:avLst/>
          </a:prstGeom>
          <a:solidFill>
            <a:schemeClr val="bg1"/>
          </a:solidFill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97213" y="4360700"/>
            <a:ext cx="318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Operating System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6313" y="4954812"/>
            <a:ext cx="2133600" cy="1309470"/>
          </a:xfrm>
          <a:prstGeom prst="rect">
            <a:avLst/>
          </a:prstGeom>
          <a:solidFill>
            <a:schemeClr val="bg1"/>
          </a:solidFill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89263" y="5286381"/>
            <a:ext cx="31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Computer 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Hardware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76362" y="1348932"/>
            <a:ext cx="1136651" cy="762238"/>
            <a:chOff x="1466849" y="1575293"/>
            <a:chExt cx="1136651" cy="762238"/>
          </a:xfrm>
        </p:grpSpPr>
        <p:sp>
          <p:nvSpPr>
            <p:cNvPr id="25" name="직사각형 24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112" y="1635300"/>
              <a:ext cx="93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br>
                <a:rPr lang="en-US" altLang="ko-KR" b="1" dirty="0">
                  <a:solidFill>
                    <a:srgbClr val="2D3F4E"/>
                  </a:solidFill>
                  <a:latin typeface="+mn-ea"/>
                </a:rPr>
              </a:br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1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cxnSp>
        <p:nvCxnSpPr>
          <p:cNvPr id="27" name="직선 화살표 연결선 26"/>
          <p:cNvCxnSpPr>
            <a:endCxn id="4" idx="0"/>
          </p:cNvCxnSpPr>
          <p:nvPr/>
        </p:nvCxnSpPr>
        <p:spPr>
          <a:xfrm>
            <a:off x="1909763" y="2111170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427413" y="2111170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08563" y="2111170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605713" y="2111170"/>
            <a:ext cx="0" cy="601576"/>
          </a:xfrm>
          <a:prstGeom prst="straightConnector1">
            <a:avLst/>
          </a:prstGeom>
          <a:ln w="38100">
            <a:solidFill>
              <a:srgbClr val="2D3F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2013" y="2825587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…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859087" y="1348932"/>
            <a:ext cx="1136651" cy="762238"/>
            <a:chOff x="1466849" y="1575293"/>
            <a:chExt cx="1136651" cy="762238"/>
          </a:xfrm>
        </p:grpSpPr>
        <p:sp>
          <p:nvSpPr>
            <p:cNvPr id="34" name="직사각형 33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35112" y="1635300"/>
              <a:ext cx="93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br>
                <a:rPr lang="en-US" altLang="ko-KR" b="1" dirty="0">
                  <a:solidFill>
                    <a:srgbClr val="2D3F4E"/>
                  </a:solidFill>
                  <a:latin typeface="+mn-ea"/>
                </a:rPr>
              </a:br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2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491037" y="1348932"/>
            <a:ext cx="1136651" cy="762238"/>
            <a:chOff x="1466849" y="1575293"/>
            <a:chExt cx="1136651" cy="762238"/>
          </a:xfrm>
        </p:grpSpPr>
        <p:sp>
          <p:nvSpPr>
            <p:cNvPr id="37" name="직사각형 36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35112" y="1635300"/>
              <a:ext cx="93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br>
                <a:rPr lang="en-US" altLang="ko-KR" b="1" dirty="0">
                  <a:solidFill>
                    <a:srgbClr val="2D3F4E"/>
                  </a:solidFill>
                  <a:latin typeface="+mn-ea"/>
                </a:rPr>
              </a:br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3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942013" y="1545385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…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046913" y="1348932"/>
            <a:ext cx="1136651" cy="762238"/>
            <a:chOff x="1466849" y="1575293"/>
            <a:chExt cx="1136651" cy="762238"/>
          </a:xfrm>
        </p:grpSpPr>
        <p:sp>
          <p:nvSpPr>
            <p:cNvPr id="41" name="직사각형 40"/>
            <p:cNvSpPr/>
            <p:nvPr/>
          </p:nvSpPr>
          <p:spPr>
            <a:xfrm>
              <a:off x="1466849" y="1575293"/>
              <a:ext cx="1136651" cy="7622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D3F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3F4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35112" y="1635300"/>
              <a:ext cx="930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User</a:t>
              </a:r>
              <a:br>
                <a:rPr lang="en-US" altLang="ko-KR" b="1" dirty="0">
                  <a:solidFill>
                    <a:srgbClr val="2D3F4E"/>
                  </a:solidFill>
                  <a:latin typeface="+mn-ea"/>
                </a:rPr>
              </a:br>
              <a:r>
                <a:rPr lang="en-US" altLang="ko-KR" b="1" dirty="0">
                  <a:solidFill>
                    <a:srgbClr val="2D3F4E"/>
                  </a:solidFill>
                  <a:latin typeface="+mn-ea"/>
                </a:rPr>
                <a:t>n</a:t>
              </a:r>
              <a:endParaRPr lang="ko-KR" altLang="en-US" b="1" dirty="0">
                <a:solidFill>
                  <a:srgbClr val="2D3F4E"/>
                </a:solidFill>
                <a:latin typeface="+mn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05674" y="1153435"/>
            <a:ext cx="7694578" cy="2755641"/>
          </a:xfrm>
          <a:prstGeom prst="rect">
            <a:avLst/>
          </a:prstGeom>
          <a:noFill/>
          <a:ln w="38100">
            <a:solidFill>
              <a:srgbClr val="FF5B5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AutoShape 8" descr="Hard disc - Free Tools and utensils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71488" y="4116007"/>
            <a:ext cx="8782050" cy="984117"/>
          </a:xfrm>
          <a:prstGeom prst="roundRect">
            <a:avLst>
              <a:gd name="adj" fmla="val 22966"/>
            </a:avLst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+mn-ea"/>
              </a:rPr>
              <a:t>CPU</a:t>
            </a:r>
            <a:r>
              <a:rPr lang="ko-KR" altLang="en-US" sz="2000" b="1" dirty="0">
                <a:latin typeface="+mn-ea"/>
              </a:rPr>
              <a:t>와 같은 </a:t>
            </a:r>
            <a:r>
              <a:rPr lang="en-US" altLang="ko-KR" sz="2000" b="1" dirty="0">
                <a:latin typeface="+mn-ea"/>
              </a:rPr>
              <a:t>Hardware Component</a:t>
            </a:r>
            <a:r>
              <a:rPr lang="ko-KR" altLang="en-US" sz="2000" b="1" dirty="0">
                <a:latin typeface="+mn-ea"/>
              </a:rPr>
              <a:t>로 하여금</a:t>
            </a:r>
            <a:r>
              <a:rPr lang="en-US" altLang="ko-KR" sz="2000" b="1" dirty="0">
                <a:latin typeface="+mn-ea"/>
              </a:rPr>
              <a:t>,</a:t>
            </a:r>
            <a:br>
              <a:rPr lang="en-US" altLang="ko-KR" sz="2000" b="1" dirty="0">
                <a:latin typeface="+mn-ea"/>
              </a:rPr>
            </a:br>
            <a:r>
              <a:rPr lang="ko-KR" altLang="en-US" sz="2000" b="1" dirty="0">
                <a:latin typeface="+mn-ea"/>
              </a:rPr>
              <a:t>각 </a:t>
            </a:r>
            <a:r>
              <a:rPr lang="en-US" altLang="ko-KR" sz="2000" b="1" dirty="0">
                <a:latin typeface="+mn-ea"/>
              </a:rPr>
              <a:t>Program</a:t>
            </a:r>
            <a:r>
              <a:rPr lang="ko-KR" altLang="en-US" sz="2000" b="1" dirty="0">
                <a:latin typeface="+mn-ea"/>
              </a:rPr>
              <a:t>을 구분하여 인식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실행 할 수 있도록 하기 위함</a:t>
            </a:r>
          </a:p>
        </p:txBody>
      </p:sp>
    </p:spTree>
    <p:extLst>
      <p:ext uri="{BB962C8B-B14F-4D97-AF65-F5344CB8AC3E}">
        <p14:creationId xmlns:p14="http://schemas.microsoft.com/office/powerpoint/2010/main" val="213007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</a:t>
            </a:r>
            <a:fld id="{895A181D-5998-442C-B6C3-1020FE625B7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Abstraction: Address Space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9091" y="1014753"/>
            <a:ext cx="9385480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Address Space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Process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가 차지하는 메모리 공간</a:t>
            </a: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왜 필요할까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Protection Domain – 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서로의 주소 공간을 침범할 수 없음</a:t>
            </a: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(Memory Mapped) I/O Device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의 관리</a:t>
            </a: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4464" y="2858525"/>
            <a:ext cx="5214042" cy="1151811"/>
          </a:xfrm>
          <a:prstGeom prst="rect">
            <a:avLst/>
          </a:prstGeom>
          <a:solidFill>
            <a:srgbClr val="2D3F4E">
              <a:alpha val="29000"/>
            </a:srgbClr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67298" y="3070536"/>
            <a:ext cx="1810139" cy="727788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latin typeface="+mn-ea"/>
              </a:rPr>
              <a:t>Process A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10144" y="3077148"/>
            <a:ext cx="2549027" cy="727788"/>
          </a:xfrm>
          <a:prstGeom prst="rect">
            <a:avLst/>
          </a:prstGeom>
          <a:solidFill>
            <a:srgbClr val="FF5B5B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Address Space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54464" y="4503460"/>
            <a:ext cx="5214042" cy="1151811"/>
          </a:xfrm>
          <a:prstGeom prst="rect">
            <a:avLst/>
          </a:prstGeom>
          <a:solidFill>
            <a:srgbClr val="2D3F4E">
              <a:alpha val="29000"/>
            </a:srgbClr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67298" y="4715471"/>
            <a:ext cx="1810139" cy="727788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Process B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10144" y="4722083"/>
            <a:ext cx="2549027" cy="727788"/>
          </a:xfrm>
          <a:prstGeom prst="rect">
            <a:avLst/>
          </a:prstGeom>
          <a:solidFill>
            <a:srgbClr val="FF5B5B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Address Space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직선 화살표 연결선 23"/>
          <p:cNvCxnSpPr>
            <a:stCxn id="22" idx="3"/>
            <a:endCxn id="23" idx="1"/>
          </p:cNvCxnSpPr>
          <p:nvPr/>
        </p:nvCxnSpPr>
        <p:spPr>
          <a:xfrm>
            <a:off x="3677437" y="5079365"/>
            <a:ext cx="432707" cy="6612"/>
          </a:xfrm>
          <a:prstGeom prst="straightConnector1">
            <a:avLst/>
          </a:prstGeom>
          <a:ln w="57150">
            <a:solidFill>
              <a:srgbClr val="2D3F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3"/>
          </p:cNvCxnSpPr>
          <p:nvPr/>
        </p:nvCxnSpPr>
        <p:spPr>
          <a:xfrm>
            <a:off x="3677437" y="3434430"/>
            <a:ext cx="432707" cy="1281041"/>
          </a:xfrm>
          <a:prstGeom prst="straightConnector1">
            <a:avLst/>
          </a:prstGeom>
          <a:ln w="5715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" idx="3"/>
            <a:endCxn id="10" idx="1"/>
          </p:cNvCxnSpPr>
          <p:nvPr/>
        </p:nvCxnSpPr>
        <p:spPr>
          <a:xfrm>
            <a:off x="3677437" y="3434430"/>
            <a:ext cx="432707" cy="6612"/>
          </a:xfrm>
          <a:prstGeom prst="straightConnector1">
            <a:avLst/>
          </a:prstGeom>
          <a:ln w="57150">
            <a:solidFill>
              <a:srgbClr val="2D3F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곱셈 기호 28"/>
          <p:cNvSpPr/>
          <p:nvPr/>
        </p:nvSpPr>
        <p:spPr>
          <a:xfrm>
            <a:off x="3703659" y="3927324"/>
            <a:ext cx="432707" cy="521943"/>
          </a:xfrm>
          <a:prstGeom prst="mathMultiply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114314" y="3927324"/>
            <a:ext cx="279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FF5B5B"/>
                </a:solidFill>
                <a:latin typeface="+mn-ea"/>
              </a:rPr>
              <a:t>실행 </a:t>
            </a:r>
            <a:r>
              <a:rPr lang="en-US" altLang="ko-KR" b="1" dirty="0">
                <a:solidFill>
                  <a:srgbClr val="FF5B5B"/>
                </a:solidFill>
                <a:latin typeface="+mn-ea"/>
              </a:rPr>
              <a:t>context</a:t>
            </a:r>
            <a:r>
              <a:rPr lang="ko-KR" altLang="en-US" b="1" dirty="0">
                <a:solidFill>
                  <a:srgbClr val="FF5B5B"/>
                </a:solidFill>
                <a:latin typeface="+mn-ea"/>
              </a:rPr>
              <a:t>의 보호</a:t>
            </a:r>
            <a:endParaRPr lang="en-US" altLang="ko-KR" b="1" dirty="0">
              <a:solidFill>
                <a:srgbClr val="FF5B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rgbClr val="FF5B5B"/>
                </a:solidFill>
                <a:latin typeface="+mn-ea"/>
              </a:rPr>
              <a:t>Privacy Issue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86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Operating Systems | </a:t>
            </a:r>
            <a:fld id="{895A181D-5998-442C-B6C3-1020FE625B7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Abstraction: File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9091" y="1014753"/>
            <a:ext cx="9385480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2D3F4E"/>
                </a:solidFill>
                <a:cs typeface="helvetica" panose="020B0604020202020204" pitchFamily="34" charset="0"/>
              </a:rPr>
              <a:t>File</a:t>
            </a: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Process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에서 읽고 쓸 수 있는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Persistent Storage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Persistent: 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없어지지 않는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, 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남아있는</a:t>
            </a: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실제 저장되는 위치를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Process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는 알지 않음</a:t>
            </a: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‒"/>
            </a:pP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왜 필요할까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371850"/>
            <a:ext cx="6705600" cy="247650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471488" y="5356291"/>
            <a:ext cx="8782050" cy="984117"/>
          </a:xfrm>
          <a:prstGeom prst="roundRect">
            <a:avLst>
              <a:gd name="adj" fmla="val 22966"/>
            </a:avLst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+mn-ea"/>
              </a:rPr>
              <a:t>어디까지가 </a:t>
            </a:r>
            <a:r>
              <a:rPr lang="en-US" altLang="ko-KR" sz="2000" b="1" dirty="0">
                <a:latin typeface="+mn-ea"/>
              </a:rPr>
              <a:t>Process</a:t>
            </a:r>
            <a:r>
              <a:rPr lang="ko-KR" altLang="en-US" sz="2000" b="1" dirty="0">
                <a:latin typeface="+mn-ea"/>
              </a:rPr>
              <a:t>의 </a:t>
            </a:r>
            <a:r>
              <a:rPr lang="en-US" altLang="ko-KR" sz="2000" b="1" dirty="0">
                <a:latin typeface="+mn-ea"/>
              </a:rPr>
              <a:t>Binary Data</a:t>
            </a:r>
            <a:r>
              <a:rPr lang="ko-KR" altLang="en-US" sz="2000" b="1" dirty="0">
                <a:latin typeface="+mn-ea"/>
              </a:rPr>
              <a:t>인지</a:t>
            </a:r>
            <a:r>
              <a:rPr lang="en-US" altLang="ko-KR" sz="2000" b="1" dirty="0">
                <a:latin typeface="+mn-ea"/>
              </a:rPr>
              <a:t>,</a:t>
            </a:r>
          </a:p>
          <a:p>
            <a:pPr algn="ctr"/>
            <a:r>
              <a:rPr lang="ko-KR" altLang="en-US" sz="2000" b="1" dirty="0">
                <a:latin typeface="+mn-ea"/>
              </a:rPr>
              <a:t>해당 </a:t>
            </a:r>
            <a:r>
              <a:rPr lang="en-US" altLang="ko-KR" sz="2000" b="1" dirty="0">
                <a:latin typeface="+mn-ea"/>
              </a:rPr>
              <a:t>Binary Data</a:t>
            </a:r>
            <a:r>
              <a:rPr lang="ko-KR" altLang="en-US" sz="2000" b="1" dirty="0">
                <a:latin typeface="+mn-ea"/>
              </a:rPr>
              <a:t>가 어디에 저장되어 있는지 관리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유지 필요</a:t>
            </a:r>
          </a:p>
        </p:txBody>
      </p:sp>
    </p:spTree>
    <p:extLst>
      <p:ext uri="{BB962C8B-B14F-4D97-AF65-F5344CB8AC3E}">
        <p14:creationId xmlns:p14="http://schemas.microsoft.com/office/powerpoint/2010/main" val="328485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38342</TotalTime>
  <Words>1135</Words>
  <Application>Microsoft Office PowerPoint</Application>
  <PresentationFormat>A4 용지(210x297mm)</PresentationFormat>
  <Paragraphs>323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HelveticaNeueLT Pro 57 Cn</vt:lpstr>
      <vt:lpstr>맑은 고딕</vt:lpstr>
      <vt:lpstr>Arial</vt:lpstr>
      <vt:lpstr>Calibri</vt:lpstr>
      <vt:lpstr>Wingdings</vt:lpstr>
      <vt:lpstr>Office 테마</vt:lpstr>
      <vt:lpstr>PowerPoint 프레젠테이션</vt:lpstr>
      <vt:lpstr>운영체제란 무엇인가?</vt:lpstr>
      <vt:lpstr>Abstraction은 왜 필요할까?</vt:lpstr>
      <vt:lpstr>Abstraction은 왜 필요할까?</vt:lpstr>
      <vt:lpstr>Abstraction은 왜 필요할까?</vt:lpstr>
      <vt:lpstr>Abstraction: Process</vt:lpstr>
      <vt:lpstr>Abstraction: Process</vt:lpstr>
      <vt:lpstr>Abstraction: Address Space</vt:lpstr>
      <vt:lpstr>Abstraction: File</vt:lpstr>
      <vt:lpstr>Abstraction: Port</vt:lpstr>
      <vt:lpstr>운영체제란 무엇인가?</vt:lpstr>
      <vt:lpstr>Policy는 왜 필요할까?</vt:lpstr>
      <vt:lpstr>Policy는 왜 필요할까?</vt:lpstr>
      <vt:lpstr>Policy는 왜 필요할까?</vt:lpstr>
      <vt:lpstr>Policy – 성능 위주</vt:lpstr>
      <vt:lpstr>Policy – 성능 + 에너지</vt:lpstr>
      <vt:lpstr>Policy – 안전</vt:lpstr>
      <vt:lpstr>Software의 구분</vt:lpstr>
      <vt:lpstr>운영체제의 특징 (Application과 비교)</vt:lpstr>
      <vt:lpstr>OS and Kernel</vt:lpstr>
      <vt:lpstr>Relation of Hardware, OS, and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김영근</dc:creator>
  <cp:lastModifiedBy>황호중</cp:lastModifiedBy>
  <cp:revision>644</cp:revision>
  <cp:lastPrinted>2017-04-26T00:41:38Z</cp:lastPrinted>
  <dcterms:created xsi:type="dcterms:W3CDTF">2017-04-25T01:10:57Z</dcterms:created>
  <dcterms:modified xsi:type="dcterms:W3CDTF">2020-10-20T14:33:12Z</dcterms:modified>
</cp:coreProperties>
</file>