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Little Bird: The Ask Anything Engine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Gabriel Levine, Maria Smith, and Graham Northrup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43" y="778693"/>
            <a:ext cx="1556450" cy="140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Capabilities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Getting a Twitter API key that allows more than 100 tweets per connection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would greatly downtime between the call and the return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Making sure the query is actually the subject of each tweet being analyzed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Working with time series tweets to see how opinions change over time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593" y="184418"/>
            <a:ext cx="1556450" cy="140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 Questions?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193" y="1050143"/>
            <a:ext cx="1556450" cy="140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618" y="4399318"/>
            <a:ext cx="1556450" cy="140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579274">
            <a:off x="6827818" y="1467667"/>
            <a:ext cx="1556450" cy="14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121693">
            <a:off x="254993" y="175368"/>
            <a:ext cx="1556450" cy="14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636718" y="-674031"/>
            <a:ext cx="1556450" cy="140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1020556" y="2969968"/>
            <a:ext cx="1556450" cy="140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81806">
            <a:off x="4455843" y="2895018"/>
            <a:ext cx="1556450" cy="140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458900" y="935950"/>
            <a:ext cx="5449200" cy="39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lt2"/>
              </a:buClr>
              <a:buSzPct val="100000"/>
            </a:pPr>
            <a:r>
              <a:rPr lang="en" sz="2000">
                <a:solidFill>
                  <a:schemeClr val="lt2"/>
                </a:solidFill>
              </a:rPr>
              <a:t>Given a query, get tweets associated with that query</a:t>
            </a:r>
          </a:p>
          <a:p>
            <a:pPr indent="-355600" lvl="0" marL="457200" rtl="0">
              <a:spcBef>
                <a:spcPts val="0"/>
              </a:spcBef>
              <a:buClr>
                <a:schemeClr val="lt2"/>
              </a:buClr>
              <a:buSzPct val="100000"/>
            </a:pPr>
            <a:r>
              <a:rPr lang="en" sz="2000">
                <a:solidFill>
                  <a:schemeClr val="lt2"/>
                </a:solidFill>
              </a:rPr>
              <a:t>Create a sentiment analysis tool that will determine the sentiment of each tweet pulled</a:t>
            </a:r>
          </a:p>
          <a:p>
            <a:pPr indent="-355600" lvl="0" marL="457200" rtl="0">
              <a:spcBef>
                <a:spcPts val="0"/>
              </a:spcBef>
              <a:buClr>
                <a:schemeClr val="lt2"/>
              </a:buClr>
              <a:buSzPct val="100000"/>
            </a:pPr>
            <a:r>
              <a:rPr lang="en" sz="2000">
                <a:solidFill>
                  <a:schemeClr val="lt2"/>
                </a:solidFill>
              </a:rPr>
              <a:t>Put this all into a website that can be used to send queries and receive information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3524626"/>
            <a:ext cx="1791399" cy="161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163925" y="133200"/>
            <a:ext cx="40371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Approach</a:t>
            </a:r>
          </a:p>
        </p:txBody>
      </p:sp>
      <p:sp>
        <p:nvSpPr>
          <p:cNvPr id="82" name="Shape 82"/>
          <p:cNvSpPr/>
          <p:nvPr/>
        </p:nvSpPr>
        <p:spPr>
          <a:xfrm>
            <a:off x="1372975" y="1731575"/>
            <a:ext cx="1373100" cy="95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516525" y="1808400"/>
            <a:ext cx="1086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Django Web Interface</a:t>
            </a:r>
          </a:p>
        </p:txBody>
      </p:sp>
      <p:sp>
        <p:nvSpPr>
          <p:cNvPr id="84" name="Shape 84"/>
          <p:cNvSpPr/>
          <p:nvPr/>
        </p:nvSpPr>
        <p:spPr>
          <a:xfrm>
            <a:off x="245900" y="1793050"/>
            <a:ext cx="1086000" cy="38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307375" y="1598375"/>
            <a:ext cx="7377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Shape 86"/>
          <p:cNvSpPr/>
          <p:nvPr/>
        </p:nvSpPr>
        <p:spPr>
          <a:xfrm rot="-2139380">
            <a:off x="2685283" y="1272727"/>
            <a:ext cx="909383" cy="2816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 rot="-2178086">
            <a:off x="2637172" y="1124581"/>
            <a:ext cx="737796" cy="209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3591475" y="522550"/>
            <a:ext cx="1444800" cy="759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3709050" y="655750"/>
            <a:ext cx="1178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Tweets.py</a:t>
            </a:r>
          </a:p>
        </p:txBody>
      </p:sp>
      <p:sp>
        <p:nvSpPr>
          <p:cNvPr id="90" name="Shape 90"/>
          <p:cNvSpPr/>
          <p:nvPr/>
        </p:nvSpPr>
        <p:spPr>
          <a:xfrm>
            <a:off x="5164000" y="430325"/>
            <a:ext cx="1239900" cy="851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6531625" y="253475"/>
            <a:ext cx="1178400" cy="1204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6807025" y="558725"/>
            <a:ext cx="903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Twitter API</a:t>
            </a:r>
          </a:p>
        </p:txBody>
      </p:sp>
      <p:sp>
        <p:nvSpPr>
          <p:cNvPr id="93" name="Shape 93"/>
          <p:cNvSpPr txBox="1"/>
          <p:nvPr/>
        </p:nvSpPr>
        <p:spPr>
          <a:xfrm rot="379640">
            <a:off x="5361387" y="173207"/>
            <a:ext cx="737693" cy="209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Shape 94"/>
          <p:cNvSpPr txBox="1"/>
          <p:nvPr/>
        </p:nvSpPr>
        <p:spPr>
          <a:xfrm rot="-814851">
            <a:off x="5359031" y="1008906"/>
            <a:ext cx="1272479" cy="210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600 Tweets</a:t>
            </a:r>
          </a:p>
        </p:txBody>
      </p:sp>
      <p:sp>
        <p:nvSpPr>
          <p:cNvPr id="95" name="Shape 95"/>
          <p:cNvSpPr/>
          <p:nvPr/>
        </p:nvSpPr>
        <p:spPr>
          <a:xfrm rot="2124377">
            <a:off x="4684489" y="1663912"/>
            <a:ext cx="1444671" cy="3894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 rot="2311730">
            <a:off x="4872534" y="1753692"/>
            <a:ext cx="737829" cy="209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Query Object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5983675" y="2008225"/>
            <a:ext cx="1178400" cy="1260300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6029875" y="2386825"/>
            <a:ext cx="10860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Sentiment.py</a:t>
            </a:r>
          </a:p>
        </p:txBody>
      </p:sp>
      <p:sp>
        <p:nvSpPr>
          <p:cNvPr id="99" name="Shape 99"/>
          <p:cNvSpPr/>
          <p:nvPr/>
        </p:nvSpPr>
        <p:spPr>
          <a:xfrm rot="206916">
            <a:off x="3023966" y="2433476"/>
            <a:ext cx="2728040" cy="28972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 rot="247697">
            <a:off x="3393979" y="2568808"/>
            <a:ext cx="1808592" cy="3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Normalized Rating, best and worst tweets</a:t>
            </a:r>
          </a:p>
        </p:txBody>
      </p:sp>
      <p:sp>
        <p:nvSpPr>
          <p:cNvPr id="101" name="Shape 101"/>
          <p:cNvSpPr/>
          <p:nvPr/>
        </p:nvSpPr>
        <p:spPr>
          <a:xfrm rot="10800000">
            <a:off x="6108375" y="3452900"/>
            <a:ext cx="481500" cy="1014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6711150" y="3596350"/>
            <a:ext cx="1178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Query Object with rated tweets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883225" y="3954950"/>
            <a:ext cx="1875000" cy="8511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4323825" y="4149650"/>
            <a:ext cx="1178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Plots.py</a:t>
            </a:r>
          </a:p>
        </p:txBody>
      </p:sp>
      <p:sp>
        <p:nvSpPr>
          <p:cNvPr id="105" name="Shape 105"/>
          <p:cNvSpPr/>
          <p:nvPr/>
        </p:nvSpPr>
        <p:spPr>
          <a:xfrm rot="2683576">
            <a:off x="2007018" y="3376388"/>
            <a:ext cx="1998094" cy="45333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 rot="2789862">
            <a:off x="2094132" y="3656641"/>
            <a:ext cx="1444688" cy="5031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Word Cloud and Histogram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225400" y="2254125"/>
            <a:ext cx="1024500" cy="389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410750" y="2435825"/>
            <a:ext cx="7563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Plots and Data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" y="3743518"/>
            <a:ext cx="1556450" cy="140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Demo!</a:t>
            </a:r>
          </a:p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524" y="379099"/>
            <a:ext cx="5172425" cy="46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Little Bird Sentiment Analysis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General Language Method (NLTK Vader) augmented with Domain Specific Probabilities (Naive Bayesian Classifier)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93" y="3606618"/>
            <a:ext cx="1556450" cy="140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General Language (NLTK Vader)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71900" y="1919075"/>
            <a:ext cx="8222100" cy="296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Developed by Hutto, C.J. &amp; Gilbert, E.E. (2014). VADER: A Parsimonious Rule-based Model for Sentiment Analysis of Social Media Text.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Basic Lexical Method: 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Positive: </a:t>
            </a:r>
            <a:r>
              <a:rPr lang="en"/>
              <a:t>love, nice, good, great </a:t>
            </a:r>
            <a:r>
              <a:rPr b="1" lang="en"/>
              <a:t>Negative: </a:t>
            </a:r>
            <a:r>
              <a:rPr lang="en"/>
              <a:t>hurt, ugly, bad, worse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Supplemented for social media with acronyms and emoticons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Incorporates Context-Awareness through Word-sense disambiguation: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Negative</a:t>
            </a:r>
            <a:r>
              <a:rPr lang="en"/>
              <a:t>: “The contract looks good, but there’s a </a:t>
            </a:r>
            <a:r>
              <a:rPr b="1" i="1" lang="en"/>
              <a:t>catch</a:t>
            </a:r>
            <a:r>
              <a:rPr b="1" lang="en"/>
              <a:t>”, Neutral</a:t>
            </a:r>
            <a:r>
              <a:rPr lang="en"/>
              <a:t>: “The fisherman sells his </a:t>
            </a:r>
            <a:r>
              <a:rPr b="1" i="1" lang="en"/>
              <a:t>catch</a:t>
            </a:r>
            <a:r>
              <a:rPr lang="en"/>
              <a:t>”, </a:t>
            </a:r>
            <a:r>
              <a:rPr b="1" lang="en"/>
              <a:t>Positive</a:t>
            </a:r>
            <a:r>
              <a:rPr lang="en"/>
              <a:t>: “You better scoop him up quick, he’s a real </a:t>
            </a:r>
            <a:r>
              <a:rPr b="1" i="1" lang="en"/>
              <a:t>catch</a:t>
            </a:r>
            <a:r>
              <a:rPr lang="en"/>
              <a:t>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Relies on deeper lexical features like parts of speech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2018" y="177618"/>
            <a:ext cx="1556450" cy="140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Domain Specific (Naive Bayesian)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71900" y="1919075"/>
            <a:ext cx="8222100" cy="296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P(label|features) = (P(label) * P(features|label)) / P(features)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Too limited to work on text of tweet length, but can be used to extend general method by adding in P(label|feature) on tweet by tweet basis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Captures usage specific to domain lexicon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Example: “portrays” has a positive valence for movies, but a neutral one in general language (as measured by our two methods)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Method is easily extendable </a:t>
            </a:r>
            <a:r>
              <a:rPr i="1" lang="en"/>
              <a:t>given</a:t>
            </a:r>
            <a:r>
              <a:rPr lang="en"/>
              <a:t> tagged corpus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2018" y="177618"/>
            <a:ext cx="1556450" cy="140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Quirks of Sentiment Analysis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Sentiment analysis tools are limited by amount of material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length of a tweet reduces predictive power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Sentiment analysis works on average, not so good on specific instances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Sometimes the best and worst tweet aren’t actually that positive or negative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to generate intuitive ratings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Sarcasm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Perhaps unsurprisingly, neither the human judges nor the machine learning techniques perform very well. [...] Our results suggest that lexical features alone are not sufficient for identifying sarcasm and that pragmatic and contextual features merit further study (González-Ibáñez, R. et al. "Identifying sarcasm in Twitter: a closer look")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043" y="99868"/>
            <a:ext cx="1556450" cy="140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The Twitter API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Working with Twitter rate limits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Search API is limited to 180 requests per 15 minutes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Search API will return a maximum of 100 archived tweets per request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Stream API has no rate limit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Stream API collects tweets in real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Search vs Stream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Collecting enough tweets for the sentiment analysis…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9343" y="3565593"/>
            <a:ext cx="1556450" cy="140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