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  <p:sldMasterId id="2147483699" r:id="rId3"/>
    <p:sldMasterId id="2147483702" r:id="rId4"/>
  </p:sldMasterIdLst>
  <p:notesMasterIdLst>
    <p:notesMasterId r:id="rId16"/>
  </p:notesMasterIdLst>
  <p:sldIdLst>
    <p:sldId id="256" r:id="rId5"/>
    <p:sldId id="257" r:id="rId6"/>
    <p:sldId id="274" r:id="rId7"/>
    <p:sldId id="258" r:id="rId8"/>
    <p:sldId id="271" r:id="rId9"/>
    <p:sldId id="265" r:id="rId10"/>
    <p:sldId id="270" r:id="rId11"/>
    <p:sldId id="276" r:id="rId12"/>
    <p:sldId id="277" r:id="rId13"/>
    <p:sldId id="278" r:id="rId14"/>
    <p:sldId id="275" r:id="rId15"/>
  </p:sldIdLst>
  <p:sldSz cx="12192000" cy="6858000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AC469-F885-4529-B024-40B43F5AB6C5}">
  <a:tblStyle styleId="{632AC469-F885-4529-B024-40B43F5AB6C5}" styleName="Table_0"/>
  <a:tblStyle styleId="{2062E7EA-4356-4C5A-B628-622EBE632EC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1V>
      <a:tcStyle>
        <a:tcBdr/>
        <a:fill>
          <a:solidFill>
            <a:srgbClr val="CDD4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6856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316" y="4343221"/>
            <a:ext cx="5487229" cy="4115094"/>
          </a:xfrm>
          <a:prstGeom prst="rect">
            <a:avLst/>
          </a:prstGeom>
          <a:noFill/>
          <a:ln>
            <a:noFill/>
          </a:ln>
        </p:spPr>
        <p:txBody>
          <a:bodyPr lIns="92250" tIns="46100" rIns="92250" bIns="46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3883996" y="8684970"/>
            <a:ext cx="2972260" cy="457528"/>
          </a:xfrm>
          <a:prstGeom prst="rect">
            <a:avLst/>
          </a:prstGeom>
          <a:noFill/>
          <a:ln>
            <a:noFill/>
          </a:ln>
        </p:spPr>
        <p:txBody>
          <a:bodyPr lIns="92250" tIns="46100" rIns="92250" bIns="46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GB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6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41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10407" y="4861155"/>
            <a:ext cx="5683200" cy="460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450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0720" y="4783305"/>
            <a:ext cx="5445899" cy="3913499"/>
          </a:xfrm>
          <a:prstGeom prst="rect">
            <a:avLst/>
          </a:prstGeom>
          <a:noFill/>
          <a:ln>
            <a:noFill/>
          </a:ln>
        </p:spPr>
        <p:txBody>
          <a:bodyPr lIns="95350" tIns="47675" rIns="95350" bIns="47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55844" y="9440646"/>
            <a:ext cx="2949899" cy="498599"/>
          </a:xfrm>
          <a:prstGeom prst="rect">
            <a:avLst/>
          </a:prstGeom>
          <a:noFill/>
          <a:ln>
            <a:noFill/>
          </a:ln>
        </p:spPr>
        <p:txBody>
          <a:bodyPr lIns="95350" tIns="47675" rIns="95350" bIns="47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26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18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2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0719" y="4783300"/>
            <a:ext cx="5445900" cy="391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3855837" y="9440634"/>
            <a:ext cx="2949899" cy="49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87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71530" y="3717032"/>
            <a:ext cx="8534399" cy="17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48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1" y="6356348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48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GB"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6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6400" y="274633"/>
            <a:ext cx="9064500" cy="1143299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buClr>
                <a:srgbClr val="0B5394"/>
              </a:buClr>
              <a:buSzPct val="100000"/>
              <a:buFont typeface="Calibri"/>
              <a:defRPr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rtl="0">
              <a:spcBef>
                <a:spcPts val="0"/>
              </a:spcBef>
              <a:buSzPct val="100000"/>
              <a:buFont typeface="Calibri"/>
              <a:buChar char="■"/>
              <a:defRPr sz="1900"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buSzPct val="100000"/>
              <a:buFont typeface="Calibri"/>
              <a:buChar char="𝍩"/>
              <a:defRPr sz="1900"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buSzPct val="100000"/>
              <a:buFont typeface="Calibri"/>
              <a:defRPr sz="19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407800" y="1038000"/>
            <a:ext cx="1150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78700" y="274633"/>
            <a:ext cx="16383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409044" y="6333134"/>
            <a:ext cx="731700" cy="5246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05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2837" y="163240"/>
            <a:ext cx="9623589" cy="936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Font typeface="Helvetica Neue"/>
              <a:buNone/>
              <a:defRPr sz="23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4146" marR="0" lvl="0" indent="-9524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58766" marR="0" lvl="1" indent="-9206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42912" marR="0" lvl="2" indent="-9841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35360" y="64482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4482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141717" y="64482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33"/>
          <p:cNvCxnSpPr/>
          <p:nvPr/>
        </p:nvCxnSpPr>
        <p:spPr>
          <a:xfrm>
            <a:off x="327322" y="1175544"/>
            <a:ext cx="11625328" cy="0"/>
          </a:xfrm>
          <a:prstGeom prst="straightConnector1">
            <a:avLst/>
          </a:prstGeom>
          <a:noFill/>
          <a:ln w="22225" cap="flat" cmpd="sng">
            <a:solidFill>
              <a:srgbClr val="323F4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327322" y="6440635"/>
            <a:ext cx="11625328" cy="0"/>
          </a:xfrm>
          <a:prstGeom prst="straightConnector1">
            <a:avLst/>
          </a:prstGeom>
          <a:noFill/>
          <a:ln w="22225" cap="flat" cmpd="sng">
            <a:solidFill>
              <a:srgbClr val="323F4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5817" y="116631"/>
            <a:ext cx="1640603" cy="43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2837" y="163240"/>
            <a:ext cx="9623600" cy="93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Font typeface="Helvetica Neue"/>
              <a:buNone/>
              <a:defRPr sz="2267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86262" marR="0" lvl="0" indent="-101597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55591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41853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8626" marR="0" lvl="3" indent="-135463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65815" marR="0" lvl="4" indent="-135463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335360" y="64482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165600" y="64482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9141716" y="64482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327323" y="1175544"/>
            <a:ext cx="11625200" cy="0"/>
          </a:xfrm>
          <a:prstGeom prst="straightConnector1">
            <a:avLst/>
          </a:prstGeom>
          <a:noFill/>
          <a:ln w="22225" cap="flat" cmpd="sng">
            <a:solidFill>
              <a:srgbClr val="323F4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327323" y="6440635"/>
            <a:ext cx="11625200" cy="0"/>
          </a:xfrm>
          <a:prstGeom prst="straightConnector1">
            <a:avLst/>
          </a:prstGeom>
          <a:noFill/>
          <a:ln w="22225" cap="flat" cmpd="sng">
            <a:solidFill>
              <a:srgbClr val="323F4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02" name="Shape 2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5816" y="116631"/>
            <a:ext cx="1640800" cy="4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323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488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60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31849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831849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982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2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39787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8000" cy="82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315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83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390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183187" y="987424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33866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50799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421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pic" idx="2"/>
          </p:nvPr>
        </p:nvSpPr>
        <p:spPr>
          <a:xfrm>
            <a:off x="5183187" y="987424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45833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5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61111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29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653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 rot="5400000">
            <a:off x="7133400" y="1956724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6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609600" y="88900"/>
            <a:ext cx="9660299" cy="9362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8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63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09600" y="6356348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165601" y="6356348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737600" y="6356348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GB"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6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71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55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ubTitle" idx="1"/>
          </p:nvPr>
        </p:nvSpPr>
        <p:spPr>
          <a:xfrm>
            <a:off x="1871133" y="3357560"/>
            <a:ext cx="8534399" cy="1752899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3733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Dimensions DB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667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22/05/2017</a:t>
            </a:r>
            <a:endParaRPr sz="2667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81" y="6480175"/>
            <a:ext cx="3845999" cy="3218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814916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Indonesia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464048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Philippines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639482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Malaysia</a:t>
            </a:r>
            <a:r>
              <a:rPr lang="en-GB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208432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Thailand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383866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Singapore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9935634" y="5589587"/>
            <a:ext cx="1536900" cy="321898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Helvetica Neue"/>
              <a:buNone/>
            </a:pPr>
            <a:r>
              <a:rPr lang="en-GB" sz="2000" b="0" i="0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Vietnam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737600" y="6356348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GB" sz="14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Dimensions – </a:t>
            </a:r>
            <a:r>
              <a:rPr lang="en-US" dirty="0"/>
              <a:t>Billing</a:t>
            </a:r>
          </a:p>
        </p:txBody>
      </p:sp>
      <p:sp>
        <p:nvSpPr>
          <p:cNvPr id="33" name="Diamond 32"/>
          <p:cNvSpPr/>
          <p:nvPr/>
        </p:nvSpPr>
        <p:spPr>
          <a:xfrm>
            <a:off x="3825178" y="2311007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1095" y="2140457"/>
            <a:ext cx="146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Parcel measured</a:t>
            </a:r>
          </a:p>
        </p:txBody>
      </p:sp>
      <p:sp>
        <p:nvSpPr>
          <p:cNvPr id="35" name="Diamond 34"/>
          <p:cNvSpPr/>
          <p:nvPr/>
        </p:nvSpPr>
        <p:spPr>
          <a:xfrm>
            <a:off x="3825178" y="4279646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31094" y="4107367"/>
            <a:ext cx="170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validated?</a:t>
            </a:r>
          </a:p>
        </p:txBody>
      </p:sp>
      <p:cxnSp>
        <p:nvCxnSpPr>
          <p:cNvPr id="39" name="Straight Arrow Connector 38"/>
          <p:cNvCxnSpPr>
            <a:stCxn id="33" idx="2"/>
          </p:cNvCxnSpPr>
          <p:nvPr/>
        </p:nvCxnSpPr>
        <p:spPr>
          <a:xfrm flipH="1">
            <a:off x="4267690" y="2655564"/>
            <a:ext cx="8062" cy="163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0956" y="4694397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7113" y="4519483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97114" y="2272110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85030" y="2661686"/>
            <a:ext cx="52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275752" y="4638455"/>
            <a:ext cx="0" cy="5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5176900" y="4104399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Estimation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3652899" y="5169317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3PL data</a:t>
            </a:r>
          </a:p>
        </p:txBody>
      </p:sp>
      <p:cxnSp>
        <p:nvCxnSpPr>
          <p:cNvPr id="55" name="Straight Arrow Connector 54"/>
          <p:cNvCxnSpPr>
            <a:stCxn id="35" idx="3"/>
            <a:endCxn id="53" idx="1"/>
          </p:cNvCxnSpPr>
          <p:nvPr/>
        </p:nvCxnSpPr>
        <p:spPr>
          <a:xfrm flipV="1">
            <a:off x="4726326" y="4448956"/>
            <a:ext cx="450574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362319" y="2311007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>
          <a:xfrm>
            <a:off x="4758621" y="2483286"/>
            <a:ext cx="60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90189" y="2028460"/>
            <a:ext cx="146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Matching DB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7143846" y="2138728"/>
            <a:ext cx="179546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for billing</a:t>
            </a: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>
          <a:xfrm>
            <a:off x="6263467" y="2483285"/>
            <a:ext cx="88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5" idx="1"/>
          </p:cNvCxnSpPr>
          <p:nvPr/>
        </p:nvCxnSpPr>
        <p:spPr>
          <a:xfrm>
            <a:off x="6422605" y="4448956"/>
            <a:ext cx="72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stCxn id="57" idx="2"/>
            <a:endCxn id="68" idx="1"/>
          </p:cNvCxnSpPr>
          <p:nvPr/>
        </p:nvCxnSpPr>
        <p:spPr>
          <a:xfrm rot="16200000" flipH="1">
            <a:off x="6140769" y="2327688"/>
            <a:ext cx="675200" cy="1330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7143846" y="4104399"/>
            <a:ext cx="179546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Compare with 3PL data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0346" y="2491911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8262" y="2881487"/>
            <a:ext cx="52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7143845" y="2986207"/>
            <a:ext cx="179546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the most trustful data and compare with 3PL (DB&gt;90%, take DB)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31574" y="1970125"/>
            <a:ext cx="1093744" cy="848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6" idx="0"/>
            <a:endCxn id="31" idx="2"/>
          </p:cNvCxnSpPr>
          <p:nvPr/>
        </p:nvCxnSpPr>
        <p:spPr>
          <a:xfrm flipH="1" flipV="1">
            <a:off x="5778446" y="2818623"/>
            <a:ext cx="1371921" cy="237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90802" y="5198170"/>
            <a:ext cx="2319130" cy="1021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Comparison of parcel dimension  with most likely package dimension (combination of items)</a:t>
            </a:r>
          </a:p>
        </p:txBody>
      </p:sp>
    </p:spTree>
    <p:extLst>
      <p:ext uri="{BB962C8B-B14F-4D97-AF65-F5344CB8AC3E}">
        <p14:creationId xmlns:p14="http://schemas.microsoft.com/office/powerpoint/2010/main" val="5636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Dimensions – </a:t>
            </a:r>
            <a:r>
              <a:rPr lang="en-US" dirty="0"/>
              <a:t>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2570920" y="2612405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 DB/merchant input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048537" y="3420788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Augmented Dimensions DB (dimensions estimation)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048536" y="4288806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Dimensions DB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539946" y="1690688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Keep Merchant Input</a:t>
            </a:r>
          </a:p>
        </p:txBody>
      </p:sp>
      <p:sp>
        <p:nvSpPr>
          <p:cNvPr id="10" name="Diamond 9"/>
          <p:cNvSpPr/>
          <p:nvPr/>
        </p:nvSpPr>
        <p:spPr>
          <a:xfrm>
            <a:off x="5526151" y="2784683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801758" y="2782955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75" y="2612405"/>
            <a:ext cx="146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SKU?</a:t>
            </a:r>
          </a:p>
        </p:txBody>
      </p:sp>
      <p:sp>
        <p:nvSpPr>
          <p:cNvPr id="13" name="Diamond 12"/>
          <p:cNvSpPr/>
          <p:nvPr/>
        </p:nvSpPr>
        <p:spPr>
          <a:xfrm>
            <a:off x="801758" y="3731175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674" y="3558896"/>
            <a:ext cx="170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validated?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568061" y="2565758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Operations Process: Measurement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1005921" y="2591833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 process</a:t>
            </a:r>
          </a:p>
        </p:txBody>
      </p:sp>
      <p:sp>
        <p:nvSpPr>
          <p:cNvPr id="17" name="Oval 16"/>
          <p:cNvSpPr/>
          <p:nvPr/>
        </p:nvSpPr>
        <p:spPr>
          <a:xfrm>
            <a:off x="4439475" y="2771431"/>
            <a:ext cx="463826" cy="36933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6535377" y="4099275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Upper Class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3051" y="3273890"/>
            <a:ext cx="102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upper adjacent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5062" y="2309446"/>
            <a:ext cx="939246" cy="27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class</a:t>
            </a:r>
          </a:p>
        </p:txBody>
      </p: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1252332" y="3127512"/>
            <a:ext cx="0" cy="5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68118" y="3856897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4646" y="4143291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3694" y="2744058"/>
            <a:ext cx="4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1610" y="3133634"/>
            <a:ext cx="52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4" name="Straight Arrow Connector 33"/>
          <p:cNvCxnSpPr>
            <a:stCxn id="11" idx="3"/>
            <a:endCxn id="6" idx="1"/>
          </p:cNvCxnSpPr>
          <p:nvPr/>
        </p:nvCxnSpPr>
        <p:spPr>
          <a:xfrm>
            <a:off x="1702906" y="2955234"/>
            <a:ext cx="868014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52332" y="4089984"/>
            <a:ext cx="0" cy="5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29479" y="4652890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Dimensions DB</a:t>
            </a:r>
          </a:p>
        </p:txBody>
      </p:sp>
      <p:cxnSp>
        <p:nvCxnSpPr>
          <p:cNvPr id="41" name="Straight Arrow Connector 40"/>
          <p:cNvCxnSpPr>
            <a:stCxn id="6" idx="3"/>
            <a:endCxn id="17" idx="2"/>
          </p:cNvCxnSpPr>
          <p:nvPr/>
        </p:nvCxnSpPr>
        <p:spPr>
          <a:xfrm flipV="1">
            <a:off x="3816625" y="2956098"/>
            <a:ext cx="622850" cy="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7" idx="4"/>
          </p:cNvCxnSpPr>
          <p:nvPr/>
        </p:nvCxnSpPr>
        <p:spPr>
          <a:xfrm flipH="1" flipV="1">
            <a:off x="4671388" y="3140764"/>
            <a:ext cx="2" cy="28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7" idx="2"/>
          </p:cNvCxnSpPr>
          <p:nvPr/>
        </p:nvCxnSpPr>
        <p:spPr>
          <a:xfrm flipV="1">
            <a:off x="4671389" y="4109902"/>
            <a:ext cx="1" cy="1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6"/>
          </p:cNvCxnSpPr>
          <p:nvPr/>
        </p:nvCxnSpPr>
        <p:spPr>
          <a:xfrm flipV="1">
            <a:off x="4903301" y="2949904"/>
            <a:ext cx="584753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10" idx="2"/>
            <a:endCxn id="18" idx="1"/>
          </p:cNvCxnSpPr>
          <p:nvPr/>
        </p:nvCxnSpPr>
        <p:spPr>
          <a:xfrm rot="16200000" flipH="1">
            <a:off x="5598755" y="3507210"/>
            <a:ext cx="1314592" cy="558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10" idx="0"/>
            <a:endCxn id="9" idx="1"/>
          </p:cNvCxnSpPr>
          <p:nvPr/>
        </p:nvCxnSpPr>
        <p:spPr>
          <a:xfrm rot="5400000" flipH="1" flipV="1">
            <a:off x="5883616" y="2128354"/>
            <a:ext cx="749438" cy="563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3" idx="3"/>
            <a:endCxn id="6" idx="2"/>
          </p:cNvCxnSpPr>
          <p:nvPr/>
        </p:nvCxnSpPr>
        <p:spPr>
          <a:xfrm flipV="1">
            <a:off x="1702906" y="3301519"/>
            <a:ext cx="1490867" cy="601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</p:cNvCxnSpPr>
          <p:nvPr/>
        </p:nvCxnSpPr>
        <p:spPr>
          <a:xfrm>
            <a:off x="10813766" y="2910315"/>
            <a:ext cx="192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9" idx="3"/>
            <a:endCxn id="66" idx="1"/>
          </p:cNvCxnSpPr>
          <p:nvPr/>
        </p:nvCxnSpPr>
        <p:spPr>
          <a:xfrm>
            <a:off x="7785651" y="2035245"/>
            <a:ext cx="391755" cy="868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18" idx="3"/>
            <a:endCxn id="66" idx="1"/>
          </p:cNvCxnSpPr>
          <p:nvPr/>
        </p:nvCxnSpPr>
        <p:spPr>
          <a:xfrm flipV="1">
            <a:off x="7781082" y="2904244"/>
            <a:ext cx="396324" cy="1539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/>
          <p:cNvSpPr/>
          <p:nvPr/>
        </p:nvSpPr>
        <p:spPr>
          <a:xfrm>
            <a:off x="8177406" y="2559687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Operations Process: Route optimization</a:t>
            </a:r>
          </a:p>
        </p:txBody>
      </p:sp>
      <p:cxnSp>
        <p:nvCxnSpPr>
          <p:cNvPr id="69" name="Straight Arrow Connector 68"/>
          <p:cNvCxnSpPr>
            <a:stCxn id="66" idx="3"/>
            <a:endCxn id="15" idx="1"/>
          </p:cNvCxnSpPr>
          <p:nvPr/>
        </p:nvCxnSpPr>
        <p:spPr>
          <a:xfrm>
            <a:off x="9423111" y="2904244"/>
            <a:ext cx="144950" cy="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495585" y="2379802"/>
            <a:ext cx="1390655" cy="1030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5743" y="3765345"/>
            <a:ext cx="1510337" cy="1145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where the data comes from and how to deduce SKU dimensions from parcels dimensions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16962" y="5656558"/>
            <a:ext cx="1510337" cy="551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Probabilistic model of classification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76060" y="3237768"/>
            <a:ext cx="1390655" cy="100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4" idx="0"/>
            <a:endCxn id="42" idx="3"/>
          </p:cNvCxnSpPr>
          <p:nvPr/>
        </p:nvCxnSpPr>
        <p:spPr>
          <a:xfrm flipH="1" flipV="1">
            <a:off x="5366715" y="3739077"/>
            <a:ext cx="305416" cy="19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0"/>
            <a:endCxn id="3" idx="2"/>
          </p:cNvCxnSpPr>
          <p:nvPr/>
        </p:nvCxnSpPr>
        <p:spPr>
          <a:xfrm flipV="1">
            <a:off x="10190912" y="3410633"/>
            <a:ext cx="1" cy="35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/>
          <p:cNvSpPr/>
          <p:nvPr/>
        </p:nvSpPr>
        <p:spPr>
          <a:xfrm>
            <a:off x="6535377" y="2605347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Upper Class</a:t>
            </a:r>
          </a:p>
        </p:txBody>
      </p:sp>
      <p:cxnSp>
        <p:nvCxnSpPr>
          <p:cNvPr id="71" name="Straight Arrow Connector 70"/>
          <p:cNvCxnSpPr>
            <a:stCxn id="10" idx="3"/>
            <a:endCxn id="70" idx="1"/>
          </p:cNvCxnSpPr>
          <p:nvPr/>
        </p:nvCxnSpPr>
        <p:spPr>
          <a:xfrm flipV="1">
            <a:off x="6427299" y="2949904"/>
            <a:ext cx="108078" cy="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/>
          <p:cNvSpPr/>
          <p:nvPr/>
        </p:nvSpPr>
        <p:spPr>
          <a:xfrm>
            <a:off x="6553194" y="4962721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Keep Merchant input</a:t>
            </a:r>
          </a:p>
        </p:txBody>
      </p:sp>
      <p:cxnSp>
        <p:nvCxnSpPr>
          <p:cNvPr id="80" name="Connector: Elbow 79"/>
          <p:cNvCxnSpPr>
            <a:stCxn id="10" idx="2"/>
            <a:endCxn id="78" idx="1"/>
          </p:cNvCxnSpPr>
          <p:nvPr/>
        </p:nvCxnSpPr>
        <p:spPr>
          <a:xfrm rot="16200000" flipH="1">
            <a:off x="5175940" y="3930024"/>
            <a:ext cx="2178038" cy="576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97003" y="4382608"/>
            <a:ext cx="102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classes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93628" y="4932779"/>
            <a:ext cx="102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Uncertain</a:t>
            </a:r>
          </a:p>
        </p:txBody>
      </p:sp>
      <p:cxnSp>
        <p:nvCxnSpPr>
          <p:cNvPr id="83" name="Connector: Elbow 82"/>
          <p:cNvCxnSpPr>
            <a:stCxn id="78" idx="3"/>
            <a:endCxn id="66" idx="1"/>
          </p:cNvCxnSpPr>
          <p:nvPr/>
        </p:nvCxnSpPr>
        <p:spPr>
          <a:xfrm flipV="1">
            <a:off x="7798899" y="2904244"/>
            <a:ext cx="378507" cy="2403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82191" y="5889131"/>
            <a:ext cx="1510337" cy="551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Minimum of 90%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1783" y="3540051"/>
            <a:ext cx="1093744" cy="653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1" idx="0"/>
            <a:endCxn id="53" idx="3"/>
          </p:cNvCxnSpPr>
          <p:nvPr/>
        </p:nvCxnSpPr>
        <p:spPr>
          <a:xfrm flipH="1" flipV="1">
            <a:off x="1765527" y="3866763"/>
            <a:ext cx="471833" cy="202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8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2837" y="163240"/>
            <a:ext cx="9623589" cy="553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B5394"/>
              </a:buClr>
              <a:buSzPct val="25000"/>
              <a:buFont typeface="Calibri"/>
              <a:buNone/>
            </a:pPr>
            <a:r>
              <a:rPr lang="en-GB" sz="2667" b="0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12837" y="1445341"/>
            <a:ext cx="5271885" cy="36625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progress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line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7692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Sensitivity / risk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Backup slides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2060"/>
              </a:buClr>
              <a:buSzPct val="100000"/>
              <a:buFont typeface="Calibri"/>
              <a:buChar char="•"/>
            </a:pPr>
            <a:r>
              <a:rPr lang="en-GB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team structure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44061"/>
              </a:buClr>
              <a:buSzPct val="25000"/>
              <a:buFont typeface="Helvetica Neue"/>
              <a:buNone/>
            </a:pPr>
            <a:r>
              <a:rPr lang="en" sz="3100" b="0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700"/>
              <a:t>3</a:t>
            </a:fld>
            <a:endParaRPr lang="en" sz="1700"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043" y="330643"/>
            <a:ext cx="544225" cy="4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16194" y="1533832"/>
            <a:ext cx="7270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Situation:</a:t>
            </a:r>
          </a:p>
          <a:p>
            <a:pPr marL="796925" lvl="4" indent="-398463">
              <a:buFont typeface="+mj-lt"/>
              <a:buAutoNum type="arabicPeriod"/>
            </a:pPr>
            <a:r>
              <a:rPr lang="en-US" dirty="0"/>
              <a:t>Poor accuracy of the Dimensions DB</a:t>
            </a:r>
          </a:p>
          <a:p>
            <a:pPr marL="1031875" lvl="6" indent="-293688">
              <a:buFont typeface="+mj-lt"/>
              <a:buAutoNum type="arabicPeriod"/>
            </a:pPr>
            <a:r>
              <a:rPr lang="en-US" dirty="0"/>
              <a:t>3PL Billing based on 3PL data</a:t>
            </a:r>
          </a:p>
          <a:p>
            <a:pPr marL="1031875" lvl="6" indent="-293688">
              <a:buFont typeface="+mj-lt"/>
              <a:buAutoNum type="arabicPeriod"/>
            </a:pPr>
            <a:r>
              <a:rPr lang="en-US" dirty="0"/>
              <a:t>No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Objectives:</a:t>
            </a:r>
          </a:p>
          <a:p>
            <a:pPr marL="796925" lvl="1" indent="-398463">
              <a:buFont typeface="+mj-lt"/>
              <a:buAutoNum type="arabicPeriod"/>
            </a:pPr>
            <a:r>
              <a:rPr lang="en-US" dirty="0"/>
              <a:t>Reduce Delivery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Targets/ Deliverables:</a:t>
            </a:r>
          </a:p>
          <a:p>
            <a:pPr marL="796925" lvl="1" indent="-398463">
              <a:buFont typeface="+mj-lt"/>
              <a:buAutoNum type="arabicPeriod"/>
            </a:pPr>
            <a:r>
              <a:rPr lang="en-US" dirty="0"/>
              <a:t>Reach 95% coverage of the SKU</a:t>
            </a:r>
          </a:p>
          <a:p>
            <a:pPr marL="796925" lvl="1" indent="-398463">
              <a:buFont typeface="+mj-lt"/>
              <a:buAutoNum type="arabicPeriod"/>
            </a:pPr>
            <a:r>
              <a:rPr lang="en-US" dirty="0"/>
              <a:t>Reach an accuracy of 90% 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945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9716983" y="303915"/>
            <a:ext cx="2004899" cy="685799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title" idx="4294967295"/>
          </p:nvPr>
        </p:nvSpPr>
        <p:spPr>
          <a:xfrm>
            <a:off x="377075" y="350305"/>
            <a:ext cx="10515599" cy="6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B5394"/>
              </a:buClr>
              <a:buSzPct val="25000"/>
              <a:buFont typeface="Calibri"/>
              <a:buNone/>
            </a:pPr>
            <a:r>
              <a:rPr lang="en-GB" sz="2667" b="0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Dimensions Data Base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7484483" y="4964219"/>
            <a:ext cx="4259808" cy="1768530"/>
            <a:chOff x="7413716" y="4118273"/>
            <a:chExt cx="4651801" cy="2158500"/>
          </a:xfrm>
        </p:grpSpPr>
        <p:sp>
          <p:nvSpPr>
            <p:cNvPr id="385" name="Shape 385"/>
            <p:cNvSpPr/>
            <p:nvPr/>
          </p:nvSpPr>
          <p:spPr>
            <a:xfrm>
              <a:off x="7413716" y="4118273"/>
              <a:ext cx="4651801" cy="21585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8033975" y="4121242"/>
              <a:ext cx="3493199" cy="615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867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in 2017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7527853" y="5321642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SG</a:t>
              </a: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7527853" y="5608321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7527853" y="5867817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VN</a:t>
              </a:r>
            </a:p>
          </p:txBody>
        </p:sp>
        <p:grpSp>
          <p:nvGrpSpPr>
            <p:cNvPr id="390" name="Shape 390"/>
            <p:cNvGrpSpPr/>
            <p:nvPr/>
          </p:nvGrpSpPr>
          <p:grpSpPr>
            <a:xfrm>
              <a:off x="8085744" y="4535436"/>
              <a:ext cx="3817235" cy="1572533"/>
              <a:chOff x="8093410" y="4445692"/>
              <a:chExt cx="3491799" cy="1572533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8093410" y="5332535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10262114" y="5333350"/>
                <a:ext cx="948000" cy="136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8101260" y="5611396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9935204" y="5613407"/>
                <a:ext cx="1001100" cy="135601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8093410" y="5880526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10048829" y="5878196"/>
                <a:ext cx="1005000" cy="1397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8101260" y="4453796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10265762" y="4445692"/>
                <a:ext cx="951000" cy="1457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8109110" y="4771571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10041855" y="4773859"/>
                <a:ext cx="1050968" cy="14513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8101260" y="5050430"/>
                <a:ext cx="3476099" cy="1376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FAFA"/>
                  </a:gs>
                  <a:gs pos="74000">
                    <a:srgbClr val="D6D6D6"/>
                  </a:gs>
                  <a:gs pos="83000">
                    <a:srgbClr val="D6D6D6"/>
                  </a:gs>
                  <a:gs pos="100000">
                    <a:srgbClr val="E3E3E3"/>
                  </a:gs>
                </a:gsLst>
                <a:lin ang="5400012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9822988" y="5051896"/>
                <a:ext cx="1060500" cy="136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A8000"/>
                  </a:gs>
                  <a:gs pos="48000">
                    <a:srgbClr val="FFC107"/>
                  </a:gs>
                  <a:gs pos="100000">
                    <a:srgbClr val="FFD966"/>
                  </a:gs>
                </a:gsLst>
                <a:lin ang="16200038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Shape 403"/>
            <p:cNvSpPr txBox="1"/>
            <p:nvPr/>
          </p:nvSpPr>
          <p:spPr>
            <a:xfrm>
              <a:off x="7524610" y="4452632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7524610" y="4778226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7524610" y="5047451"/>
              <a:ext cx="568800" cy="338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6025252" y="1055849"/>
            <a:ext cx="5775838" cy="1543097"/>
            <a:chOff x="332487" y="3236983"/>
            <a:chExt cx="5156999" cy="1543097"/>
          </a:xfrm>
        </p:grpSpPr>
        <p:sp>
          <p:nvSpPr>
            <p:cNvPr id="407" name="Shape 407"/>
            <p:cNvSpPr/>
            <p:nvPr/>
          </p:nvSpPr>
          <p:spPr>
            <a:xfrm>
              <a:off x="332487" y="3571380"/>
              <a:ext cx="5156999" cy="1208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36000" rIns="36000" bIns="36000" anchor="t" anchorCtr="0">
              <a:noAutofit/>
            </a:bodyPr>
            <a:lstStyle/>
            <a:p>
              <a:pPr marL="186262" marR="0" lvl="0" indent="-186262" algn="l" rtl="0">
                <a:spcBef>
                  <a:spcPts val="0"/>
                </a:spcBef>
                <a:buClr>
                  <a:srgbClr val="99CC00"/>
                </a:buClr>
                <a:buSzPct val="97800"/>
                <a:buFont typeface="Noto Sans Symbols"/>
                <a:buChar char="▪"/>
              </a:pPr>
              <a:r>
                <a:rPr lang="en-GB" sz="14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transport cost by x%</a:t>
              </a: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dirty="0">
                <a:solidFill>
                  <a:srgbClr val="2A96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SzPct val="25000"/>
                <a:buNone/>
              </a:pPr>
              <a:r>
                <a:rPr lang="en-GB" sz="14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332487" y="3236983"/>
              <a:ext cx="5156999" cy="33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Goals</a:t>
              </a:r>
            </a:p>
          </p:txBody>
        </p:sp>
        <p:pic>
          <p:nvPicPr>
            <p:cNvPr id="409" name="Shape 4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4119" y="3237057"/>
              <a:ext cx="264899" cy="35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Shape 410"/>
          <p:cNvSpPr/>
          <p:nvPr/>
        </p:nvSpPr>
        <p:spPr>
          <a:xfrm>
            <a:off x="377075" y="1419395"/>
            <a:ext cx="5496000" cy="11815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36000" rIns="36000" bIns="36000" anchor="t" anchorCtr="0">
            <a:noAutofit/>
          </a:bodyPr>
          <a:lstStyle/>
          <a:p>
            <a:pPr marL="186262" marR="0" lvl="0" indent="-186262" algn="l" rtl="0">
              <a:spcBef>
                <a:spcPts val="0"/>
              </a:spcBef>
              <a:buClr>
                <a:schemeClr val="dk2"/>
              </a:buClr>
              <a:buSzPct val="97800"/>
              <a:buFont typeface="Noto Sans Symbols"/>
              <a:buChar char="▪"/>
            </a:pPr>
            <a:r>
              <a:rPr lang="en-GB"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cost could be reduced thanks to more accurate dimensions data</a:t>
            </a:r>
          </a:p>
          <a:p>
            <a:pPr marL="457200" lvl="2" indent="-220663">
              <a:buClr>
                <a:schemeClr val="dk2"/>
              </a:buClr>
              <a:buSzPct val="97800"/>
              <a:buFont typeface="Noto Sans Symbols"/>
              <a:buChar char="▪"/>
            </a:pPr>
            <a:r>
              <a:rPr lang="en-GB"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to improve planning activity</a:t>
            </a:r>
          </a:p>
          <a:p>
            <a:pPr marL="457200" lvl="2" indent="-220663">
              <a:buClr>
                <a:schemeClr val="dk2"/>
              </a:buClr>
              <a:buSzPct val="97800"/>
              <a:buFont typeface="Noto Sans Symbols"/>
              <a:buChar char="▪"/>
            </a:pPr>
            <a:r>
              <a:rPr lang="en-GB" sz="14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to improve billing accuracy</a:t>
            </a:r>
          </a:p>
          <a:p>
            <a:pPr marL="186262" marR="0" lvl="0" indent="-186262" algn="l" rtl="0">
              <a:spcBef>
                <a:spcPts val="0"/>
              </a:spcBef>
              <a:buNone/>
            </a:pPr>
            <a:endParaRPr sz="14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6262" marR="0" lvl="0" indent="-186262" algn="l" rtl="0">
              <a:spcBef>
                <a:spcPts val="0"/>
              </a:spcBef>
              <a:buNone/>
            </a:pPr>
            <a:endParaRPr sz="14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6262" marR="0" lvl="0" indent="-186262" algn="l" rtl="0">
              <a:spcBef>
                <a:spcPts val="0"/>
              </a:spcBef>
              <a:buNone/>
            </a:pPr>
            <a:endParaRPr sz="14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77075" y="1060619"/>
            <a:ext cx="5496000" cy="36039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346520" y="2720541"/>
            <a:ext cx="6682805" cy="1901983"/>
            <a:chOff x="393350" y="4612435"/>
            <a:chExt cx="6682805" cy="1901983"/>
          </a:xfrm>
        </p:grpSpPr>
        <p:sp>
          <p:nvSpPr>
            <p:cNvPr id="413" name="Shape 413"/>
            <p:cNvSpPr/>
            <p:nvPr/>
          </p:nvSpPr>
          <p:spPr>
            <a:xfrm>
              <a:off x="393355" y="4971218"/>
              <a:ext cx="6682800" cy="154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36000" rIns="36000" bIns="36000" anchor="t" anchorCtr="0">
              <a:noAutofit/>
            </a:bodyPr>
            <a:lstStyle/>
            <a:p>
              <a:pPr marL="643462" marR="0" lvl="1" indent="-186261" algn="l" rtl="0">
                <a:spcBef>
                  <a:spcPts val="0"/>
                </a:spcBef>
                <a:buClr>
                  <a:schemeClr val="dk2"/>
                </a:buClr>
                <a:buFont typeface="Noto Sans Symbols"/>
                <a:buNone/>
              </a:pP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86262" marR="0" lvl="0" indent="-186262" algn="l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93350" y="4612435"/>
              <a:ext cx="6682800" cy="360299"/>
            </a:xfrm>
            <a:prstGeom prst="rect">
              <a:avLst/>
            </a:prstGeom>
            <a:solidFill>
              <a:srgbClr val="00CC0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Accomplished</a:t>
              </a:r>
            </a:p>
          </p:txBody>
        </p:sp>
        <p:pic>
          <p:nvPicPr>
            <p:cNvPr id="415" name="Shape 4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47624" y="4633201"/>
              <a:ext cx="371400" cy="345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Shape 418"/>
          <p:cNvGrpSpPr/>
          <p:nvPr/>
        </p:nvGrpSpPr>
        <p:grpSpPr>
          <a:xfrm>
            <a:off x="10829821" y="623003"/>
            <a:ext cx="576262" cy="0"/>
            <a:chOff x="5056" y="663"/>
            <a:chExt cx="363" cy="0"/>
          </a:xfrm>
        </p:grpSpPr>
        <p:sp>
          <p:nvSpPr>
            <p:cNvPr id="419" name="Shape 419"/>
            <p:cNvSpPr/>
            <p:nvPr/>
          </p:nvSpPr>
          <p:spPr>
            <a:xfrm>
              <a:off x="5056" y="663"/>
              <a:ext cx="0" cy="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38" y="663"/>
              <a:ext cx="0" cy="0"/>
            </a:xfrm>
            <a:prstGeom prst="rect">
              <a:avLst/>
            </a:prstGeom>
            <a:solidFill>
              <a:srgbClr val="FFFF00">
                <a:alpha val="8901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420" y="663"/>
              <a:ext cx="0" cy="0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11123173" y="464250"/>
            <a:ext cx="216099" cy="360464"/>
            <a:chOff x="9637364" y="323575"/>
            <a:chExt cx="216099" cy="360464"/>
          </a:xfrm>
        </p:grpSpPr>
        <p:sp>
          <p:nvSpPr>
            <p:cNvPr id="423" name="Shape 423"/>
            <p:cNvSpPr/>
            <p:nvPr/>
          </p:nvSpPr>
          <p:spPr>
            <a:xfrm>
              <a:off x="9637464" y="468039"/>
              <a:ext cx="215999" cy="215999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9637364" y="323703"/>
              <a:ext cx="215999" cy="72899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9691425" y="323575"/>
              <a:ext cx="107999" cy="3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Shape 426"/>
          <p:cNvSpPr txBox="1"/>
          <p:nvPr/>
        </p:nvSpPr>
        <p:spPr>
          <a:xfrm>
            <a:off x="9716983" y="380113"/>
            <a:ext cx="10031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status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346519" y="4794660"/>
            <a:ext cx="6682800" cy="1768774"/>
            <a:chOff x="393350" y="4612435"/>
            <a:chExt cx="6682800" cy="1768774"/>
          </a:xfrm>
        </p:grpSpPr>
        <p:sp>
          <p:nvSpPr>
            <p:cNvPr id="428" name="Shape 428"/>
            <p:cNvSpPr/>
            <p:nvPr/>
          </p:nvSpPr>
          <p:spPr>
            <a:xfrm>
              <a:off x="393350" y="4971210"/>
              <a:ext cx="6682800" cy="14099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36000" rIns="36000" bIns="36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93350" y="4612435"/>
              <a:ext cx="6682800" cy="360299"/>
            </a:xfrm>
            <a:prstGeom prst="rect">
              <a:avLst/>
            </a:prstGeom>
            <a:solidFill>
              <a:srgbClr val="0066CC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Next Steps</a:t>
              </a: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7181912" y="2713109"/>
            <a:ext cx="4625756" cy="2092360"/>
            <a:chOff x="396110" y="4612435"/>
            <a:chExt cx="6692353" cy="2092360"/>
          </a:xfrm>
        </p:grpSpPr>
        <p:sp>
          <p:nvSpPr>
            <p:cNvPr id="431" name="Shape 431"/>
            <p:cNvSpPr/>
            <p:nvPr/>
          </p:nvSpPr>
          <p:spPr>
            <a:xfrm>
              <a:off x="405658" y="4972734"/>
              <a:ext cx="6682805" cy="173206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36000" rIns="36000" bIns="36000" anchor="t" anchorCtr="0">
              <a:noAutofit/>
            </a:bodyPr>
            <a:lstStyle/>
            <a:p>
              <a:pPr marL="186262" marR="0" lvl="0" indent="-186262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Char char="▪"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Base issues</a:t>
              </a:r>
            </a:p>
            <a:p>
              <a:pPr marL="186262" marR="0" lvl="0" indent="-186262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Char char="▪"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Computations load</a:t>
              </a:r>
            </a:p>
            <a:p>
              <a:pPr marL="186262" marR="0" lvl="0" indent="-186262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Char char="▪"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Theory vs operations</a:t>
              </a:r>
            </a:p>
            <a:p>
              <a:pPr marL="186262" marR="0" lvl="0" indent="-186262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Char char="▪"/>
              </a:pPr>
              <a:r>
                <a:rPr lang="en-GB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issues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4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96110" y="4612435"/>
              <a:ext cx="6682800" cy="36029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867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Issues &amp;  risk / mitigations</a:t>
              </a:r>
            </a:p>
          </p:txBody>
        </p:sp>
      </p:grpSp>
      <p:pic>
        <p:nvPicPr>
          <p:cNvPr id="433" name="Shape 4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4103" y="1111278"/>
            <a:ext cx="288799" cy="28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9921" y="4799466"/>
            <a:ext cx="2964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49778" y="2738821"/>
            <a:ext cx="360399" cy="3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377075" y="5199790"/>
            <a:ext cx="60960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6262" marR="0" lvl="0" indent="-186262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work flow</a:t>
            </a:r>
          </a:p>
          <a:p>
            <a:pPr marL="186262" marR="0" lvl="0" indent="-186262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Breakdown work flow in modules</a:t>
            </a:r>
          </a:p>
          <a:p>
            <a:pPr marL="186262" marR="0" lvl="0" indent="-186262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Prioritization</a:t>
            </a:r>
          </a:p>
          <a:p>
            <a:pPr marL="186262" marR="0" lvl="0" indent="-186262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and first accuracy tests</a:t>
            </a:r>
          </a:p>
          <a:p>
            <a:pPr marL="186262" marR="0" lvl="0" indent="-186262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endParaRPr lang="en-GB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9214" y="339229"/>
            <a:ext cx="570326" cy="5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312837" y="135944"/>
            <a:ext cx="9623589" cy="553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B5394"/>
              </a:buClr>
              <a:buSzPct val="25000"/>
              <a:buFont typeface="Calibri"/>
              <a:buNone/>
            </a:pPr>
            <a:r>
              <a:rPr lang="en-GB" sz="2667" b="0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Timeline – DB implementation</a:t>
            </a:r>
          </a:p>
        </p:txBody>
      </p:sp>
      <p:pic>
        <p:nvPicPr>
          <p:cNvPr id="4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132" y="237530"/>
            <a:ext cx="597301" cy="546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8808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312837" y="163240"/>
            <a:ext cx="9623589" cy="553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B5394"/>
              </a:buClr>
              <a:buSzPct val="25000"/>
              <a:buFont typeface="Calibri"/>
              <a:buNone/>
            </a:pPr>
            <a:r>
              <a:rPr lang="en-GB" sz="2670" b="0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</a:p>
        </p:txBody>
      </p:sp>
      <p:graphicFrame>
        <p:nvGraphicFramePr>
          <p:cNvPr id="576" name="Shape 576"/>
          <p:cNvGraphicFramePr/>
          <p:nvPr>
            <p:extLst>
              <p:ext uri="{D42A27DB-BD31-4B8C-83A1-F6EECF244321}">
                <p14:modId xmlns:p14="http://schemas.microsoft.com/office/powerpoint/2010/main" val="1318552688"/>
              </p:ext>
            </p:extLst>
          </p:nvPr>
        </p:nvGraphicFramePr>
        <p:xfrm>
          <a:off x="1452820" y="1464037"/>
          <a:ext cx="9153088" cy="2350503"/>
        </p:xfrm>
        <a:graphic>
          <a:graphicData uri="http://schemas.openxmlformats.org/drawingml/2006/table">
            <a:tbl>
              <a:tblPr firstRow="1" bandRow="1">
                <a:noFill/>
                <a:tableStyleId>{2062E7EA-4356-4C5A-B628-622EBE632ECE}</a:tableStyleId>
              </a:tblPr>
              <a:tblGrid>
                <a:gridCol w="227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Risk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Level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Status / Mitigation</a:t>
                      </a:r>
                    </a:p>
                  </a:txBody>
                  <a:tcPr marL="91475" marR="914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DB computation workload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Low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GB" sz="1600" u="none" strike="noStrike" cap="none" dirty="0"/>
                    </a:p>
                  </a:txBody>
                  <a:tcPr marL="91475" marR="914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DB cost</a:t>
                      </a:r>
                    </a:p>
                  </a:txBody>
                  <a:tcPr marL="91475" marR="9147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Low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dirty="0"/>
                    </a:p>
                  </a:txBody>
                  <a:tcPr marL="91475" marR="91475" marT="0" marB="0" anchor="ctr"/>
                </a:tc>
                <a:extLst>
                  <a:ext uri="{0D108BD9-81ED-4DB2-BD59-A6C34878D82A}">
                    <a16:rowId xmlns:a16="http://schemas.microsoft.com/office/drawing/2014/main" val="3020531532"/>
                  </a:ext>
                </a:extLst>
              </a:tr>
              <a:tr h="5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Machine learning</a:t>
                      </a:r>
                      <a:r>
                        <a:rPr lang="en-GB" sz="1600" u="none" strike="noStrike" cap="none" baseline="0" dirty="0"/>
                        <a:t> algorithm accuracy</a:t>
                      </a:r>
                      <a:endParaRPr lang="en-GB" sz="1600" u="none" strike="noStrike" cap="none" dirty="0"/>
                    </a:p>
                  </a:txBody>
                  <a:tcPr marL="91475" marR="91475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Medium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GB" sz="1600" u="none" strike="noStrike" cap="none" dirty="0"/>
                    </a:p>
                  </a:txBody>
                  <a:tcPr marL="91475" marR="914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3PL collaboration</a:t>
                      </a:r>
                    </a:p>
                  </a:txBody>
                  <a:tcPr marL="91475" marR="91475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600" u="none" strike="noStrike" cap="none" dirty="0"/>
                        <a:t>High</a:t>
                      </a:r>
                    </a:p>
                  </a:txBody>
                  <a:tcPr marL="91475" marR="914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GB" sz="1600" u="none" strike="noStrike" cap="none" dirty="0"/>
                    </a:p>
                  </a:txBody>
                  <a:tcPr marL="91475" marR="91475" marT="0" marB="0" anchor="ctr"/>
                </a:tc>
                <a:extLst>
                  <a:ext uri="{0D108BD9-81ED-4DB2-BD59-A6C34878D82A}">
                    <a16:rowId xmlns:a16="http://schemas.microsoft.com/office/drawing/2014/main" val="3577954211"/>
                  </a:ext>
                </a:extLst>
              </a:tr>
            </a:tbl>
          </a:graphicData>
        </a:graphic>
      </p:graphicFrame>
      <p:pic>
        <p:nvPicPr>
          <p:cNvPr id="4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235" y="163240"/>
            <a:ext cx="540911" cy="47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312837" y="163240"/>
            <a:ext cx="9623600" cy="553200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>
              <a:buClr>
                <a:srgbClr val="0B5394"/>
              </a:buClr>
              <a:buSzPct val="25000"/>
            </a:pPr>
            <a:r>
              <a:rPr lang="en-US" sz="2533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graphicFrame>
        <p:nvGraphicFramePr>
          <p:cNvPr id="634" name="Shape 634"/>
          <p:cNvGraphicFramePr/>
          <p:nvPr>
            <p:extLst>
              <p:ext uri="{D42A27DB-BD31-4B8C-83A1-F6EECF244321}">
                <p14:modId xmlns:p14="http://schemas.microsoft.com/office/powerpoint/2010/main" val="2975776764"/>
              </p:ext>
            </p:extLst>
          </p:nvPr>
        </p:nvGraphicFramePr>
        <p:xfrm>
          <a:off x="312837" y="1328187"/>
          <a:ext cx="11640300" cy="3592839"/>
        </p:xfrm>
        <a:graphic>
          <a:graphicData uri="http://schemas.openxmlformats.org/drawingml/2006/table">
            <a:tbl>
              <a:tblPr firstRow="1" bandRow="1">
                <a:tableStyleId>{2062E7EA-4356-4C5A-B628-622EBE632ECE}</a:tableStyleId>
              </a:tblPr>
              <a:tblGrid>
                <a:gridCol w="299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600" u="none" strike="noStrike" cap="none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dirty="0"/>
                        <a:t>Start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dirty="0"/>
                        <a:t>Closure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dirty="0"/>
                        <a:t>Comment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dirty="0"/>
                        <a:t>PIC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None/>
                      </a:pPr>
                      <a:r>
                        <a:rPr lang="en-GB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work flow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23/05/17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Raphael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work flow in modules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23/05/17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15/06/17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Raphael</a:t>
                      </a:r>
                      <a:endParaRPr lang="en-US" sz="16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Prioritization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23/05/17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22/06/17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Olivier</a:t>
                      </a:r>
                      <a:endParaRPr lang="en-US" sz="16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 and accuracy tests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23/05/17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30/06/17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Raphael/Truong</a:t>
                      </a:r>
                      <a:endParaRPr lang="en-US" sz="16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Pilot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30/06/17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/>
                        <a:t>15/07/17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Raphael</a:t>
                      </a:r>
                      <a:endParaRPr lang="en-US" sz="16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Deployment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6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099" y="211395"/>
            <a:ext cx="484029" cy="50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46124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Dimensions – Validation/Consolidation – existing SKU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923269" y="2847471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 process: Measurement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2387634" y="3920897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Dimensions DB</a:t>
            </a:r>
          </a:p>
        </p:txBody>
      </p:sp>
      <p:sp>
        <p:nvSpPr>
          <p:cNvPr id="40" name="Oval 39"/>
          <p:cNvSpPr/>
          <p:nvPr/>
        </p:nvSpPr>
        <p:spPr>
          <a:xfrm>
            <a:off x="2778573" y="3007361"/>
            <a:ext cx="463826" cy="36933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3851999" y="3032138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02573" y="4471707"/>
            <a:ext cx="93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the class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02573" y="2385233"/>
            <a:ext cx="939246" cy="27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class</a:t>
            </a:r>
          </a:p>
        </p:txBody>
      </p:sp>
      <p:cxnSp>
        <p:nvCxnSpPr>
          <p:cNvPr id="48" name="Connector: Elbow 47"/>
          <p:cNvCxnSpPr/>
          <p:nvPr/>
        </p:nvCxnSpPr>
        <p:spPr>
          <a:xfrm rot="16200000" flipH="1">
            <a:off x="4063752" y="3639257"/>
            <a:ext cx="1584198" cy="111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4" idx="0"/>
          </p:cNvCxnSpPr>
          <p:nvPr/>
        </p:nvCxnSpPr>
        <p:spPr>
          <a:xfrm rot="5400000" flipH="1" flipV="1">
            <a:off x="4507637" y="2077636"/>
            <a:ext cx="749438" cy="115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5422381" y="1932899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 trust by X%</a:t>
            </a:r>
          </a:p>
        </p:txBody>
      </p:sp>
      <p:cxnSp>
        <p:nvCxnSpPr>
          <p:cNvPr id="23" name="Straight Arrow Connector 22"/>
          <p:cNvCxnSpPr>
            <a:stCxn id="37" idx="0"/>
            <a:endCxn id="40" idx="4"/>
          </p:cNvCxnSpPr>
          <p:nvPr/>
        </p:nvCxnSpPr>
        <p:spPr>
          <a:xfrm flipH="1" flipV="1">
            <a:off x="3010486" y="3376694"/>
            <a:ext cx="1" cy="5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6" idx="3"/>
            <a:endCxn id="40" idx="2"/>
          </p:cNvCxnSpPr>
          <p:nvPr/>
        </p:nvCxnSpPr>
        <p:spPr>
          <a:xfrm>
            <a:off x="2168974" y="3192028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6"/>
            <a:endCxn id="44" idx="1"/>
          </p:cNvCxnSpPr>
          <p:nvPr/>
        </p:nvCxnSpPr>
        <p:spPr>
          <a:xfrm>
            <a:off x="3242399" y="3192028"/>
            <a:ext cx="609600" cy="1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5428650" y="2856121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Decrease trust by Y%</a:t>
            </a:r>
          </a:p>
        </p:txBody>
      </p:sp>
      <p:cxnSp>
        <p:nvCxnSpPr>
          <p:cNvPr id="25" name="Straight Arrow Connector 24"/>
          <p:cNvCxnSpPr>
            <a:stCxn id="44" idx="3"/>
            <a:endCxn id="21" idx="1"/>
          </p:cNvCxnSpPr>
          <p:nvPr/>
        </p:nvCxnSpPr>
        <p:spPr>
          <a:xfrm flipV="1">
            <a:off x="4753147" y="3200678"/>
            <a:ext cx="675503" cy="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2573" y="3409325"/>
            <a:ext cx="9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 adjacent classes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5422380" y="4616336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Decrease trust by Z%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78363" y="1456805"/>
            <a:ext cx="301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= Initial trust * (1 + (1-Initial trust))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2377" y="3701035"/>
            <a:ext cx="301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= Initial trust * (1 - (1-Initial trust)/4)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8363" y="4191262"/>
            <a:ext cx="301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 = Initial trust * (1 - (1-Initial trust)/2) </a:t>
            </a:r>
          </a:p>
        </p:txBody>
      </p:sp>
      <p:sp>
        <p:nvSpPr>
          <p:cNvPr id="24" name="Diamond 23"/>
          <p:cNvSpPr/>
          <p:nvPr/>
        </p:nvSpPr>
        <p:spPr>
          <a:xfrm>
            <a:off x="7559902" y="4788614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23790" y="4608708"/>
            <a:ext cx="189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Trust&lt;Tolerance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10056826" y="4616336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DB with Median of last 100 packages</a:t>
            </a:r>
          </a:p>
        </p:txBody>
      </p:sp>
      <p:cxnSp>
        <p:nvCxnSpPr>
          <p:cNvPr id="32" name="Straight Arrow Connector 31"/>
          <p:cNvCxnSpPr>
            <a:stCxn id="19" idx="3"/>
            <a:endCxn id="24" idx="1"/>
          </p:cNvCxnSpPr>
          <p:nvPr/>
        </p:nvCxnSpPr>
        <p:spPr>
          <a:xfrm>
            <a:off x="6668085" y="4960893"/>
            <a:ext cx="89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8461050" y="4960893"/>
            <a:ext cx="159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7559902" y="3011922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23790" y="2832016"/>
            <a:ext cx="189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Trust&lt;Tolerance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10056826" y="2839644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DB with Median of last 100 packages</a:t>
            </a:r>
          </a:p>
        </p:txBody>
      </p:sp>
      <p:cxnSp>
        <p:nvCxnSpPr>
          <p:cNvPr id="39" name="Straight Arrow Connector 38"/>
          <p:cNvCxnSpPr>
            <a:endCxn id="34" idx="1"/>
          </p:cNvCxnSpPr>
          <p:nvPr/>
        </p:nvCxnSpPr>
        <p:spPr>
          <a:xfrm>
            <a:off x="6668085" y="3184201"/>
            <a:ext cx="89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8461050" y="3184201"/>
            <a:ext cx="159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26951" y="2832238"/>
            <a:ext cx="1093744" cy="653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52" idx="0"/>
            <a:endCxn id="43" idx="2"/>
          </p:cNvCxnSpPr>
          <p:nvPr/>
        </p:nvCxnSpPr>
        <p:spPr>
          <a:xfrm flipV="1">
            <a:off x="2082834" y="3485661"/>
            <a:ext cx="890989" cy="147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23269" y="4960892"/>
            <a:ext cx="2319130" cy="1021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Comparison of parcel/SKU dimension  with most likely package dimension (combination of items)</a:t>
            </a:r>
          </a:p>
        </p:txBody>
      </p:sp>
    </p:spTree>
    <p:extLst>
      <p:ext uri="{BB962C8B-B14F-4D97-AF65-F5344CB8AC3E}">
        <p14:creationId xmlns:p14="http://schemas.microsoft.com/office/powerpoint/2010/main" val="32005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Dimensions </a:t>
            </a:r>
            <a:r>
              <a:rPr lang="en-US" dirty="0"/>
              <a:t>– Validation/Consolidation – new SKU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737321" y="2740196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 process: Measurement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201686" y="3813622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Estimation</a:t>
            </a:r>
          </a:p>
        </p:txBody>
      </p:sp>
      <p:sp>
        <p:nvSpPr>
          <p:cNvPr id="40" name="Oval 39"/>
          <p:cNvSpPr/>
          <p:nvPr/>
        </p:nvSpPr>
        <p:spPr>
          <a:xfrm>
            <a:off x="4592625" y="2900086"/>
            <a:ext cx="463826" cy="36933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5666051" y="2924863"/>
            <a:ext cx="901148" cy="344557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16625" y="4364432"/>
            <a:ext cx="93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the class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6625" y="2277958"/>
            <a:ext cx="939246" cy="27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class</a:t>
            </a:r>
          </a:p>
        </p:txBody>
      </p:sp>
      <p:cxnSp>
        <p:nvCxnSpPr>
          <p:cNvPr id="48" name="Connector: Elbow 47"/>
          <p:cNvCxnSpPr/>
          <p:nvPr/>
        </p:nvCxnSpPr>
        <p:spPr>
          <a:xfrm rot="16200000" flipH="1">
            <a:off x="5877804" y="3531982"/>
            <a:ext cx="1584198" cy="111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4" idx="0"/>
          </p:cNvCxnSpPr>
          <p:nvPr/>
        </p:nvCxnSpPr>
        <p:spPr>
          <a:xfrm rot="5400000" flipH="1" flipV="1">
            <a:off x="6321689" y="1970361"/>
            <a:ext cx="749438" cy="115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7236433" y="1825624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as reference and set trust at 70%</a:t>
            </a:r>
          </a:p>
        </p:txBody>
      </p:sp>
      <p:cxnSp>
        <p:nvCxnSpPr>
          <p:cNvPr id="23" name="Straight Arrow Connector 22"/>
          <p:cNvCxnSpPr>
            <a:stCxn id="37" idx="0"/>
            <a:endCxn id="40" idx="4"/>
          </p:cNvCxnSpPr>
          <p:nvPr/>
        </p:nvCxnSpPr>
        <p:spPr>
          <a:xfrm flipH="1" flipV="1">
            <a:off x="4824538" y="3269419"/>
            <a:ext cx="1" cy="5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6" idx="3"/>
            <a:endCxn id="40" idx="2"/>
          </p:cNvCxnSpPr>
          <p:nvPr/>
        </p:nvCxnSpPr>
        <p:spPr>
          <a:xfrm>
            <a:off x="3983026" y="3084753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6"/>
            <a:endCxn id="44" idx="1"/>
          </p:cNvCxnSpPr>
          <p:nvPr/>
        </p:nvCxnSpPr>
        <p:spPr>
          <a:xfrm>
            <a:off x="5056451" y="3084753"/>
            <a:ext cx="609600" cy="1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7242702" y="2748846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as reference and set trust at 50%</a:t>
            </a:r>
          </a:p>
        </p:txBody>
      </p:sp>
      <p:cxnSp>
        <p:nvCxnSpPr>
          <p:cNvPr id="25" name="Straight Arrow Connector 24"/>
          <p:cNvCxnSpPr>
            <a:stCxn id="44" idx="3"/>
            <a:endCxn id="21" idx="1"/>
          </p:cNvCxnSpPr>
          <p:nvPr/>
        </p:nvCxnSpPr>
        <p:spPr>
          <a:xfrm flipV="1">
            <a:off x="6567199" y="3093403"/>
            <a:ext cx="675503" cy="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16625" y="3302050"/>
            <a:ext cx="9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 adjacent classes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7236432" y="4509061"/>
            <a:ext cx="1245705" cy="68911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estimation as reference and set trust at 50%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7321" y="4853617"/>
            <a:ext cx="2319130" cy="1021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Comparison of parcel/SKU dimension  with most likely package dimension (combination of items)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1003" y="2724963"/>
            <a:ext cx="1093744" cy="653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0"/>
            <a:endCxn id="22" idx="2"/>
          </p:cNvCxnSpPr>
          <p:nvPr/>
        </p:nvCxnSpPr>
        <p:spPr>
          <a:xfrm flipV="1">
            <a:off x="3896886" y="3378386"/>
            <a:ext cx="890989" cy="147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9010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21906</TotalTime>
  <Words>525</Words>
  <Application>Microsoft Office PowerPoint</Application>
  <PresentationFormat>Widescreen</PresentationFormat>
  <Paragraphs>181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Helvetica Neue</vt:lpstr>
      <vt:lpstr>Arial</vt:lpstr>
      <vt:lpstr>Noto Sans Symbols</vt:lpstr>
      <vt:lpstr>Calibri</vt:lpstr>
      <vt:lpstr>1_Tema do Office</vt:lpstr>
      <vt:lpstr>1_Office Theme</vt:lpstr>
      <vt:lpstr>Office Theme</vt:lpstr>
      <vt:lpstr>3_Office Theme</vt:lpstr>
      <vt:lpstr>PowerPoint Presentation</vt:lpstr>
      <vt:lpstr>Agenda</vt:lpstr>
      <vt:lpstr>Summary</vt:lpstr>
      <vt:lpstr>Dimensions Data Base</vt:lpstr>
      <vt:lpstr>Timeline – DB implementation</vt:lpstr>
      <vt:lpstr>Sensitivity</vt:lpstr>
      <vt:lpstr>Next Steps</vt:lpstr>
      <vt:lpstr>DB Dimensions – Validation/Consolidation – existing SKU</vt:lpstr>
      <vt:lpstr>DB Dimensions – Validation/Consolidation – new SKU</vt:lpstr>
      <vt:lpstr>DB Dimensions – Billing</vt:lpstr>
      <vt:lpstr>DB Dimensions –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Raphael Durand (Lazada Express)</cp:lastModifiedBy>
  <cp:revision>68</cp:revision>
  <dcterms:modified xsi:type="dcterms:W3CDTF">2017-05-23T10:38:57Z</dcterms:modified>
</cp:coreProperties>
</file>