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281" r:id="rId2"/>
    <p:sldId id="284" r:id="rId3"/>
    <p:sldId id="285" r:id="rId4"/>
    <p:sldId id="286" r:id="rId5"/>
    <p:sldId id="287" r:id="rId6"/>
    <p:sldId id="288" r:id="rId7"/>
    <p:sldId id="289" r:id="rId8"/>
    <p:sldId id="290" r:id="rId9"/>
    <p:sldId id="291" r:id="rId10"/>
    <p:sldId id="293" r:id="rId11"/>
    <p:sldId id="292" r:id="rId12"/>
    <p:sldId id="294" r:id="rId13"/>
    <p:sldId id="295" r:id="rId14"/>
    <p:sldId id="296" r:id="rId15"/>
    <p:sldId id="297" r:id="rId16"/>
    <p:sldId id="301" r:id="rId17"/>
    <p:sldId id="298" r:id="rId18"/>
    <p:sldId id="299" r:id="rId19"/>
    <p:sldId id="300" r:id="rId20"/>
    <p:sldId id="302" r:id="rId21"/>
    <p:sldId id="303" r:id="rId22"/>
    <p:sldId id="305" r:id="rId23"/>
    <p:sldId id="304" r:id="rId24"/>
    <p:sldId id="306" r:id="rId25"/>
    <p:sldId id="307" r:id="rId26"/>
    <p:sldId id="308" r:id="rId27"/>
    <p:sldId id="309" r:id="rId28"/>
    <p:sldId id="310" r:id="rId29"/>
    <p:sldId id="311" r:id="rId30"/>
    <p:sldId id="312" r:id="rId31"/>
    <p:sldId id="313" r:id="rId32"/>
    <p:sldId id="314" r:id="rId33"/>
    <p:sldId id="319" r:id="rId34"/>
    <p:sldId id="315" r:id="rId35"/>
    <p:sldId id="316" r:id="rId36"/>
    <p:sldId id="317" r:id="rId37"/>
    <p:sldId id="318" r:id="rId38"/>
    <p:sldId id="320" r:id="rId39"/>
    <p:sldId id="280" r:id="rId4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Jain" initials="PJ" lastIdx="1" clrIdx="0">
    <p:extLst>
      <p:ext uri="{19B8F6BF-5375-455C-9EA6-DF929625EA0E}">
        <p15:presenceInfo xmlns:p15="http://schemas.microsoft.com/office/powerpoint/2012/main" userId="c76bfa2a0d40dd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Jain" userId="c76bfa2a0d40dd10" providerId="LiveId" clId="{6EDF7705-C830-4542-8642-43EFAEFE9542}"/>
    <pc:docChg chg="undo custSel addSld modSld">
      <pc:chgData name="Prince Jain" userId="c76bfa2a0d40dd10" providerId="LiveId" clId="{6EDF7705-C830-4542-8642-43EFAEFE9542}" dt="2020-06-26T03:41:08.365" v="1629" actId="20577"/>
      <pc:docMkLst>
        <pc:docMk/>
      </pc:docMkLst>
      <pc:sldChg chg="modSp mod">
        <pc:chgData name="Prince Jain" userId="c76bfa2a0d40dd10" providerId="LiveId" clId="{6EDF7705-C830-4542-8642-43EFAEFE9542}" dt="2020-06-26T03:12:18.989" v="411" actId="20577"/>
        <pc:sldMkLst>
          <pc:docMk/>
          <pc:sldMk cId="0" sldId="284"/>
        </pc:sldMkLst>
        <pc:spChg chg="mod">
          <ac:chgData name="Prince Jain" userId="c76bfa2a0d40dd10" providerId="LiveId" clId="{6EDF7705-C830-4542-8642-43EFAEFE9542}" dt="2020-06-26T03:12:18.989" v="411" actId="20577"/>
          <ac:spMkLst>
            <pc:docMk/>
            <pc:sldMk cId="0" sldId="284"/>
            <ac:spMk id="3" creationId="{00000000-0000-0000-0000-000000000000}"/>
          </ac:spMkLst>
        </pc:spChg>
      </pc:sldChg>
      <pc:sldChg chg="modSp mod">
        <pc:chgData name="Prince Jain" userId="c76bfa2a0d40dd10" providerId="LiveId" clId="{6EDF7705-C830-4542-8642-43EFAEFE9542}" dt="2020-06-26T03:13:06.863" v="417" actId="1076"/>
        <pc:sldMkLst>
          <pc:docMk/>
          <pc:sldMk cId="1869086486" sldId="288"/>
        </pc:sldMkLst>
        <pc:spChg chg="mod">
          <ac:chgData name="Prince Jain" userId="c76bfa2a0d40dd10" providerId="LiveId" clId="{6EDF7705-C830-4542-8642-43EFAEFE9542}" dt="2020-06-26T03:12:54.830" v="415" actId="27636"/>
          <ac:spMkLst>
            <pc:docMk/>
            <pc:sldMk cId="1869086486" sldId="288"/>
            <ac:spMk id="3" creationId="{B8C96755-BAC9-49E6-A803-A2CBC75CF8BB}"/>
          </ac:spMkLst>
        </pc:spChg>
        <pc:spChg chg="mod">
          <ac:chgData name="Prince Jain" userId="c76bfa2a0d40dd10" providerId="LiveId" clId="{6EDF7705-C830-4542-8642-43EFAEFE9542}" dt="2020-06-26T03:12:45.425" v="412" actId="21"/>
          <ac:spMkLst>
            <pc:docMk/>
            <pc:sldMk cId="1869086486" sldId="288"/>
            <ac:spMk id="6" creationId="{68A68C3E-A508-4619-BA85-C1773EA817E0}"/>
          </ac:spMkLst>
        </pc:spChg>
        <pc:picChg chg="mod">
          <ac:chgData name="Prince Jain" userId="c76bfa2a0d40dd10" providerId="LiveId" clId="{6EDF7705-C830-4542-8642-43EFAEFE9542}" dt="2020-06-26T03:13:06.863" v="417" actId="1076"/>
          <ac:picMkLst>
            <pc:docMk/>
            <pc:sldMk cId="1869086486" sldId="288"/>
            <ac:picMk id="7" creationId="{AD732230-A6DC-411E-90E7-A2EBD9612F73}"/>
          </ac:picMkLst>
        </pc:picChg>
      </pc:sldChg>
      <pc:sldChg chg="modSp mod">
        <pc:chgData name="Prince Jain" userId="c76bfa2a0d40dd10" providerId="LiveId" clId="{6EDF7705-C830-4542-8642-43EFAEFE9542}" dt="2020-06-26T03:15:31.936" v="455" actId="20577"/>
        <pc:sldMkLst>
          <pc:docMk/>
          <pc:sldMk cId="303570841" sldId="290"/>
        </pc:sldMkLst>
        <pc:spChg chg="mod">
          <ac:chgData name="Prince Jain" userId="c76bfa2a0d40dd10" providerId="LiveId" clId="{6EDF7705-C830-4542-8642-43EFAEFE9542}" dt="2020-06-26T03:15:31.936" v="455" actId="20577"/>
          <ac:spMkLst>
            <pc:docMk/>
            <pc:sldMk cId="303570841" sldId="290"/>
            <ac:spMk id="2" creationId="{6101198C-3BCE-486A-BB1A-342505770A37}"/>
          </ac:spMkLst>
        </pc:spChg>
      </pc:sldChg>
      <pc:sldChg chg="modSp mod">
        <pc:chgData name="Prince Jain" userId="c76bfa2a0d40dd10" providerId="LiveId" clId="{6EDF7705-C830-4542-8642-43EFAEFE9542}" dt="2020-06-26T03:15:27.417" v="452" actId="20577"/>
        <pc:sldMkLst>
          <pc:docMk/>
          <pc:sldMk cId="972885391" sldId="293"/>
        </pc:sldMkLst>
        <pc:spChg chg="mod">
          <ac:chgData name="Prince Jain" userId="c76bfa2a0d40dd10" providerId="LiveId" clId="{6EDF7705-C830-4542-8642-43EFAEFE9542}" dt="2020-06-26T03:15:27.417" v="452" actId="20577"/>
          <ac:spMkLst>
            <pc:docMk/>
            <pc:sldMk cId="972885391" sldId="293"/>
            <ac:spMk id="6" creationId="{F08ECD12-42CF-420F-BB64-2838930E378A}"/>
          </ac:spMkLst>
        </pc:spChg>
      </pc:sldChg>
      <pc:sldChg chg="modSp mod">
        <pc:chgData name="Prince Jain" userId="c76bfa2a0d40dd10" providerId="LiveId" clId="{6EDF7705-C830-4542-8642-43EFAEFE9542}" dt="2020-06-26T03:15:42.749" v="457" actId="14100"/>
        <pc:sldMkLst>
          <pc:docMk/>
          <pc:sldMk cId="3007962377" sldId="294"/>
        </pc:sldMkLst>
        <pc:spChg chg="mod">
          <ac:chgData name="Prince Jain" userId="c76bfa2a0d40dd10" providerId="LiveId" clId="{6EDF7705-C830-4542-8642-43EFAEFE9542}" dt="2020-06-26T03:15:22.582" v="447" actId="14100"/>
          <ac:spMkLst>
            <pc:docMk/>
            <pc:sldMk cId="3007962377" sldId="294"/>
            <ac:spMk id="2" creationId="{1A75D952-0551-4FC4-8A2D-A7E04861A133}"/>
          </ac:spMkLst>
        </pc:spChg>
        <pc:graphicFrameChg chg="mod modGraphic">
          <ac:chgData name="Prince Jain" userId="c76bfa2a0d40dd10" providerId="LiveId" clId="{6EDF7705-C830-4542-8642-43EFAEFE9542}" dt="2020-06-26T03:15:42.749" v="457" actId="14100"/>
          <ac:graphicFrameMkLst>
            <pc:docMk/>
            <pc:sldMk cId="3007962377" sldId="294"/>
            <ac:graphicFrameMk id="4" creationId="{ED8ABFCC-6A3D-4DF8-8D8D-C3C8AC3D5146}"/>
          </ac:graphicFrameMkLst>
        </pc:graphicFrameChg>
      </pc:sldChg>
      <pc:sldChg chg="modSp mod">
        <pc:chgData name="Prince Jain" userId="c76bfa2a0d40dd10" providerId="LiveId" clId="{6EDF7705-C830-4542-8642-43EFAEFE9542}" dt="2020-06-26T03:16:40.397" v="467" actId="255"/>
        <pc:sldMkLst>
          <pc:docMk/>
          <pc:sldMk cId="2118192683" sldId="298"/>
        </pc:sldMkLst>
        <pc:spChg chg="mod">
          <ac:chgData name="Prince Jain" userId="c76bfa2a0d40dd10" providerId="LiveId" clId="{6EDF7705-C830-4542-8642-43EFAEFE9542}" dt="2020-06-26T03:16:40.397" v="467" actId="255"/>
          <ac:spMkLst>
            <pc:docMk/>
            <pc:sldMk cId="2118192683" sldId="298"/>
            <ac:spMk id="2" creationId="{A4222982-9C37-4B67-98B7-8EED694D3224}"/>
          </ac:spMkLst>
        </pc:spChg>
        <pc:graphicFrameChg chg="mod modGraphic">
          <ac:chgData name="Prince Jain" userId="c76bfa2a0d40dd10" providerId="LiveId" clId="{6EDF7705-C830-4542-8642-43EFAEFE9542}" dt="2020-06-26T03:16:22.875" v="466" actId="14100"/>
          <ac:graphicFrameMkLst>
            <pc:docMk/>
            <pc:sldMk cId="2118192683" sldId="298"/>
            <ac:graphicFrameMk id="4" creationId="{BC3A0ED2-AE53-4A50-9BF6-9DBCEF054BE7}"/>
          </ac:graphicFrameMkLst>
        </pc:graphicFrameChg>
      </pc:sldChg>
      <pc:sldChg chg="modSp mod">
        <pc:chgData name="Prince Jain" userId="c76bfa2a0d40dd10" providerId="LiveId" clId="{6EDF7705-C830-4542-8642-43EFAEFE9542}" dt="2020-06-26T03:17:25.984" v="483" actId="5793"/>
        <pc:sldMkLst>
          <pc:docMk/>
          <pc:sldMk cId="1024018959" sldId="304"/>
        </pc:sldMkLst>
        <pc:spChg chg="mod">
          <ac:chgData name="Prince Jain" userId="c76bfa2a0d40dd10" providerId="LiveId" clId="{6EDF7705-C830-4542-8642-43EFAEFE9542}" dt="2020-06-26T03:17:25.984" v="483" actId="5793"/>
          <ac:spMkLst>
            <pc:docMk/>
            <pc:sldMk cId="1024018959" sldId="304"/>
            <ac:spMk id="3" creationId="{89662BF3-852A-482F-82A0-BB95FDD3B874}"/>
          </ac:spMkLst>
        </pc:spChg>
      </pc:sldChg>
      <pc:sldChg chg="modSp mod">
        <pc:chgData name="Prince Jain" userId="c76bfa2a0d40dd10" providerId="LiveId" clId="{6EDF7705-C830-4542-8642-43EFAEFE9542}" dt="2020-06-26T03:17:36.446" v="506" actId="5793"/>
        <pc:sldMkLst>
          <pc:docMk/>
          <pc:sldMk cId="3204824114" sldId="307"/>
        </pc:sldMkLst>
        <pc:spChg chg="mod">
          <ac:chgData name="Prince Jain" userId="c76bfa2a0d40dd10" providerId="LiveId" clId="{6EDF7705-C830-4542-8642-43EFAEFE9542}" dt="2020-06-26T03:17:36.446" v="506" actId="5793"/>
          <ac:spMkLst>
            <pc:docMk/>
            <pc:sldMk cId="3204824114" sldId="307"/>
            <ac:spMk id="3" creationId="{4440F0CB-17C9-46F4-AAFE-7689B9F1DC82}"/>
          </ac:spMkLst>
        </pc:spChg>
      </pc:sldChg>
      <pc:sldChg chg="modSp mod">
        <pc:chgData name="Prince Jain" userId="c76bfa2a0d40dd10" providerId="LiveId" clId="{6EDF7705-C830-4542-8642-43EFAEFE9542}" dt="2020-06-26T03:06:59.987" v="254" actId="14100"/>
        <pc:sldMkLst>
          <pc:docMk/>
          <pc:sldMk cId="2101093297" sldId="308"/>
        </pc:sldMkLst>
        <pc:graphicFrameChg chg="mod modGraphic">
          <ac:chgData name="Prince Jain" userId="c76bfa2a0d40dd10" providerId="LiveId" clId="{6EDF7705-C830-4542-8642-43EFAEFE9542}" dt="2020-06-26T03:06:53.958" v="253" actId="14100"/>
          <ac:graphicFrameMkLst>
            <pc:docMk/>
            <pc:sldMk cId="2101093297" sldId="308"/>
            <ac:graphicFrameMk id="4" creationId="{695DB7E1-EAE7-41AB-965C-0955EB220076}"/>
          </ac:graphicFrameMkLst>
        </pc:graphicFrameChg>
        <pc:graphicFrameChg chg="modGraphic">
          <ac:chgData name="Prince Jain" userId="c76bfa2a0d40dd10" providerId="LiveId" clId="{6EDF7705-C830-4542-8642-43EFAEFE9542}" dt="2020-06-26T03:06:59.987" v="254" actId="14100"/>
          <ac:graphicFrameMkLst>
            <pc:docMk/>
            <pc:sldMk cId="2101093297" sldId="308"/>
            <ac:graphicFrameMk id="6" creationId="{1D4D8075-8B54-4311-ADBD-003CD2612D6B}"/>
          </ac:graphicFrameMkLst>
        </pc:graphicFrameChg>
      </pc:sldChg>
      <pc:sldChg chg="modSp mod">
        <pc:chgData name="Prince Jain" userId="c76bfa2a0d40dd10" providerId="LiveId" clId="{6EDF7705-C830-4542-8642-43EFAEFE9542}" dt="2020-06-26T03:06:28.428" v="252" actId="1076"/>
        <pc:sldMkLst>
          <pc:docMk/>
          <pc:sldMk cId="278335419" sldId="310"/>
        </pc:sldMkLst>
        <pc:picChg chg="mod">
          <ac:chgData name="Prince Jain" userId="c76bfa2a0d40dd10" providerId="LiveId" clId="{6EDF7705-C830-4542-8642-43EFAEFE9542}" dt="2020-06-26T03:06:28.428" v="252" actId="1076"/>
          <ac:picMkLst>
            <pc:docMk/>
            <pc:sldMk cId="278335419" sldId="310"/>
            <ac:picMk id="5" creationId="{B33AAFD4-BBBC-4F3C-A996-52779B05FED4}"/>
          </ac:picMkLst>
        </pc:picChg>
      </pc:sldChg>
      <pc:sldChg chg="modSp mod">
        <pc:chgData name="Prince Jain" userId="c76bfa2a0d40dd10" providerId="LiveId" clId="{6EDF7705-C830-4542-8642-43EFAEFE9542}" dt="2020-06-26T03:06:17.717" v="250" actId="255"/>
        <pc:sldMkLst>
          <pc:docMk/>
          <pc:sldMk cId="2740314888" sldId="313"/>
        </pc:sldMkLst>
        <pc:spChg chg="mod">
          <ac:chgData name="Prince Jain" userId="c76bfa2a0d40dd10" providerId="LiveId" clId="{6EDF7705-C830-4542-8642-43EFAEFE9542}" dt="2020-06-26T03:06:17.717" v="250" actId="255"/>
          <ac:spMkLst>
            <pc:docMk/>
            <pc:sldMk cId="2740314888" sldId="313"/>
            <ac:spMk id="2" creationId="{B5601298-0E31-49DA-B9E7-3868D50A4E19}"/>
          </ac:spMkLst>
        </pc:spChg>
      </pc:sldChg>
      <pc:sldChg chg="modSp mod">
        <pc:chgData name="Prince Jain" userId="c76bfa2a0d40dd10" providerId="LiveId" clId="{6EDF7705-C830-4542-8642-43EFAEFE9542}" dt="2020-06-26T03:34:17.689" v="952" actId="27636"/>
        <pc:sldMkLst>
          <pc:docMk/>
          <pc:sldMk cId="1365371915" sldId="314"/>
        </pc:sldMkLst>
        <pc:spChg chg="mod">
          <ac:chgData name="Prince Jain" userId="c76bfa2a0d40dd10" providerId="LiveId" clId="{6EDF7705-C830-4542-8642-43EFAEFE9542}" dt="2020-06-26T03:34:17.689" v="952" actId="27636"/>
          <ac:spMkLst>
            <pc:docMk/>
            <pc:sldMk cId="1365371915" sldId="314"/>
            <ac:spMk id="2" creationId="{77A9ED5A-027C-4DB9-8833-C6B87DC44346}"/>
          </ac:spMkLst>
        </pc:spChg>
      </pc:sldChg>
      <pc:sldChg chg="addSp modSp mod">
        <pc:chgData name="Prince Jain" userId="c76bfa2a0d40dd10" providerId="LiveId" clId="{6EDF7705-C830-4542-8642-43EFAEFE9542}" dt="2020-06-26T03:20:15.296" v="513" actId="1076"/>
        <pc:sldMkLst>
          <pc:docMk/>
          <pc:sldMk cId="2897400954" sldId="315"/>
        </pc:sldMkLst>
        <pc:spChg chg="mod">
          <ac:chgData name="Prince Jain" userId="c76bfa2a0d40dd10" providerId="LiveId" clId="{6EDF7705-C830-4542-8642-43EFAEFE9542}" dt="2020-06-26T03:19:48.818" v="507" actId="20577"/>
          <ac:spMkLst>
            <pc:docMk/>
            <pc:sldMk cId="2897400954" sldId="315"/>
            <ac:spMk id="2" creationId="{0706DCBB-3A7C-4E46-BF0E-A54FC677CD13}"/>
          </ac:spMkLst>
        </pc:spChg>
        <pc:picChg chg="add mod">
          <ac:chgData name="Prince Jain" userId="c76bfa2a0d40dd10" providerId="LiveId" clId="{6EDF7705-C830-4542-8642-43EFAEFE9542}" dt="2020-06-26T03:20:15.296" v="513" actId="1076"/>
          <ac:picMkLst>
            <pc:docMk/>
            <pc:sldMk cId="2897400954" sldId="315"/>
            <ac:picMk id="5" creationId="{D565DF3D-2F4B-4580-A867-B65370ADBAB6}"/>
          </ac:picMkLst>
        </pc:picChg>
      </pc:sldChg>
      <pc:sldChg chg="addSp delSp modSp mod">
        <pc:chgData name="Prince Jain" userId="c76bfa2a0d40dd10" providerId="LiveId" clId="{6EDF7705-C830-4542-8642-43EFAEFE9542}" dt="2020-06-26T03:24:04.070" v="579" actId="14100"/>
        <pc:sldMkLst>
          <pc:docMk/>
          <pc:sldMk cId="1926361512" sldId="317"/>
        </pc:sldMkLst>
        <pc:spChg chg="del">
          <ac:chgData name="Prince Jain" userId="c76bfa2a0d40dd10" providerId="LiveId" clId="{6EDF7705-C830-4542-8642-43EFAEFE9542}" dt="2020-06-26T03:23:51.874" v="576" actId="931"/>
          <ac:spMkLst>
            <pc:docMk/>
            <pc:sldMk cId="1926361512" sldId="317"/>
            <ac:spMk id="2" creationId="{F4FDDFE9-BA14-4773-952C-924D0967FE70}"/>
          </ac:spMkLst>
        </pc:spChg>
        <pc:spChg chg="mod">
          <ac:chgData name="Prince Jain" userId="c76bfa2a0d40dd10" providerId="LiveId" clId="{6EDF7705-C830-4542-8642-43EFAEFE9542}" dt="2020-06-26T03:21:49.838" v="575" actId="1076"/>
          <ac:spMkLst>
            <pc:docMk/>
            <pc:sldMk cId="1926361512" sldId="317"/>
            <ac:spMk id="3" creationId="{47D8F6B5-377F-45D7-BC3B-693FB5950691}"/>
          </ac:spMkLst>
        </pc:spChg>
        <pc:picChg chg="add mod">
          <ac:chgData name="Prince Jain" userId="c76bfa2a0d40dd10" providerId="LiveId" clId="{6EDF7705-C830-4542-8642-43EFAEFE9542}" dt="2020-06-26T03:24:04.070" v="579" actId="14100"/>
          <ac:picMkLst>
            <pc:docMk/>
            <pc:sldMk cId="1926361512" sldId="317"/>
            <ac:picMk id="7" creationId="{34E54158-74B8-4E55-ACEE-38FCE4C47A1B}"/>
          </ac:picMkLst>
        </pc:picChg>
      </pc:sldChg>
      <pc:sldChg chg="modSp new mod">
        <pc:chgData name="Prince Jain" userId="c76bfa2a0d40dd10" providerId="LiveId" clId="{6EDF7705-C830-4542-8642-43EFAEFE9542}" dt="2020-06-26T03:26:17.923" v="696" actId="20577"/>
        <pc:sldMkLst>
          <pc:docMk/>
          <pc:sldMk cId="3266645216" sldId="318"/>
        </pc:sldMkLst>
        <pc:spChg chg="mod">
          <ac:chgData name="Prince Jain" userId="c76bfa2a0d40dd10" providerId="LiveId" clId="{6EDF7705-C830-4542-8642-43EFAEFE9542}" dt="2020-06-26T03:26:17.923" v="696" actId="20577"/>
          <ac:spMkLst>
            <pc:docMk/>
            <pc:sldMk cId="3266645216" sldId="318"/>
            <ac:spMk id="2" creationId="{58D9701E-EEC9-4BEF-B86F-5AA3D85BBBBD}"/>
          </ac:spMkLst>
        </pc:spChg>
        <pc:spChg chg="mod">
          <ac:chgData name="Prince Jain" userId="c76bfa2a0d40dd10" providerId="LiveId" clId="{6EDF7705-C830-4542-8642-43EFAEFE9542}" dt="2020-06-26T03:24:40.211" v="614" actId="20577"/>
          <ac:spMkLst>
            <pc:docMk/>
            <pc:sldMk cId="3266645216" sldId="318"/>
            <ac:spMk id="3" creationId="{833B99C1-8A63-463A-B609-4E019A90AB2C}"/>
          </ac:spMkLst>
        </pc:spChg>
      </pc:sldChg>
      <pc:sldChg chg="addSp modSp new mod">
        <pc:chgData name="Prince Jain" userId="c76bfa2a0d40dd10" providerId="LiveId" clId="{6EDF7705-C830-4542-8642-43EFAEFE9542}" dt="2020-06-26T03:37:18.344" v="1103" actId="1076"/>
        <pc:sldMkLst>
          <pc:docMk/>
          <pc:sldMk cId="3727337226" sldId="319"/>
        </pc:sldMkLst>
        <pc:spChg chg="mod">
          <ac:chgData name="Prince Jain" userId="c76bfa2a0d40dd10" providerId="LiveId" clId="{6EDF7705-C830-4542-8642-43EFAEFE9542}" dt="2020-06-26T03:36:06.683" v="1101" actId="20577"/>
          <ac:spMkLst>
            <pc:docMk/>
            <pc:sldMk cId="3727337226" sldId="319"/>
            <ac:spMk id="2" creationId="{39454BF6-F049-4FB6-802C-1863DA6009F3}"/>
          </ac:spMkLst>
        </pc:spChg>
        <pc:spChg chg="mod">
          <ac:chgData name="Prince Jain" userId="c76bfa2a0d40dd10" providerId="LiveId" clId="{6EDF7705-C830-4542-8642-43EFAEFE9542}" dt="2020-06-26T03:34:27.590" v="976" actId="5793"/>
          <ac:spMkLst>
            <pc:docMk/>
            <pc:sldMk cId="3727337226" sldId="319"/>
            <ac:spMk id="3" creationId="{54DA6E19-A0E6-4EDA-9F2A-8A3F7E72D284}"/>
          </ac:spMkLst>
        </pc:spChg>
        <pc:picChg chg="add mod">
          <ac:chgData name="Prince Jain" userId="c76bfa2a0d40dd10" providerId="LiveId" clId="{6EDF7705-C830-4542-8642-43EFAEFE9542}" dt="2020-06-26T03:37:18.344" v="1103" actId="1076"/>
          <ac:picMkLst>
            <pc:docMk/>
            <pc:sldMk cId="3727337226" sldId="319"/>
            <ac:picMk id="5" creationId="{B46DC2F5-68FD-4039-BD74-A3C6334D9AA3}"/>
          </ac:picMkLst>
        </pc:picChg>
      </pc:sldChg>
      <pc:sldChg chg="modSp new mod">
        <pc:chgData name="Prince Jain" userId="c76bfa2a0d40dd10" providerId="LiveId" clId="{6EDF7705-C830-4542-8642-43EFAEFE9542}" dt="2020-06-26T03:41:08.365" v="1629" actId="20577"/>
        <pc:sldMkLst>
          <pc:docMk/>
          <pc:sldMk cId="280913454" sldId="320"/>
        </pc:sldMkLst>
        <pc:spChg chg="mod">
          <ac:chgData name="Prince Jain" userId="c76bfa2a0d40dd10" providerId="LiveId" clId="{6EDF7705-C830-4542-8642-43EFAEFE9542}" dt="2020-06-26T03:41:08.365" v="1629" actId="20577"/>
          <ac:spMkLst>
            <pc:docMk/>
            <pc:sldMk cId="280913454" sldId="320"/>
            <ac:spMk id="2" creationId="{91754086-A432-4E2D-A664-61C177A545D3}"/>
          </ac:spMkLst>
        </pc:spChg>
        <pc:spChg chg="mod">
          <ac:chgData name="Prince Jain" userId="c76bfa2a0d40dd10" providerId="LiveId" clId="{6EDF7705-C830-4542-8642-43EFAEFE9542}" dt="2020-06-26T03:37:48.949" v="1135" actId="20577"/>
          <ac:spMkLst>
            <pc:docMk/>
            <pc:sldMk cId="280913454" sldId="320"/>
            <ac:spMk id="3" creationId="{2FB70EAB-2640-48FC-95DE-B0158F308A8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4AA5CE02-62B1-426A-BE4D-248CBD3877C5}" type="datetime1">
              <a:rPr lang="en-US" smtClean="0"/>
              <a:pPr/>
              <a:t>6/26/2020</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815DDB3B-5F73-405E-97A2-4186BBBDEEB5}" type="slidenum">
              <a:rPr lang="en-US" smtClean="0"/>
              <a:pPr/>
              <a:t>‹#›</a:t>
            </a:fld>
            <a:endParaRPr lang="en-US"/>
          </a:p>
        </p:txBody>
      </p:sp>
    </p:spTree>
    <p:extLst>
      <p:ext uri="{BB962C8B-B14F-4D97-AF65-F5344CB8AC3E}">
        <p14:creationId xmlns:p14="http://schemas.microsoft.com/office/powerpoint/2010/main" val="22261320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B38CF98D-4852-41A5-9B66-4D284B420896}" type="datetime1">
              <a:rPr lang="en-US" smtClean="0"/>
              <a:pPr/>
              <a:t>6/26/2020</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7B4E3350-9F92-494A-9B43-F3AED7A723E8}" type="slidenum">
              <a:rPr lang="en-US" smtClean="0"/>
              <a:pPr/>
              <a:t>‹#›</a:t>
            </a:fld>
            <a:endParaRPr lang="en-US"/>
          </a:p>
        </p:txBody>
      </p:sp>
    </p:spTree>
    <p:extLst>
      <p:ext uri="{BB962C8B-B14F-4D97-AF65-F5344CB8AC3E}">
        <p14:creationId xmlns:p14="http://schemas.microsoft.com/office/powerpoint/2010/main" val="310516203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spTree>
    <p:extLst>
      <p:ext uri="{BB962C8B-B14F-4D97-AF65-F5344CB8AC3E}">
        <p14:creationId xmlns:p14="http://schemas.microsoft.com/office/powerpoint/2010/main" val="68735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BITS">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BITS">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Hyderabad</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BITS">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Pilani</a:t>
            </a:r>
            <a:r>
              <a:rPr lang="en-US" sz="1200" spc="0" baseline="0" dirty="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BI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Hyderabad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0" r:id="rId5"/>
    <p:sldLayoutId id="2147483652" r:id="rId6"/>
    <p:sldLayoutId id="2147483653" r:id="rId7"/>
    <p:sldLayoutId id="2147483655" r:id="rId8"/>
    <p:sldLayoutId id="2147483656" r:id="rId9"/>
    <p:sldLayoutId id="2147483657" r:id="rId10"/>
    <p:sldLayoutId id="2147483658" r:id="rId11"/>
    <p:sldLayoutId id="2147483659" r:id="rId12"/>
    <p:sldLayoutId id="2147483662" r:id="rId13"/>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xlsform.org/en/#multiple-language-support"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xlsform.org/en/#multiple-language-suppor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xlsform.org/en/#question-types"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www.xlsform.org/"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Ar5h71/XLS_to_MARKDOWN_REPORT"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getodk.github.io/xforms-spec/"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950" y="3052564"/>
            <a:ext cx="6482680" cy="1905000"/>
          </a:xfrm>
        </p:spPr>
        <p:txBody>
          <a:bodyPr/>
          <a:lstStyle/>
          <a:p>
            <a:pPr algn="ctr"/>
            <a:r>
              <a:rPr lang="en-US" sz="3200" dirty="0">
                <a:latin typeface="Times New Roman" panose="02020603050405020304" pitchFamily="18" charset="0"/>
                <a:cs typeface="Times New Roman" panose="02020603050405020304" pitchFamily="18" charset="0"/>
              </a:rPr>
              <a:t>Office Automation for HBCSE</a:t>
            </a:r>
          </a:p>
        </p:txBody>
      </p:sp>
      <p:sp>
        <p:nvSpPr>
          <p:cNvPr id="2" name="TextBox 1">
            <a:extLst>
              <a:ext uri="{FF2B5EF4-FFF2-40B4-BE49-F238E27FC236}">
                <a16:creationId xmlns:a16="http://schemas.microsoft.com/office/drawing/2014/main" id="{688E5492-E194-4A18-A066-2757C5D12E1B}"/>
              </a:ext>
            </a:extLst>
          </p:cNvPr>
          <p:cNvSpPr txBox="1"/>
          <p:nvPr/>
        </p:nvSpPr>
        <p:spPr>
          <a:xfrm>
            <a:off x="2987824" y="4249678"/>
            <a:ext cx="4825026" cy="707886"/>
          </a:xfrm>
          <a:prstGeom prst="rect">
            <a:avLst/>
          </a:prstGeom>
          <a:noFill/>
        </p:spPr>
        <p:txBody>
          <a:bodyPr wrap="square" rtlCol="0">
            <a:spAutoFit/>
          </a:bodyPr>
          <a:lstStyle/>
          <a:p>
            <a:r>
              <a:rPr lang="en-IN" sz="2000" dirty="0" err="1">
                <a:solidFill>
                  <a:srgbClr val="FFFF00"/>
                </a:solidFill>
                <a:latin typeface="Times New Roman" panose="02020603050405020304" pitchFamily="18" charset="0"/>
                <a:cs typeface="Times New Roman" panose="02020603050405020304" pitchFamily="18" charset="0"/>
              </a:rPr>
              <a:t>Arshdeep</a:t>
            </a:r>
            <a:r>
              <a:rPr lang="en-IN" sz="2000" dirty="0">
                <a:solidFill>
                  <a:srgbClr val="FFFF00"/>
                </a:solidFill>
                <a:latin typeface="Times New Roman" panose="02020603050405020304" pitchFamily="18" charset="0"/>
                <a:cs typeface="Times New Roman" panose="02020603050405020304" pitchFamily="18" charset="0"/>
              </a:rPr>
              <a:t> Singh, ID: 2018AAPS0436H</a:t>
            </a:r>
          </a:p>
          <a:p>
            <a:r>
              <a:rPr lang="en-IN" sz="2000" dirty="0">
                <a:solidFill>
                  <a:srgbClr val="FFFF00"/>
                </a:solidFill>
                <a:latin typeface="Times New Roman" panose="02020603050405020304" pitchFamily="18" charset="0"/>
                <a:cs typeface="Times New Roman" panose="02020603050405020304" pitchFamily="18" charset="0"/>
              </a:rPr>
              <a:t>Prince Ajmera, ID: 2018A3PS0906H</a:t>
            </a:r>
          </a:p>
        </p:txBody>
      </p:sp>
      <p:sp>
        <p:nvSpPr>
          <p:cNvPr id="4" name="TextBox 3">
            <a:extLst>
              <a:ext uri="{FF2B5EF4-FFF2-40B4-BE49-F238E27FC236}">
                <a16:creationId xmlns:a16="http://schemas.microsoft.com/office/drawing/2014/main" id="{74A67F5B-7964-4202-A07D-EF36CD634DA1}"/>
              </a:ext>
            </a:extLst>
          </p:cNvPr>
          <p:cNvSpPr txBox="1"/>
          <p:nvPr/>
        </p:nvSpPr>
        <p:spPr>
          <a:xfrm>
            <a:off x="1907704" y="5013176"/>
            <a:ext cx="6768752" cy="1015663"/>
          </a:xfrm>
          <a:prstGeom prst="rect">
            <a:avLst/>
          </a:prstGeom>
          <a:noFill/>
        </p:spPr>
        <p:txBody>
          <a:bodyPr wrap="square" rtlCol="0">
            <a:spAutoFit/>
          </a:bodyPr>
          <a:lstStyle/>
          <a:p>
            <a:r>
              <a:rPr lang="en-IN" sz="2000" dirty="0">
                <a:solidFill>
                  <a:srgbClr val="92D050"/>
                </a:solidFill>
                <a:latin typeface="Times New Roman" panose="02020603050405020304" pitchFamily="18" charset="0"/>
                <a:cs typeface="Times New Roman" panose="02020603050405020304" pitchFamily="18" charset="0"/>
              </a:rPr>
              <a:t>Mentors – Prof. Nagarjuna G, Mr. Surendra Patil, Ms. </a:t>
            </a:r>
            <a:r>
              <a:rPr lang="en-IN" sz="2000" dirty="0" err="1">
                <a:solidFill>
                  <a:srgbClr val="92D050"/>
                </a:solidFill>
                <a:latin typeface="Times New Roman" panose="02020603050405020304" pitchFamily="18" charset="0"/>
                <a:cs typeface="Times New Roman" panose="02020603050405020304" pitchFamily="18" charset="0"/>
              </a:rPr>
              <a:t>Adithi</a:t>
            </a:r>
            <a:r>
              <a:rPr lang="en-IN" sz="2000" dirty="0">
                <a:solidFill>
                  <a:srgbClr val="92D050"/>
                </a:solidFill>
                <a:latin typeface="Times New Roman" panose="02020603050405020304" pitchFamily="18" charset="0"/>
                <a:cs typeface="Times New Roman" panose="02020603050405020304" pitchFamily="18" charset="0"/>
              </a:rPr>
              <a:t> M. </a:t>
            </a:r>
          </a:p>
          <a:p>
            <a:r>
              <a:rPr lang="en-IN" sz="2000" dirty="0">
                <a:solidFill>
                  <a:srgbClr val="92D050"/>
                </a:solidFill>
                <a:latin typeface="Times New Roman" panose="02020603050405020304" pitchFamily="18" charset="0"/>
                <a:cs typeface="Times New Roman" panose="02020603050405020304" pitchFamily="18" charset="0"/>
              </a:rPr>
              <a:t>PS Instructor: </a:t>
            </a:r>
            <a:r>
              <a:rPr lang="en-IN" sz="2000" dirty="0" err="1">
                <a:solidFill>
                  <a:srgbClr val="92D050"/>
                </a:solidFill>
                <a:latin typeface="Times New Roman" panose="02020603050405020304" pitchFamily="18" charset="0"/>
                <a:cs typeface="Times New Roman" panose="02020603050405020304" pitchFamily="18" charset="0"/>
              </a:rPr>
              <a:t>Dr.</a:t>
            </a:r>
            <a:r>
              <a:rPr lang="en-IN" sz="2000" dirty="0">
                <a:solidFill>
                  <a:srgbClr val="92D050"/>
                </a:solidFill>
                <a:latin typeface="Times New Roman" panose="02020603050405020304" pitchFamily="18" charset="0"/>
                <a:cs typeface="Times New Roman" panose="02020603050405020304" pitchFamily="18" charset="0"/>
              </a:rPr>
              <a:t> </a:t>
            </a:r>
            <a:r>
              <a:rPr lang="en-IN" sz="2000" dirty="0" err="1">
                <a:solidFill>
                  <a:srgbClr val="92D050"/>
                </a:solidFill>
                <a:latin typeface="Times New Roman" panose="02020603050405020304" pitchFamily="18" charset="0"/>
                <a:cs typeface="Times New Roman" panose="02020603050405020304" pitchFamily="18" charset="0"/>
              </a:rPr>
              <a:t>Rajib</a:t>
            </a:r>
            <a:r>
              <a:rPr lang="en-IN" sz="2000" dirty="0">
                <a:solidFill>
                  <a:srgbClr val="92D050"/>
                </a:solidFill>
                <a:latin typeface="Times New Roman" panose="02020603050405020304" pitchFamily="18" charset="0"/>
                <a:cs typeface="Times New Roman" panose="02020603050405020304" pitchFamily="18" charset="0"/>
              </a:rPr>
              <a:t> Ranjan </a:t>
            </a:r>
            <a:r>
              <a:rPr lang="en-IN" sz="2000" dirty="0" err="1">
                <a:solidFill>
                  <a:srgbClr val="92D050"/>
                </a:solidFill>
                <a:latin typeface="Times New Roman" panose="02020603050405020304" pitchFamily="18" charset="0"/>
                <a:cs typeface="Times New Roman" panose="02020603050405020304" pitchFamily="18" charset="0"/>
              </a:rPr>
              <a:t>Maiti</a:t>
            </a:r>
            <a:r>
              <a:rPr lang="en-IN" sz="2000" dirty="0">
                <a:solidFill>
                  <a:srgbClr val="92D050"/>
                </a:solidFill>
                <a:latin typeface="Times New Roman" panose="02020603050405020304" pitchFamily="18" charset="0"/>
                <a:cs typeface="Times New Roman" panose="02020603050405020304" pitchFamily="18" charset="0"/>
              </a:rPr>
              <a:t>, BITS Pilani -Hyderabad Campus</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0CF9ED-F17C-4E66-8D57-505AD71D0ACB}"/>
              </a:ext>
            </a:extLst>
          </p:cNvPr>
          <p:cNvSpPr>
            <a:spLocks noGrp="1"/>
          </p:cNvSpPr>
          <p:nvPr>
            <p:ph idx="1"/>
          </p:nvPr>
        </p:nvSpPr>
        <p:spPr/>
        <p:txBody>
          <a:bodyPr/>
          <a:lstStyle/>
          <a:p>
            <a:pPr>
              <a:buFont typeface="Arial" panose="020B0604020202020204" pitchFamily="34" charset="0"/>
              <a:buChar char="•"/>
            </a:pPr>
            <a:r>
              <a:rPr lang="en-IN" dirty="0"/>
              <a:t>The </a:t>
            </a:r>
            <a:r>
              <a:rPr lang="en-IN" b="1" dirty="0"/>
              <a:t>survey</a:t>
            </a:r>
            <a:r>
              <a:rPr lang="en-IN" dirty="0"/>
              <a:t> worksheet has 3 mandatory columns: </a:t>
            </a:r>
            <a:r>
              <a:rPr lang="en-IN" b="1" dirty="0"/>
              <a:t>type</a:t>
            </a:r>
            <a:r>
              <a:rPr lang="en-IN" dirty="0"/>
              <a:t>, </a:t>
            </a:r>
            <a:r>
              <a:rPr lang="en-IN" b="1" dirty="0"/>
              <a:t>name</a:t>
            </a:r>
            <a:r>
              <a:rPr lang="en-IN" dirty="0"/>
              <a:t>, and </a:t>
            </a:r>
            <a:r>
              <a:rPr lang="en-IN" b="1" dirty="0"/>
              <a:t>label</a:t>
            </a:r>
            <a:r>
              <a:rPr lang="en-IN" dirty="0"/>
              <a:t>.</a:t>
            </a:r>
          </a:p>
          <a:p>
            <a:pPr lvl="1">
              <a:buFont typeface="Arial" panose="020B0604020202020204" pitchFamily="34" charset="0"/>
              <a:buChar char="•"/>
            </a:pPr>
            <a:r>
              <a:rPr lang="en-IN" dirty="0"/>
              <a:t>The </a:t>
            </a:r>
            <a:r>
              <a:rPr lang="en-IN" b="1" dirty="0"/>
              <a:t>type</a:t>
            </a:r>
            <a:r>
              <a:rPr lang="en-IN" dirty="0"/>
              <a:t> column specifies the type of entry you are adding.</a:t>
            </a:r>
          </a:p>
          <a:p>
            <a:pPr lvl="1">
              <a:buFont typeface="Arial" panose="020B0604020202020204" pitchFamily="34" charset="0"/>
              <a:buChar char="•"/>
            </a:pPr>
            <a:r>
              <a:rPr lang="en-IN" dirty="0"/>
              <a:t>The </a:t>
            </a:r>
            <a:r>
              <a:rPr lang="en-IN" b="1" dirty="0"/>
              <a:t>name</a:t>
            </a:r>
            <a:r>
              <a:rPr lang="en-IN" dirty="0"/>
              <a:t> column specifies the unique variable name for that entry. No two entries can have the same name. Names have to start with a letter or an underscore. Names can only contain letters, digits, hyphens, underscores, and periods. Names are case-sensitive.</a:t>
            </a:r>
          </a:p>
          <a:p>
            <a:pPr lvl="1">
              <a:buFont typeface="Arial" panose="020B0604020202020204" pitchFamily="34" charset="0"/>
              <a:buChar char="•"/>
            </a:pPr>
            <a:r>
              <a:rPr lang="en-IN" dirty="0"/>
              <a:t>The </a:t>
            </a:r>
            <a:r>
              <a:rPr lang="en-IN" b="1" dirty="0"/>
              <a:t>label</a:t>
            </a:r>
            <a:r>
              <a:rPr lang="en-IN" dirty="0"/>
              <a:t> column contains the actual text you see in the form. Alternatively, </a:t>
            </a:r>
            <a:r>
              <a:rPr lang="en-IN" dirty="0">
                <a:hlinkClick r:id="rId2"/>
              </a:rPr>
              <a:t>label translation columns</a:t>
            </a:r>
            <a:r>
              <a:rPr lang="en-IN" dirty="0"/>
              <a:t> can be used.</a:t>
            </a:r>
          </a:p>
          <a:p>
            <a:pPr marL="457200" lvl="1" indent="0">
              <a:buNone/>
            </a:pPr>
            <a:r>
              <a:rPr lang="en-IN" dirty="0"/>
              <a:t>Example of survey worksheet.</a:t>
            </a:r>
          </a:p>
          <a:p>
            <a:pPr lvl="1">
              <a:buFont typeface="Arial" panose="020B0604020202020204" pitchFamily="34" charset="0"/>
              <a:buChar char="•"/>
            </a:pPr>
            <a:endParaRPr lang="en-IN" dirty="0"/>
          </a:p>
          <a:p>
            <a:endParaRPr lang="en-IN" dirty="0"/>
          </a:p>
        </p:txBody>
      </p:sp>
      <p:sp>
        <p:nvSpPr>
          <p:cNvPr id="6" name="Content Placeholder 5">
            <a:extLst>
              <a:ext uri="{FF2B5EF4-FFF2-40B4-BE49-F238E27FC236}">
                <a16:creationId xmlns:a16="http://schemas.microsoft.com/office/drawing/2014/main" id="{F08ECD12-42CF-420F-BB64-2838930E378A}"/>
              </a:ext>
            </a:extLst>
          </p:cNvPr>
          <p:cNvSpPr>
            <a:spLocks noGrp="1"/>
          </p:cNvSpPr>
          <p:nvPr>
            <p:ph sz="quarter" idx="10"/>
          </p:nvPr>
        </p:nvSpPr>
        <p:spPr/>
        <p:txBody>
          <a:bodyPr/>
          <a:lstStyle/>
          <a:p>
            <a:endParaRPr lang="en-IN" dirty="0"/>
          </a:p>
        </p:txBody>
      </p:sp>
      <p:graphicFrame>
        <p:nvGraphicFramePr>
          <p:cNvPr id="7" name="Content Placeholder 3">
            <a:extLst>
              <a:ext uri="{FF2B5EF4-FFF2-40B4-BE49-F238E27FC236}">
                <a16:creationId xmlns:a16="http://schemas.microsoft.com/office/drawing/2014/main" id="{B626DB58-0675-45D9-BF48-6FD20E548F81}"/>
              </a:ext>
            </a:extLst>
          </p:cNvPr>
          <p:cNvGraphicFramePr>
            <a:graphicFrameLocks/>
          </p:cNvGraphicFramePr>
          <p:nvPr>
            <p:extLst>
              <p:ext uri="{D42A27DB-BD31-4B8C-83A1-F6EECF244321}">
                <p14:modId xmlns:p14="http://schemas.microsoft.com/office/powerpoint/2010/main" val="1757716135"/>
              </p:ext>
            </p:extLst>
          </p:nvPr>
        </p:nvGraphicFramePr>
        <p:xfrm>
          <a:off x="633213" y="4666129"/>
          <a:ext cx="7776864" cy="1553620"/>
        </p:xfrm>
        <a:graphic>
          <a:graphicData uri="http://schemas.openxmlformats.org/drawingml/2006/table">
            <a:tbl>
              <a:tblPr/>
              <a:tblGrid>
                <a:gridCol w="2592288">
                  <a:extLst>
                    <a:ext uri="{9D8B030D-6E8A-4147-A177-3AD203B41FA5}">
                      <a16:colId xmlns:a16="http://schemas.microsoft.com/office/drawing/2014/main" val="112479411"/>
                    </a:ext>
                  </a:extLst>
                </a:gridCol>
                <a:gridCol w="2592288">
                  <a:extLst>
                    <a:ext uri="{9D8B030D-6E8A-4147-A177-3AD203B41FA5}">
                      <a16:colId xmlns:a16="http://schemas.microsoft.com/office/drawing/2014/main" val="2923192107"/>
                    </a:ext>
                  </a:extLst>
                </a:gridCol>
                <a:gridCol w="2592288">
                  <a:extLst>
                    <a:ext uri="{9D8B030D-6E8A-4147-A177-3AD203B41FA5}">
                      <a16:colId xmlns:a16="http://schemas.microsoft.com/office/drawing/2014/main" val="3254592353"/>
                    </a:ext>
                  </a:extLst>
                </a:gridCol>
              </a:tblGrid>
              <a:tr h="310724">
                <a:tc>
                  <a:txBody>
                    <a:bodyPr/>
                    <a:lstStyle/>
                    <a:p>
                      <a:r>
                        <a:rPr lang="en-IN" sz="1100">
                          <a:effectLst/>
                        </a:rPr>
                        <a:t>type</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100">
                          <a:effectLst/>
                        </a:rPr>
                        <a:t>name</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100">
                          <a:effectLst/>
                        </a:rPr>
                        <a:t>label</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242914862"/>
                  </a:ext>
                </a:extLst>
              </a:tr>
              <a:tr h="310724">
                <a:tc>
                  <a:txBody>
                    <a:bodyPr/>
                    <a:lstStyle/>
                    <a:p>
                      <a:r>
                        <a:rPr lang="en-IN" sz="1100">
                          <a:effectLst/>
                        </a:rPr>
                        <a:t>today</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today</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 </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297040076"/>
                  </a:ext>
                </a:extLst>
              </a:tr>
              <a:tr h="310724">
                <a:tc>
                  <a:txBody>
                    <a:bodyPr/>
                    <a:lstStyle/>
                    <a:p>
                      <a:r>
                        <a:rPr lang="en-IN" sz="1100">
                          <a:effectLst/>
                        </a:rPr>
                        <a:t>select_one gender</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gender</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Respondent's gender?</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964967492"/>
                  </a:ext>
                </a:extLst>
              </a:tr>
              <a:tr h="310724">
                <a:tc>
                  <a:txBody>
                    <a:bodyPr/>
                    <a:lstStyle/>
                    <a:p>
                      <a:r>
                        <a:rPr lang="en-IN" sz="1100">
                          <a:effectLst/>
                        </a:rPr>
                        <a:t>integer</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age</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100">
                          <a:effectLst/>
                        </a:rPr>
                        <a:t>Respondent's age?</a:t>
                      </a:r>
                    </a:p>
                  </a:txBody>
                  <a:tcPr marL="57150" marR="57150" marT="28575" marB="2857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283084821"/>
                  </a:ext>
                </a:extLst>
              </a:tr>
              <a:tr h="310724">
                <a:tc gridSpan="3">
                  <a:txBody>
                    <a:bodyPr/>
                    <a:lstStyle/>
                    <a:p>
                      <a:r>
                        <a:rPr lang="en-IN" sz="1100" b="1" dirty="0" err="1">
                          <a:solidFill>
                            <a:srgbClr val="000000"/>
                          </a:solidFill>
                          <a:effectLst/>
                        </a:rPr>
                        <a:t>survey</a:t>
                      </a:r>
                      <a:r>
                        <a:rPr lang="en-IN" sz="1100" dirty="0" err="1">
                          <a:effectLst/>
                        </a:rPr>
                        <a:t>choicessettings</a:t>
                      </a:r>
                      <a:endParaRPr lang="en-IN" sz="1100" dirty="0">
                        <a:effectLst/>
                      </a:endParaRPr>
                    </a:p>
                  </a:txBody>
                  <a:tcPr marL="57150" marR="57150" marT="28575" marB="28575"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81487684"/>
                  </a:ext>
                </a:extLst>
              </a:tr>
            </a:tbl>
          </a:graphicData>
        </a:graphic>
      </p:graphicFrame>
      <p:sp>
        <p:nvSpPr>
          <p:cNvPr id="8" name="Rectangle 1">
            <a:extLst>
              <a:ext uri="{FF2B5EF4-FFF2-40B4-BE49-F238E27FC236}">
                <a16:creationId xmlns:a16="http://schemas.microsoft.com/office/drawing/2014/main" id="{2AFC7C62-1B85-4ACC-9866-583FBA92D2E6}"/>
              </a:ext>
            </a:extLst>
          </p:cNvPr>
          <p:cNvSpPr>
            <a:spLocks noChangeArrowheads="1"/>
          </p:cNvSpPr>
          <p:nvPr/>
        </p:nvSpPr>
        <p:spPr bwMode="auto">
          <a:xfrm>
            <a:off x="577208" y="4342964"/>
            <a:ext cx="13825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8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23F528-1B45-4247-BE73-70ADA9EE500A}"/>
              </a:ext>
            </a:extLst>
          </p:cNvPr>
          <p:cNvSpPr>
            <a:spLocks noGrp="1"/>
          </p:cNvSpPr>
          <p:nvPr>
            <p:ph idx="1"/>
          </p:nvPr>
        </p:nvSpPr>
        <p:spPr/>
        <p:txBody>
          <a:bodyPr/>
          <a:lstStyle/>
          <a:p>
            <a:pPr>
              <a:buFont typeface="Arial" panose="020B0604020202020204" pitchFamily="34" charset="0"/>
              <a:buChar char="•"/>
            </a:pPr>
            <a:r>
              <a:rPr lang="en-IN" dirty="0"/>
              <a:t>This worksheet is used to specify the answer choices for multiple choice questions. Each row represents an answer choice. Answer choices with the same </a:t>
            </a:r>
            <a:r>
              <a:rPr lang="en-IN" b="1" dirty="0"/>
              <a:t>list name</a:t>
            </a:r>
            <a:r>
              <a:rPr lang="en-IN" dirty="0"/>
              <a:t> are considered part of a related set of choices and will appear together for a question. This also allows a set of choices to be reused for multiple questions (for example, yes/no questions).</a:t>
            </a:r>
          </a:p>
        </p:txBody>
      </p:sp>
      <p:sp>
        <p:nvSpPr>
          <p:cNvPr id="3" name="Content Placeholder 2">
            <a:extLst>
              <a:ext uri="{FF2B5EF4-FFF2-40B4-BE49-F238E27FC236}">
                <a16:creationId xmlns:a16="http://schemas.microsoft.com/office/drawing/2014/main" id="{37A8F431-800B-481D-8D02-338DB59189E7}"/>
              </a:ext>
            </a:extLst>
          </p:cNvPr>
          <p:cNvSpPr>
            <a:spLocks noGrp="1"/>
          </p:cNvSpPr>
          <p:nvPr>
            <p:ph sz="quarter" idx="10"/>
          </p:nvPr>
        </p:nvSpPr>
        <p:spPr/>
        <p:txBody>
          <a:bodyPr/>
          <a:lstStyle/>
          <a:p>
            <a:r>
              <a:rPr lang="en-IN" dirty="0"/>
              <a:t>The ‘choices’ Worksheet</a:t>
            </a:r>
          </a:p>
        </p:txBody>
      </p:sp>
    </p:spTree>
    <p:extLst>
      <p:ext uri="{BB962C8B-B14F-4D97-AF65-F5344CB8AC3E}">
        <p14:creationId xmlns:p14="http://schemas.microsoft.com/office/powerpoint/2010/main" val="65596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75D952-0551-4FC4-8A2D-A7E04861A133}"/>
              </a:ext>
            </a:extLst>
          </p:cNvPr>
          <p:cNvSpPr>
            <a:spLocks noGrp="1"/>
          </p:cNvSpPr>
          <p:nvPr>
            <p:ph idx="1"/>
          </p:nvPr>
        </p:nvSpPr>
        <p:spPr/>
        <p:txBody>
          <a:bodyPr/>
          <a:lstStyle/>
          <a:p>
            <a:pPr>
              <a:buFont typeface="Arial" panose="020B0604020202020204" pitchFamily="34" charset="0"/>
              <a:buChar char="•"/>
            </a:pPr>
            <a:r>
              <a:rPr lang="en-IN" dirty="0"/>
              <a:t>The </a:t>
            </a:r>
            <a:r>
              <a:rPr lang="en-IN" b="1" dirty="0"/>
              <a:t>choices</a:t>
            </a:r>
            <a:r>
              <a:rPr lang="en-IN" dirty="0"/>
              <a:t> worksheet has 3 mandatory columns as well: </a:t>
            </a:r>
            <a:r>
              <a:rPr lang="en-IN" b="1" dirty="0" err="1"/>
              <a:t>list_name</a:t>
            </a:r>
            <a:r>
              <a:rPr lang="en-IN" dirty="0"/>
              <a:t>, </a:t>
            </a:r>
            <a:r>
              <a:rPr lang="en-IN" b="1" dirty="0"/>
              <a:t>name</a:t>
            </a:r>
            <a:r>
              <a:rPr lang="en-IN" dirty="0"/>
              <a:t>, and </a:t>
            </a:r>
            <a:r>
              <a:rPr lang="en-IN" b="1" dirty="0"/>
              <a:t>label</a:t>
            </a:r>
            <a:r>
              <a:rPr lang="en-IN" dirty="0"/>
              <a:t>.</a:t>
            </a:r>
          </a:p>
          <a:p>
            <a:pPr lvl="1">
              <a:buFont typeface="Arial" panose="020B0604020202020204" pitchFamily="34" charset="0"/>
              <a:buChar char="•"/>
            </a:pPr>
            <a:r>
              <a:rPr lang="en-IN" dirty="0"/>
              <a:t>The </a:t>
            </a:r>
            <a:r>
              <a:rPr lang="en-IN" b="1" dirty="0" err="1"/>
              <a:t>list_name</a:t>
            </a:r>
            <a:r>
              <a:rPr lang="en-IN" dirty="0"/>
              <a:t> column lets you group together a set of related answer choices, i.e., answer choices that should appear together under a question.</a:t>
            </a:r>
          </a:p>
          <a:p>
            <a:pPr lvl="1">
              <a:buFont typeface="Arial" panose="020B0604020202020204" pitchFamily="34" charset="0"/>
              <a:buChar char="•"/>
            </a:pPr>
            <a:r>
              <a:rPr lang="en-IN" dirty="0"/>
              <a:t>The </a:t>
            </a:r>
            <a:r>
              <a:rPr lang="en-IN" b="1" dirty="0"/>
              <a:t>name</a:t>
            </a:r>
            <a:r>
              <a:rPr lang="en-IN" dirty="0"/>
              <a:t> column specifies the unique variable name for that answer choice.</a:t>
            </a:r>
          </a:p>
          <a:p>
            <a:pPr lvl="1">
              <a:buFont typeface="Arial" panose="020B0604020202020204" pitchFamily="34" charset="0"/>
              <a:buChar char="•"/>
            </a:pPr>
            <a:r>
              <a:rPr lang="en-IN" dirty="0"/>
              <a:t>The </a:t>
            </a:r>
            <a:r>
              <a:rPr lang="en-IN" b="1" dirty="0"/>
              <a:t>label</a:t>
            </a:r>
            <a:r>
              <a:rPr lang="en-IN" dirty="0"/>
              <a:t> column shows the answer choice exactly as you want it to appear on the form. Alternatively, </a:t>
            </a:r>
            <a:r>
              <a:rPr lang="en-IN" dirty="0">
                <a:hlinkClick r:id="rId2"/>
              </a:rPr>
              <a:t>label translation columns</a:t>
            </a:r>
            <a:r>
              <a:rPr lang="en-IN" dirty="0"/>
              <a:t> can be used.</a:t>
            </a:r>
          </a:p>
          <a:p>
            <a:r>
              <a:rPr lang="en-IN" dirty="0"/>
              <a:t>	Example of choices worksheet</a:t>
            </a:r>
          </a:p>
        </p:txBody>
      </p:sp>
      <p:graphicFrame>
        <p:nvGraphicFramePr>
          <p:cNvPr id="4" name="Content Placeholder 3">
            <a:extLst>
              <a:ext uri="{FF2B5EF4-FFF2-40B4-BE49-F238E27FC236}">
                <a16:creationId xmlns:a16="http://schemas.microsoft.com/office/drawing/2014/main" id="{ED8ABFCC-6A3D-4DF8-8D8D-C3C8AC3D5146}"/>
              </a:ext>
            </a:extLst>
          </p:cNvPr>
          <p:cNvGraphicFramePr>
            <a:graphicFrameLocks noGrp="1"/>
          </p:cNvGraphicFramePr>
          <p:nvPr>
            <p:ph sz="quarter" idx="10"/>
            <p:extLst>
              <p:ext uri="{D42A27DB-BD31-4B8C-83A1-F6EECF244321}">
                <p14:modId xmlns:p14="http://schemas.microsoft.com/office/powerpoint/2010/main" val="3882751911"/>
              </p:ext>
            </p:extLst>
          </p:nvPr>
        </p:nvGraphicFramePr>
        <p:xfrm>
          <a:off x="899592" y="4221088"/>
          <a:ext cx="7198839" cy="1942728"/>
        </p:xfrm>
        <a:graphic>
          <a:graphicData uri="http://schemas.openxmlformats.org/drawingml/2006/table">
            <a:tbl>
              <a:tblPr/>
              <a:tblGrid>
                <a:gridCol w="2399613">
                  <a:extLst>
                    <a:ext uri="{9D8B030D-6E8A-4147-A177-3AD203B41FA5}">
                      <a16:colId xmlns:a16="http://schemas.microsoft.com/office/drawing/2014/main" val="3941461626"/>
                    </a:ext>
                  </a:extLst>
                </a:gridCol>
                <a:gridCol w="2399613">
                  <a:extLst>
                    <a:ext uri="{9D8B030D-6E8A-4147-A177-3AD203B41FA5}">
                      <a16:colId xmlns:a16="http://schemas.microsoft.com/office/drawing/2014/main" val="424353364"/>
                    </a:ext>
                  </a:extLst>
                </a:gridCol>
                <a:gridCol w="2399613">
                  <a:extLst>
                    <a:ext uri="{9D8B030D-6E8A-4147-A177-3AD203B41FA5}">
                      <a16:colId xmlns:a16="http://schemas.microsoft.com/office/drawing/2014/main" val="640619199"/>
                    </a:ext>
                  </a:extLst>
                </a:gridCol>
              </a:tblGrid>
              <a:tr h="323788">
                <a:tc>
                  <a:txBody>
                    <a:bodyPr/>
                    <a:lstStyle/>
                    <a:p>
                      <a:r>
                        <a:rPr lang="en-IN" sz="900">
                          <a:effectLst/>
                        </a:rPr>
                        <a:t>list_name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900">
                          <a:effectLst/>
                        </a:rPr>
                        <a:t>name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900" dirty="0">
                          <a:effectLst/>
                        </a:rPr>
                        <a:t>label</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3782399808"/>
                  </a:ext>
                </a:extLst>
              </a:tr>
              <a:tr h="323788">
                <a:tc>
                  <a:txBody>
                    <a:bodyPr/>
                    <a:lstStyle/>
                    <a:p>
                      <a:r>
                        <a:rPr lang="en-IN" sz="900">
                          <a:effectLst/>
                        </a:rPr>
                        <a:t>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transgender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dirty="0">
                          <a:effectLst/>
                        </a:rPr>
                        <a:t>Transgender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257017328"/>
                  </a:ext>
                </a:extLst>
              </a:tr>
              <a:tr h="323788">
                <a:tc>
                  <a:txBody>
                    <a:bodyPr/>
                    <a:lstStyle/>
                    <a:p>
                      <a:r>
                        <a:rPr lang="en-IN" sz="900">
                          <a:effectLst/>
                        </a:rPr>
                        <a:t>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female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Female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188078892"/>
                  </a:ext>
                </a:extLst>
              </a:tr>
              <a:tr h="323788">
                <a:tc>
                  <a:txBody>
                    <a:bodyPr/>
                    <a:lstStyle/>
                    <a:p>
                      <a:r>
                        <a:rPr lang="en-IN" sz="900">
                          <a:effectLst/>
                        </a:rPr>
                        <a:t>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male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Male</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416490483"/>
                  </a:ext>
                </a:extLst>
              </a:tr>
              <a:tr h="323788">
                <a:tc>
                  <a:txBody>
                    <a:bodyPr/>
                    <a:lstStyle/>
                    <a:p>
                      <a:r>
                        <a:rPr lang="en-IN" sz="900">
                          <a:effectLst/>
                        </a:rPr>
                        <a:t>gender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other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900">
                          <a:effectLst/>
                        </a:rPr>
                        <a:t>Other</a:t>
                      </a:r>
                    </a:p>
                  </a:txBody>
                  <a:tcPr marL="47625" marR="47625" marT="23813" marB="23813"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757043545"/>
                  </a:ext>
                </a:extLst>
              </a:tr>
              <a:tr h="323788">
                <a:tc gridSpan="3">
                  <a:txBody>
                    <a:bodyPr/>
                    <a:lstStyle/>
                    <a:p>
                      <a:r>
                        <a:rPr lang="en-IN" sz="900" dirty="0" err="1">
                          <a:effectLst/>
                        </a:rPr>
                        <a:t>survey</a:t>
                      </a:r>
                      <a:r>
                        <a:rPr lang="en-IN" sz="900" b="1" dirty="0" err="1">
                          <a:solidFill>
                            <a:srgbClr val="000000"/>
                          </a:solidFill>
                          <a:effectLst/>
                        </a:rPr>
                        <a:t>choices</a:t>
                      </a:r>
                      <a:r>
                        <a:rPr lang="en-IN" sz="900" dirty="0" err="1">
                          <a:effectLst/>
                        </a:rPr>
                        <a:t>settings</a:t>
                      </a:r>
                      <a:endParaRPr lang="en-IN" sz="900" dirty="0">
                        <a:effectLst/>
                      </a:endParaRPr>
                    </a:p>
                  </a:txBody>
                  <a:tcPr marL="47625" marR="47625" marT="23813" marB="23813"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51992915"/>
                  </a:ext>
                </a:extLst>
              </a:tr>
            </a:tbl>
          </a:graphicData>
        </a:graphic>
      </p:graphicFrame>
      <p:sp>
        <p:nvSpPr>
          <p:cNvPr id="5" name="Rectangle 1">
            <a:extLst>
              <a:ext uri="{FF2B5EF4-FFF2-40B4-BE49-F238E27FC236}">
                <a16:creationId xmlns:a16="http://schemas.microsoft.com/office/drawing/2014/main" id="{D81CB5A5-F47A-4887-88E9-FEB6A9A54264}"/>
              </a:ext>
            </a:extLst>
          </p:cNvPr>
          <p:cNvSpPr>
            <a:spLocks noChangeArrowheads="1"/>
          </p:cNvSpPr>
          <p:nvPr/>
        </p:nvSpPr>
        <p:spPr bwMode="auto">
          <a:xfrm>
            <a:off x="609599" y="3704757"/>
            <a:ext cx="159761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796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40605-36E4-4F7E-8CBF-E8692148B5C6}"/>
              </a:ext>
            </a:extLst>
          </p:cNvPr>
          <p:cNvSpPr>
            <a:spLocks noGrp="1"/>
          </p:cNvSpPr>
          <p:nvPr>
            <p:ph idx="1"/>
          </p:nvPr>
        </p:nvSpPr>
        <p:spPr/>
        <p:txBody>
          <a:bodyPr/>
          <a:lstStyle/>
          <a:p>
            <a:pPr>
              <a:buFont typeface="Arial" panose="020B0604020202020204" pitchFamily="34" charset="0"/>
              <a:buChar char="•"/>
            </a:pPr>
            <a:r>
              <a:rPr lang="en-IN" dirty="0"/>
              <a:t>The settings worksheet is an optional worksheet that allows the user to define title, version, id etc. of the form. It also allows the user to change the theme of the form.</a:t>
            </a:r>
          </a:p>
        </p:txBody>
      </p:sp>
      <p:sp>
        <p:nvSpPr>
          <p:cNvPr id="3" name="Content Placeholder 2">
            <a:extLst>
              <a:ext uri="{FF2B5EF4-FFF2-40B4-BE49-F238E27FC236}">
                <a16:creationId xmlns:a16="http://schemas.microsoft.com/office/drawing/2014/main" id="{CB1E05FF-BB34-493E-B7AC-D8693626DE4F}"/>
              </a:ext>
            </a:extLst>
          </p:cNvPr>
          <p:cNvSpPr>
            <a:spLocks noGrp="1"/>
          </p:cNvSpPr>
          <p:nvPr>
            <p:ph sz="quarter" idx="10"/>
          </p:nvPr>
        </p:nvSpPr>
        <p:spPr/>
        <p:txBody>
          <a:bodyPr/>
          <a:lstStyle/>
          <a:p>
            <a:r>
              <a:rPr lang="en-IN" dirty="0"/>
              <a:t>The ‘settings’ Worksheet</a:t>
            </a:r>
          </a:p>
        </p:txBody>
      </p:sp>
    </p:spTree>
    <p:extLst>
      <p:ext uri="{BB962C8B-B14F-4D97-AF65-F5344CB8AC3E}">
        <p14:creationId xmlns:p14="http://schemas.microsoft.com/office/powerpoint/2010/main" val="379331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756266-E18C-4DCC-AA48-BA668705869D}"/>
              </a:ext>
            </a:extLst>
          </p:cNvPr>
          <p:cNvSpPr>
            <a:spLocks noGrp="1"/>
          </p:cNvSpPr>
          <p:nvPr>
            <p:ph idx="1"/>
          </p:nvPr>
        </p:nvSpPr>
        <p:spPr/>
        <p:txBody>
          <a:bodyPr/>
          <a:lstStyle/>
          <a:p>
            <a:pPr>
              <a:buFont typeface="Arial" panose="020B0604020202020204" pitchFamily="34" charset="0"/>
              <a:buChar char="•"/>
            </a:pPr>
            <a:r>
              <a:rPr lang="en-IN" dirty="0"/>
              <a:t>There are many question types available for </a:t>
            </a:r>
            <a:r>
              <a:rPr lang="en-IN" dirty="0" err="1"/>
              <a:t>XLSForm</a:t>
            </a:r>
            <a:r>
              <a:rPr lang="en-IN" dirty="0"/>
              <a:t>. All the question types can be viewed on this link: </a:t>
            </a:r>
            <a:r>
              <a:rPr lang="en-IN" dirty="0">
                <a:hlinkClick r:id="rId2"/>
              </a:rPr>
              <a:t>Question types</a:t>
            </a:r>
            <a:r>
              <a:rPr lang="en-IN" dirty="0"/>
              <a:t>. </a:t>
            </a:r>
          </a:p>
          <a:p>
            <a:pPr>
              <a:buFont typeface="Arial" panose="020B0604020202020204" pitchFamily="34" charset="0"/>
              <a:buChar char="•"/>
            </a:pPr>
            <a:r>
              <a:rPr lang="en-IN" dirty="0"/>
              <a:t>Some important question types that were used for our project are:</a:t>
            </a:r>
          </a:p>
          <a:p>
            <a:pPr lvl="1">
              <a:buFont typeface="Arial" panose="020B0604020202020204" pitchFamily="34" charset="0"/>
              <a:buChar char="•"/>
            </a:pPr>
            <a:r>
              <a:rPr lang="en-IN" dirty="0"/>
              <a:t>text – to get a text input</a:t>
            </a:r>
          </a:p>
          <a:p>
            <a:pPr lvl="1">
              <a:buFont typeface="Arial" panose="020B0604020202020204" pitchFamily="34" charset="0"/>
              <a:buChar char="•"/>
            </a:pPr>
            <a:r>
              <a:rPr lang="en-IN" dirty="0"/>
              <a:t>Integer – to get integral input</a:t>
            </a:r>
          </a:p>
          <a:p>
            <a:pPr lvl="1">
              <a:buFont typeface="Arial" panose="020B0604020202020204" pitchFamily="34" charset="0"/>
              <a:buChar char="•"/>
            </a:pPr>
            <a:r>
              <a:rPr lang="en-IN" dirty="0" err="1"/>
              <a:t>select_one</a:t>
            </a:r>
            <a:r>
              <a:rPr lang="en-IN" dirty="0"/>
              <a:t> [list name]  - for multiple choice question with single option</a:t>
            </a:r>
          </a:p>
          <a:p>
            <a:pPr lvl="1">
              <a:buFont typeface="Arial" panose="020B0604020202020204" pitchFamily="34" charset="0"/>
              <a:buChar char="•"/>
            </a:pPr>
            <a:r>
              <a:rPr lang="en-IN" dirty="0"/>
              <a:t>date – to get input of date </a:t>
            </a:r>
          </a:p>
        </p:txBody>
      </p:sp>
      <p:sp>
        <p:nvSpPr>
          <p:cNvPr id="3" name="Content Placeholder 2">
            <a:extLst>
              <a:ext uri="{FF2B5EF4-FFF2-40B4-BE49-F238E27FC236}">
                <a16:creationId xmlns:a16="http://schemas.microsoft.com/office/drawing/2014/main" id="{CDD6D140-8AED-4D81-8905-DC8940F93169}"/>
              </a:ext>
            </a:extLst>
          </p:cNvPr>
          <p:cNvSpPr>
            <a:spLocks noGrp="1"/>
          </p:cNvSpPr>
          <p:nvPr>
            <p:ph sz="quarter" idx="10"/>
          </p:nvPr>
        </p:nvSpPr>
        <p:spPr/>
        <p:txBody>
          <a:bodyPr/>
          <a:lstStyle/>
          <a:p>
            <a:r>
              <a:rPr lang="en-IN" dirty="0"/>
              <a:t>Question types available in </a:t>
            </a:r>
            <a:r>
              <a:rPr lang="en-IN" dirty="0" err="1"/>
              <a:t>XLSForm</a:t>
            </a:r>
            <a:endParaRPr lang="en-IN" dirty="0"/>
          </a:p>
        </p:txBody>
      </p:sp>
    </p:spTree>
    <p:extLst>
      <p:ext uri="{BB962C8B-B14F-4D97-AF65-F5344CB8AC3E}">
        <p14:creationId xmlns:p14="http://schemas.microsoft.com/office/powerpoint/2010/main" val="238928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02672-8DED-43F2-81B2-EF54A1E10BA6}"/>
              </a:ext>
            </a:extLst>
          </p:cNvPr>
          <p:cNvSpPr>
            <a:spLocks noGrp="1"/>
          </p:cNvSpPr>
          <p:nvPr>
            <p:ph idx="1"/>
          </p:nvPr>
        </p:nvSpPr>
        <p:spPr/>
        <p:txBody>
          <a:bodyPr>
            <a:normAutofit/>
          </a:bodyPr>
          <a:lstStyle/>
          <a:p>
            <a:pPr>
              <a:buFont typeface="Arial" panose="020B0604020202020204" pitchFamily="34" charset="0"/>
              <a:buChar char="•"/>
            </a:pPr>
            <a:r>
              <a:rPr lang="en-IN" dirty="0"/>
              <a:t>There are several important functionalities of the </a:t>
            </a:r>
            <a:r>
              <a:rPr lang="en-IN" dirty="0" err="1"/>
              <a:t>XLSForm</a:t>
            </a:r>
            <a:r>
              <a:rPr lang="en-IN" dirty="0"/>
              <a:t> that were used for the project. We will go through them briefly one by one.</a:t>
            </a:r>
          </a:p>
          <a:p>
            <a:pPr>
              <a:buFont typeface="Arial" panose="020B0604020202020204" pitchFamily="34" charset="0"/>
              <a:buChar char="•"/>
            </a:pPr>
            <a:r>
              <a:rPr lang="en-IN" dirty="0"/>
              <a:t>The whole documentation for </a:t>
            </a:r>
            <a:r>
              <a:rPr lang="en-IN" dirty="0" err="1"/>
              <a:t>XLSForm</a:t>
            </a:r>
            <a:r>
              <a:rPr lang="en-IN" dirty="0"/>
              <a:t> can be viewed at </a:t>
            </a:r>
            <a:r>
              <a:rPr lang="en-IN" dirty="0">
                <a:hlinkClick r:id="rId2"/>
              </a:rPr>
              <a:t>http://www.xlsform.org</a:t>
            </a:r>
            <a:r>
              <a:rPr lang="en-IN" dirty="0"/>
              <a:t>.</a:t>
            </a:r>
          </a:p>
          <a:p>
            <a:pPr>
              <a:buFont typeface="Arial" panose="020B0604020202020204" pitchFamily="34" charset="0"/>
              <a:buChar char="•"/>
            </a:pPr>
            <a:r>
              <a:rPr lang="en-IN" dirty="0"/>
              <a:t>These functionalities are:</a:t>
            </a:r>
          </a:p>
          <a:p>
            <a:pPr lvl="1">
              <a:buFont typeface="Arial" panose="020B0604020202020204" pitchFamily="34" charset="0"/>
              <a:buChar char="•"/>
            </a:pPr>
            <a:r>
              <a:rPr lang="en-IN" dirty="0"/>
              <a:t>Hints</a:t>
            </a:r>
          </a:p>
          <a:p>
            <a:pPr lvl="1">
              <a:buFont typeface="Arial" panose="020B0604020202020204" pitchFamily="34" charset="0"/>
              <a:buChar char="•"/>
            </a:pPr>
            <a:r>
              <a:rPr lang="en-IN" dirty="0"/>
              <a:t>Constraints</a:t>
            </a:r>
          </a:p>
          <a:p>
            <a:pPr lvl="1">
              <a:buFont typeface="Arial" panose="020B0604020202020204" pitchFamily="34" charset="0"/>
              <a:buChar char="•"/>
            </a:pPr>
            <a:r>
              <a:rPr lang="en-IN" dirty="0"/>
              <a:t>Relevant</a:t>
            </a:r>
          </a:p>
          <a:p>
            <a:pPr lvl="1">
              <a:buFont typeface="Arial" panose="020B0604020202020204" pitchFamily="34" charset="0"/>
              <a:buChar char="•"/>
            </a:pPr>
            <a:r>
              <a:rPr lang="en-IN" dirty="0"/>
              <a:t>Required</a:t>
            </a:r>
          </a:p>
          <a:p>
            <a:pPr lvl="1">
              <a:buFont typeface="Arial" panose="020B0604020202020204" pitchFamily="34" charset="0"/>
              <a:buChar char="•"/>
            </a:pPr>
            <a:r>
              <a:rPr lang="en-IN" dirty="0"/>
              <a:t>Grouping Questions</a:t>
            </a:r>
          </a:p>
          <a:p>
            <a:pPr lvl="1">
              <a:buFont typeface="Arial" panose="020B0604020202020204" pitchFamily="34" charset="0"/>
              <a:buChar char="•"/>
            </a:pPr>
            <a:r>
              <a:rPr lang="en-IN" dirty="0"/>
              <a:t>Repeats</a:t>
            </a:r>
          </a:p>
        </p:txBody>
      </p:sp>
      <p:sp>
        <p:nvSpPr>
          <p:cNvPr id="3" name="Content Placeholder 2">
            <a:extLst>
              <a:ext uri="{FF2B5EF4-FFF2-40B4-BE49-F238E27FC236}">
                <a16:creationId xmlns:a16="http://schemas.microsoft.com/office/drawing/2014/main" id="{F42F9947-2CC4-4103-897F-ED0463910227}"/>
              </a:ext>
            </a:extLst>
          </p:cNvPr>
          <p:cNvSpPr>
            <a:spLocks noGrp="1"/>
          </p:cNvSpPr>
          <p:nvPr>
            <p:ph sz="quarter" idx="10"/>
          </p:nvPr>
        </p:nvSpPr>
        <p:spPr/>
        <p:txBody>
          <a:bodyPr/>
          <a:lstStyle/>
          <a:p>
            <a:r>
              <a:rPr lang="en-IN" dirty="0"/>
              <a:t>Some Important Functionalities of </a:t>
            </a:r>
            <a:r>
              <a:rPr lang="en-IN" dirty="0" err="1"/>
              <a:t>XLSForm</a:t>
            </a:r>
            <a:endParaRPr lang="en-IN" dirty="0"/>
          </a:p>
        </p:txBody>
      </p:sp>
    </p:spTree>
    <p:extLst>
      <p:ext uri="{BB962C8B-B14F-4D97-AF65-F5344CB8AC3E}">
        <p14:creationId xmlns:p14="http://schemas.microsoft.com/office/powerpoint/2010/main" val="404216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1380CB-A60D-4E2B-B8D9-0A896A2F066C}"/>
              </a:ext>
            </a:extLst>
          </p:cNvPr>
          <p:cNvGraphicFramePr>
            <a:graphicFrameLocks noGrp="1"/>
          </p:cNvGraphicFramePr>
          <p:nvPr>
            <p:ph idx="1"/>
            <p:extLst>
              <p:ext uri="{D42A27DB-BD31-4B8C-83A1-F6EECF244321}">
                <p14:modId xmlns:p14="http://schemas.microsoft.com/office/powerpoint/2010/main" val="4157884404"/>
              </p:ext>
            </p:extLst>
          </p:nvPr>
        </p:nvGraphicFramePr>
        <p:xfrm>
          <a:off x="304800" y="3708905"/>
          <a:ext cx="8229600" cy="1097280"/>
        </p:xfrm>
        <a:graphic>
          <a:graphicData uri="http://schemas.openxmlformats.org/drawingml/2006/table">
            <a:tbl>
              <a:tblPr/>
              <a:tblGrid>
                <a:gridCol w="2743200">
                  <a:extLst>
                    <a:ext uri="{9D8B030D-6E8A-4147-A177-3AD203B41FA5}">
                      <a16:colId xmlns:a16="http://schemas.microsoft.com/office/drawing/2014/main" val="3800197934"/>
                    </a:ext>
                  </a:extLst>
                </a:gridCol>
                <a:gridCol w="2743200">
                  <a:extLst>
                    <a:ext uri="{9D8B030D-6E8A-4147-A177-3AD203B41FA5}">
                      <a16:colId xmlns:a16="http://schemas.microsoft.com/office/drawing/2014/main" val="404568058"/>
                    </a:ext>
                  </a:extLst>
                </a:gridCol>
                <a:gridCol w="2743200">
                  <a:extLst>
                    <a:ext uri="{9D8B030D-6E8A-4147-A177-3AD203B41FA5}">
                      <a16:colId xmlns:a16="http://schemas.microsoft.com/office/drawing/2014/main" val="2729916151"/>
                    </a:ext>
                  </a:extLst>
                </a:gridCol>
              </a:tblGrid>
              <a:tr h="0">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451140204"/>
                  </a:ext>
                </a:extLst>
              </a:tr>
              <a:tr h="0">
                <a:tc>
                  <a:txBody>
                    <a:bodyPr/>
                    <a:lstStyle/>
                    <a:p>
                      <a:r>
                        <a:rPr lang="en-IN">
                          <a:effectLst/>
                        </a:rPr>
                        <a:t>select_one 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likes_pizza</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Do you like pizza?</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988216333"/>
                  </a:ext>
                </a:extLst>
              </a:tr>
              <a:tr h="0">
                <a:tc gridSpan="3">
                  <a:txBody>
                    <a:bodyPr/>
                    <a:lstStyle/>
                    <a:p>
                      <a:r>
                        <a:rPr lang="en-IN" b="1" dirty="0" err="1">
                          <a:solidFill>
                            <a:srgbClr val="000000"/>
                          </a:solidFill>
                          <a:effectLst/>
                        </a:rPr>
                        <a:t>survey</a:t>
                      </a:r>
                      <a:r>
                        <a:rPr lang="en-IN" dirty="0" err="1">
                          <a:effectLst/>
                        </a:rPr>
                        <a:t>choicessettings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26453239"/>
                  </a:ext>
                </a:extLst>
              </a:tr>
            </a:tbl>
          </a:graphicData>
        </a:graphic>
      </p:graphicFrame>
      <p:sp>
        <p:nvSpPr>
          <p:cNvPr id="3" name="Content Placeholder 2">
            <a:extLst>
              <a:ext uri="{FF2B5EF4-FFF2-40B4-BE49-F238E27FC236}">
                <a16:creationId xmlns:a16="http://schemas.microsoft.com/office/drawing/2014/main" id="{9D8B89FA-78C1-41E5-B44C-19B44EA630B1}"/>
              </a:ext>
            </a:extLst>
          </p:cNvPr>
          <p:cNvSpPr>
            <a:spLocks noGrp="1"/>
          </p:cNvSpPr>
          <p:nvPr>
            <p:ph sz="quarter" idx="10"/>
          </p:nvPr>
        </p:nvSpPr>
        <p:spPr/>
        <p:txBody>
          <a:bodyPr/>
          <a:lstStyle/>
          <a:p>
            <a:r>
              <a:rPr lang="en-IN" dirty="0"/>
              <a:t>Creating Multiple Choice Questions</a:t>
            </a:r>
          </a:p>
        </p:txBody>
      </p:sp>
      <p:graphicFrame>
        <p:nvGraphicFramePr>
          <p:cNvPr id="5" name="Table 4">
            <a:extLst>
              <a:ext uri="{FF2B5EF4-FFF2-40B4-BE49-F238E27FC236}">
                <a16:creationId xmlns:a16="http://schemas.microsoft.com/office/drawing/2014/main" id="{77966C0E-FDA4-4DAC-AF5F-DF3F45121361}"/>
              </a:ext>
            </a:extLst>
          </p:cNvPr>
          <p:cNvGraphicFramePr>
            <a:graphicFrameLocks noGrp="1"/>
          </p:cNvGraphicFramePr>
          <p:nvPr>
            <p:extLst>
              <p:ext uri="{D42A27DB-BD31-4B8C-83A1-F6EECF244321}">
                <p14:modId xmlns:p14="http://schemas.microsoft.com/office/powerpoint/2010/main" val="1874477074"/>
              </p:ext>
            </p:extLst>
          </p:nvPr>
        </p:nvGraphicFramePr>
        <p:xfrm>
          <a:off x="296808" y="4941168"/>
          <a:ext cx="8229600" cy="1463040"/>
        </p:xfrm>
        <a:graphic>
          <a:graphicData uri="http://schemas.openxmlformats.org/drawingml/2006/table">
            <a:tbl>
              <a:tblPr/>
              <a:tblGrid>
                <a:gridCol w="2743200">
                  <a:extLst>
                    <a:ext uri="{9D8B030D-6E8A-4147-A177-3AD203B41FA5}">
                      <a16:colId xmlns:a16="http://schemas.microsoft.com/office/drawing/2014/main" val="370184909"/>
                    </a:ext>
                  </a:extLst>
                </a:gridCol>
                <a:gridCol w="2743200">
                  <a:extLst>
                    <a:ext uri="{9D8B030D-6E8A-4147-A177-3AD203B41FA5}">
                      <a16:colId xmlns:a16="http://schemas.microsoft.com/office/drawing/2014/main" val="3974807054"/>
                    </a:ext>
                  </a:extLst>
                </a:gridCol>
                <a:gridCol w="2743200">
                  <a:extLst>
                    <a:ext uri="{9D8B030D-6E8A-4147-A177-3AD203B41FA5}">
                      <a16:colId xmlns:a16="http://schemas.microsoft.com/office/drawing/2014/main" val="3085054775"/>
                    </a:ext>
                  </a:extLst>
                </a:gridCol>
              </a:tblGrid>
              <a:tr h="0">
                <a:tc>
                  <a:txBody>
                    <a:bodyPr/>
                    <a:lstStyle/>
                    <a:p>
                      <a:r>
                        <a:rPr lang="en-IN">
                          <a:effectLst/>
                        </a:rPr>
                        <a:t>list 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159915025"/>
                  </a:ext>
                </a:extLst>
              </a:tr>
              <a:tr h="0">
                <a:tc>
                  <a:txBody>
                    <a:bodyPr/>
                    <a:lstStyle/>
                    <a:p>
                      <a:r>
                        <a:rPr lang="en-IN">
                          <a:effectLst/>
                        </a:rPr>
                        <a:t>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018730243"/>
                  </a:ext>
                </a:extLst>
              </a:tr>
              <a:tr h="0">
                <a:tc>
                  <a:txBody>
                    <a:bodyPr/>
                    <a:lstStyle/>
                    <a:p>
                      <a:r>
                        <a:rPr lang="en-IN">
                          <a:effectLst/>
                        </a:rPr>
                        <a:t>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376445311"/>
                  </a:ext>
                </a:extLst>
              </a:tr>
              <a:tr h="0">
                <a:tc gridSpan="3">
                  <a:txBody>
                    <a:bodyPr/>
                    <a:lstStyle/>
                    <a:p>
                      <a:r>
                        <a:rPr lang="en-IN" dirty="0" err="1">
                          <a:effectLst/>
                        </a:rPr>
                        <a:t>survey</a:t>
                      </a:r>
                      <a:r>
                        <a:rPr lang="en-IN" b="1" dirty="0" err="1">
                          <a:solidFill>
                            <a:srgbClr val="000000"/>
                          </a:solidFill>
                          <a:effectLst/>
                        </a:rPr>
                        <a:t>choices</a:t>
                      </a:r>
                      <a:r>
                        <a:rPr lang="en-IN" dirty="0" err="1">
                          <a:effectLst/>
                        </a:rPr>
                        <a:t>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60718998"/>
                  </a:ext>
                </a:extLst>
              </a:tr>
            </a:tbl>
          </a:graphicData>
        </a:graphic>
      </p:graphicFrame>
      <p:sp>
        <p:nvSpPr>
          <p:cNvPr id="6" name="Rectangle 1">
            <a:extLst>
              <a:ext uri="{FF2B5EF4-FFF2-40B4-BE49-F238E27FC236}">
                <a16:creationId xmlns:a16="http://schemas.microsoft.com/office/drawing/2014/main" id="{FE8FE4A4-F9F9-4164-9E27-EED943F41ABE}"/>
              </a:ext>
            </a:extLst>
          </p:cNvPr>
          <p:cNvSpPr>
            <a:spLocks noChangeArrowheads="1"/>
          </p:cNvSpPr>
          <p:nvPr/>
        </p:nvSpPr>
        <p:spPr bwMode="auto">
          <a:xfrm>
            <a:off x="296808" y="1492914"/>
            <a:ext cx="765956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Helvetica" panose="020B0604020202020204" pitchFamily="34" charset="0"/>
              </a:rPr>
              <a:t>XLSForm</a:t>
            </a:r>
            <a:r>
              <a:rPr kumimoji="0" lang="en-US" altLang="en-US" sz="2400" b="0" i="0" u="none" strike="noStrike" cap="none" normalizeH="0" baseline="0" dirty="0">
                <a:ln>
                  <a:noFill/>
                </a:ln>
                <a:solidFill>
                  <a:srgbClr val="000000"/>
                </a:solidFill>
                <a:effectLst/>
                <a:latin typeface="Helvetica" panose="020B0604020202020204" pitchFamily="34" charset="0"/>
              </a:rPr>
              <a:t> supports both </a:t>
            </a:r>
            <a:r>
              <a:rPr kumimoji="0" lang="en-US" altLang="en-US" sz="2400" b="1" i="0" u="none" strike="noStrike" cap="none" normalizeH="0" baseline="0" dirty="0" err="1">
                <a:ln>
                  <a:noFill/>
                </a:ln>
                <a:solidFill>
                  <a:srgbClr val="000000"/>
                </a:solidFill>
                <a:effectLst/>
                <a:latin typeface="Helvetica" panose="020B0604020202020204" pitchFamily="34" charset="0"/>
              </a:rPr>
              <a:t>select_one</a:t>
            </a:r>
            <a:r>
              <a:rPr kumimoji="0" lang="en-US" altLang="en-US" sz="2400" b="0" i="0" u="none" strike="noStrike" cap="none" normalizeH="0" baseline="0" dirty="0">
                <a:ln>
                  <a:noFill/>
                </a:ln>
                <a:solidFill>
                  <a:srgbClr val="000000"/>
                </a:solidFill>
                <a:effectLst/>
                <a:latin typeface="Helvetica" panose="020B0604020202020204" pitchFamily="34" charset="0"/>
              </a:rPr>
              <a:t> (select only one answer) and </a:t>
            </a:r>
            <a:r>
              <a:rPr kumimoji="0" lang="en-US" altLang="en-US" sz="2400" b="1" i="0" u="none" strike="noStrike" cap="none" normalizeH="0" baseline="0" dirty="0" err="1">
                <a:ln>
                  <a:noFill/>
                </a:ln>
                <a:solidFill>
                  <a:srgbClr val="000000"/>
                </a:solidFill>
                <a:effectLst/>
                <a:latin typeface="Helvetica" panose="020B0604020202020204" pitchFamily="34" charset="0"/>
              </a:rPr>
              <a:t>select_multiple</a:t>
            </a:r>
            <a:r>
              <a:rPr kumimoji="0" lang="en-US" altLang="en-US" sz="2400" b="0" i="0" u="none" strike="noStrike" cap="none" normalizeH="0" baseline="0" dirty="0">
                <a:ln>
                  <a:noFill/>
                </a:ln>
                <a:solidFill>
                  <a:srgbClr val="000000"/>
                </a:solidFill>
                <a:effectLst/>
                <a:latin typeface="Helvetica" panose="020B0604020202020204" pitchFamily="34" charset="0"/>
              </a:rPr>
              <a:t> (select multiple answers) questions. Writing a multiple choice question requires adding a </a:t>
            </a:r>
            <a:r>
              <a:rPr kumimoji="0" lang="en-US" altLang="en-US" sz="2400" b="1" i="0" u="none" strike="noStrike" cap="none" normalizeH="0" baseline="0" dirty="0">
                <a:ln>
                  <a:noFill/>
                </a:ln>
                <a:solidFill>
                  <a:srgbClr val="000000"/>
                </a:solidFill>
                <a:effectLst/>
                <a:latin typeface="Helvetica" panose="020B0604020202020204" pitchFamily="34" charset="0"/>
              </a:rPr>
              <a:t>choices</a:t>
            </a:r>
            <a:r>
              <a:rPr kumimoji="0" lang="en-US" altLang="en-US" sz="2400" b="0" i="0" u="none" strike="noStrike" cap="none" normalizeH="0" baseline="0" dirty="0">
                <a:ln>
                  <a:noFill/>
                </a:ln>
                <a:solidFill>
                  <a:srgbClr val="000000"/>
                </a:solidFill>
                <a:effectLst/>
                <a:latin typeface="Helvetica" panose="020B0604020202020204" pitchFamily="34" charset="0"/>
              </a:rPr>
              <a:t> worksheet to your Excel workbook. Here is an example of a </a:t>
            </a:r>
            <a:r>
              <a:rPr kumimoji="0" lang="en-US" altLang="en-US" sz="2400" b="1" i="0" u="none" strike="noStrike" cap="none" normalizeH="0" baseline="0" dirty="0" err="1">
                <a:ln>
                  <a:noFill/>
                </a:ln>
                <a:solidFill>
                  <a:srgbClr val="000000"/>
                </a:solidFill>
                <a:effectLst/>
                <a:latin typeface="Helvetica" panose="020B0604020202020204" pitchFamily="34" charset="0"/>
              </a:rPr>
              <a:t>select_one</a:t>
            </a:r>
            <a:r>
              <a:rPr kumimoji="0" lang="en-US" altLang="en-US" sz="2400" b="0" i="0" u="none" strike="noStrike" cap="none" normalizeH="0" baseline="0" dirty="0">
                <a:ln>
                  <a:noFill/>
                </a:ln>
                <a:solidFill>
                  <a:srgbClr val="000000"/>
                </a:solidFill>
                <a:effectLst/>
                <a:latin typeface="Helvetica" panose="020B0604020202020204" pitchFamily="34" charset="0"/>
              </a:rPr>
              <a:t> question:</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45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22982-9C37-4B67-98B7-8EED694D3224}"/>
              </a:ext>
            </a:extLst>
          </p:cNvPr>
          <p:cNvSpPr>
            <a:spLocks noGrp="1"/>
          </p:cNvSpPr>
          <p:nvPr>
            <p:ph idx="1"/>
          </p:nvPr>
        </p:nvSpPr>
        <p:spPr/>
        <p:txBody>
          <a:bodyPr/>
          <a:lstStyle/>
          <a:p>
            <a:pPr>
              <a:buFont typeface="Arial" panose="020B0604020202020204" pitchFamily="34" charset="0"/>
              <a:buChar char="•"/>
            </a:pPr>
            <a:r>
              <a:rPr lang="en-IN" sz="2200" dirty="0"/>
              <a:t>Sometimes you want to add a small hint to a question on your form, instructing the user how to answer the question, but you don't want the hint to be part of the question itself. It’s easy to add hints to questions in </a:t>
            </a:r>
            <a:r>
              <a:rPr lang="en-IN" sz="2200" dirty="0" err="1"/>
              <a:t>XLSForms</a:t>
            </a:r>
            <a:r>
              <a:rPr lang="en-IN" sz="2200" dirty="0"/>
              <a:t>. Simply add a </a:t>
            </a:r>
            <a:r>
              <a:rPr lang="en-IN" sz="2200" b="1" dirty="0"/>
              <a:t>hint</a:t>
            </a:r>
            <a:r>
              <a:rPr lang="en-IN" sz="2200" dirty="0"/>
              <a:t> column and add your hint message. See below for an example.</a:t>
            </a:r>
          </a:p>
          <a:p>
            <a:br>
              <a:rPr lang="en-IN" dirty="0"/>
            </a:br>
            <a:endParaRPr lang="en-IN" dirty="0"/>
          </a:p>
        </p:txBody>
      </p:sp>
      <p:sp>
        <p:nvSpPr>
          <p:cNvPr id="3" name="Content Placeholder 2">
            <a:extLst>
              <a:ext uri="{FF2B5EF4-FFF2-40B4-BE49-F238E27FC236}">
                <a16:creationId xmlns:a16="http://schemas.microsoft.com/office/drawing/2014/main" id="{58F1EF21-46D7-4658-A491-6DBDCE8B5395}"/>
              </a:ext>
            </a:extLst>
          </p:cNvPr>
          <p:cNvSpPr>
            <a:spLocks noGrp="1"/>
          </p:cNvSpPr>
          <p:nvPr>
            <p:ph sz="quarter" idx="10"/>
          </p:nvPr>
        </p:nvSpPr>
        <p:spPr/>
        <p:txBody>
          <a:bodyPr/>
          <a:lstStyle/>
          <a:p>
            <a:r>
              <a:rPr lang="en-IN" dirty="0"/>
              <a:t>Hints</a:t>
            </a:r>
          </a:p>
        </p:txBody>
      </p:sp>
      <p:graphicFrame>
        <p:nvGraphicFramePr>
          <p:cNvPr id="4" name="Table 3">
            <a:extLst>
              <a:ext uri="{FF2B5EF4-FFF2-40B4-BE49-F238E27FC236}">
                <a16:creationId xmlns:a16="http://schemas.microsoft.com/office/drawing/2014/main" id="{BC3A0ED2-AE53-4A50-9BF6-9DBCEF054BE7}"/>
              </a:ext>
            </a:extLst>
          </p:cNvPr>
          <p:cNvGraphicFramePr>
            <a:graphicFrameLocks noGrp="1"/>
          </p:cNvGraphicFramePr>
          <p:nvPr>
            <p:extLst>
              <p:ext uri="{D42A27DB-BD31-4B8C-83A1-F6EECF244321}">
                <p14:modId xmlns:p14="http://schemas.microsoft.com/office/powerpoint/2010/main" val="1965053040"/>
              </p:ext>
            </p:extLst>
          </p:nvPr>
        </p:nvGraphicFramePr>
        <p:xfrm>
          <a:off x="899592" y="3717032"/>
          <a:ext cx="7344816" cy="2834640"/>
        </p:xfrm>
        <a:graphic>
          <a:graphicData uri="http://schemas.openxmlformats.org/drawingml/2006/table">
            <a:tbl>
              <a:tblPr/>
              <a:tblGrid>
                <a:gridCol w="1836204">
                  <a:extLst>
                    <a:ext uri="{9D8B030D-6E8A-4147-A177-3AD203B41FA5}">
                      <a16:colId xmlns:a16="http://schemas.microsoft.com/office/drawing/2014/main" val="3160101424"/>
                    </a:ext>
                  </a:extLst>
                </a:gridCol>
                <a:gridCol w="1836204">
                  <a:extLst>
                    <a:ext uri="{9D8B030D-6E8A-4147-A177-3AD203B41FA5}">
                      <a16:colId xmlns:a16="http://schemas.microsoft.com/office/drawing/2014/main" val="3099828177"/>
                    </a:ext>
                  </a:extLst>
                </a:gridCol>
                <a:gridCol w="1836204">
                  <a:extLst>
                    <a:ext uri="{9D8B030D-6E8A-4147-A177-3AD203B41FA5}">
                      <a16:colId xmlns:a16="http://schemas.microsoft.com/office/drawing/2014/main" val="2262280558"/>
                    </a:ext>
                  </a:extLst>
                </a:gridCol>
                <a:gridCol w="1836204">
                  <a:extLst>
                    <a:ext uri="{9D8B030D-6E8A-4147-A177-3AD203B41FA5}">
                      <a16:colId xmlns:a16="http://schemas.microsoft.com/office/drawing/2014/main" val="4071502799"/>
                    </a:ext>
                  </a:extLst>
                </a:gridCol>
              </a:tblGrid>
              <a:tr h="328595">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dirty="0">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hint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1360562507"/>
                  </a:ext>
                </a:extLst>
              </a:tr>
              <a:tr h="1067932">
                <a:tc>
                  <a:txBody>
                    <a:bodyPr/>
                    <a:lstStyle/>
                    <a:p>
                      <a:r>
                        <a:rPr lang="en-IN">
                          <a:effectLst/>
                        </a:rPr>
                        <a:t>text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dirty="0">
                          <a:effectLst/>
                        </a:rPr>
                        <a:t>What is the name of this store?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Look on the signboard if the store has a signboard.</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786505188"/>
                  </a:ext>
                </a:extLst>
              </a:tr>
              <a:tr h="821486">
                <a:tc>
                  <a:txBody>
                    <a:bodyPr/>
                    <a:lstStyle/>
                    <a:p>
                      <a:r>
                        <a:rPr lang="en-IN">
                          <a:effectLst/>
                        </a:rPr>
                        <a:t>geopoint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geopoint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Collect the GPS coordinates of this store.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575484707"/>
                  </a:ext>
                </a:extLst>
              </a:tr>
              <a:tr h="328595">
                <a:tc gridSpan="3">
                  <a:txBody>
                    <a:bodyPr/>
                    <a:lstStyle/>
                    <a:p>
                      <a:r>
                        <a:rPr lang="en-IN" b="1" dirty="0" err="1">
                          <a:solidFill>
                            <a:srgbClr val="000000"/>
                          </a:solidFill>
                          <a:effectLst/>
                        </a:rPr>
                        <a:t>survey</a:t>
                      </a:r>
                      <a:r>
                        <a:rPr lang="en-IN" dirty="0" err="1">
                          <a:effectLst/>
                        </a:rPr>
                        <a:t>choicessettings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dirty="0">
                          <a:effectLst/>
                        </a:rPr>
                        <a:t> </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995188490"/>
                  </a:ext>
                </a:extLst>
              </a:tr>
            </a:tbl>
          </a:graphicData>
        </a:graphic>
      </p:graphicFrame>
    </p:spTree>
    <p:extLst>
      <p:ext uri="{BB962C8B-B14F-4D97-AF65-F5344CB8AC3E}">
        <p14:creationId xmlns:p14="http://schemas.microsoft.com/office/powerpoint/2010/main" val="211819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025F72-D536-4B3C-9D55-D2171F2DC670}"/>
              </a:ext>
            </a:extLst>
          </p:cNvPr>
          <p:cNvSpPr>
            <a:spLocks noGrp="1"/>
          </p:cNvSpPr>
          <p:nvPr>
            <p:ph idx="1"/>
          </p:nvPr>
        </p:nvSpPr>
        <p:spPr/>
        <p:txBody>
          <a:bodyPr/>
          <a:lstStyle/>
          <a:p>
            <a:pPr>
              <a:buFont typeface="Arial" panose="020B0604020202020204" pitchFamily="34" charset="0"/>
              <a:buChar char="•"/>
            </a:pPr>
            <a:r>
              <a:rPr lang="en-IN" dirty="0"/>
              <a:t>There are other types of hints also. They are called ‘guidance hints’. They do not appear in the form normally. They are visible only in special views.</a:t>
            </a:r>
          </a:p>
          <a:p>
            <a:pPr>
              <a:buFont typeface="Arial" panose="020B0604020202020204" pitchFamily="34" charset="0"/>
              <a:buChar char="•"/>
            </a:pPr>
            <a:r>
              <a:rPr lang="en-IN" dirty="0"/>
              <a:t>They can be used for a form simply by adding a column ‘</a:t>
            </a:r>
            <a:r>
              <a:rPr lang="en-IN" dirty="0" err="1"/>
              <a:t>guidance_hint</a:t>
            </a:r>
            <a:r>
              <a:rPr lang="en-IN" dirty="0"/>
              <a:t>’.</a:t>
            </a:r>
          </a:p>
        </p:txBody>
      </p:sp>
      <p:graphicFrame>
        <p:nvGraphicFramePr>
          <p:cNvPr id="4" name="Content Placeholder 3">
            <a:extLst>
              <a:ext uri="{FF2B5EF4-FFF2-40B4-BE49-F238E27FC236}">
                <a16:creationId xmlns:a16="http://schemas.microsoft.com/office/drawing/2014/main" id="{968C8D03-6706-468D-8CDA-C13987D2B3F7}"/>
              </a:ext>
            </a:extLst>
          </p:cNvPr>
          <p:cNvGraphicFramePr>
            <a:graphicFrameLocks noGrp="1"/>
          </p:cNvGraphicFramePr>
          <p:nvPr>
            <p:ph sz="quarter" idx="10"/>
            <p:extLst>
              <p:ext uri="{D42A27DB-BD31-4B8C-83A1-F6EECF244321}">
                <p14:modId xmlns:p14="http://schemas.microsoft.com/office/powerpoint/2010/main" val="2735850004"/>
              </p:ext>
            </p:extLst>
          </p:nvPr>
        </p:nvGraphicFramePr>
        <p:xfrm>
          <a:off x="1043608" y="3861048"/>
          <a:ext cx="6840760" cy="2158751"/>
        </p:xfrm>
        <a:graphic>
          <a:graphicData uri="http://schemas.openxmlformats.org/drawingml/2006/table">
            <a:tbl>
              <a:tblPr/>
              <a:tblGrid>
                <a:gridCol w="1368152">
                  <a:extLst>
                    <a:ext uri="{9D8B030D-6E8A-4147-A177-3AD203B41FA5}">
                      <a16:colId xmlns:a16="http://schemas.microsoft.com/office/drawing/2014/main" val="3020628685"/>
                    </a:ext>
                  </a:extLst>
                </a:gridCol>
                <a:gridCol w="1368152">
                  <a:extLst>
                    <a:ext uri="{9D8B030D-6E8A-4147-A177-3AD203B41FA5}">
                      <a16:colId xmlns:a16="http://schemas.microsoft.com/office/drawing/2014/main" val="514197275"/>
                    </a:ext>
                  </a:extLst>
                </a:gridCol>
                <a:gridCol w="1368152">
                  <a:extLst>
                    <a:ext uri="{9D8B030D-6E8A-4147-A177-3AD203B41FA5}">
                      <a16:colId xmlns:a16="http://schemas.microsoft.com/office/drawing/2014/main" val="1253335928"/>
                    </a:ext>
                  </a:extLst>
                </a:gridCol>
                <a:gridCol w="1368152">
                  <a:extLst>
                    <a:ext uri="{9D8B030D-6E8A-4147-A177-3AD203B41FA5}">
                      <a16:colId xmlns:a16="http://schemas.microsoft.com/office/drawing/2014/main" val="1715608774"/>
                    </a:ext>
                  </a:extLst>
                </a:gridCol>
                <a:gridCol w="1368152">
                  <a:extLst>
                    <a:ext uri="{9D8B030D-6E8A-4147-A177-3AD203B41FA5}">
                      <a16:colId xmlns:a16="http://schemas.microsoft.com/office/drawing/2014/main" val="3790097799"/>
                    </a:ext>
                  </a:extLst>
                </a:gridCol>
              </a:tblGrid>
              <a:tr h="392500">
                <a:tc>
                  <a:txBody>
                    <a:bodyPr/>
                    <a:lstStyle/>
                    <a:p>
                      <a:r>
                        <a:rPr lang="en-IN" sz="1000">
                          <a:effectLst/>
                        </a:rPr>
                        <a:t>type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000">
                          <a:effectLst/>
                        </a:rPr>
                        <a:t>name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000">
                          <a:effectLst/>
                        </a:rPr>
                        <a:t>label</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000">
                          <a:effectLst/>
                        </a:rPr>
                        <a:t>guidance_hint</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000">
                          <a:effectLst/>
                        </a:rPr>
                        <a:t>relevant</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2334638708"/>
                  </a:ext>
                </a:extLst>
              </a:tr>
              <a:tr h="392500">
                <a:tc>
                  <a:txBody>
                    <a:bodyPr/>
                    <a:lstStyle/>
                    <a:p>
                      <a:r>
                        <a:rPr lang="en-IN" sz="1000">
                          <a:effectLst/>
                        </a:rPr>
                        <a:t>integer</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age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Age?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 </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 </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116817135"/>
                  </a:ext>
                </a:extLst>
              </a:tr>
              <a:tr h="981251">
                <a:tc>
                  <a:txBody>
                    <a:bodyPr/>
                    <a:lstStyle/>
                    <a:p>
                      <a:r>
                        <a:rPr lang="en-IN" sz="1000">
                          <a:effectLst/>
                        </a:rPr>
                        <a:t>text</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name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Name?</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This will only be shown for age &gt; 18.</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000">
                          <a:effectLst/>
                        </a:rPr>
                        <a:t>${age} &gt; 18</a:t>
                      </a:r>
                    </a:p>
                  </a:txBody>
                  <a:tcPr marL="51955" marR="51955" marT="25977" marB="25977"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534355263"/>
                  </a:ext>
                </a:extLst>
              </a:tr>
              <a:tr h="392500">
                <a:tc gridSpan="3">
                  <a:txBody>
                    <a:bodyPr/>
                    <a:lstStyle/>
                    <a:p>
                      <a:r>
                        <a:rPr lang="en-IN" sz="1000" b="1">
                          <a:solidFill>
                            <a:srgbClr val="000000"/>
                          </a:solidFill>
                          <a:effectLst/>
                        </a:rPr>
                        <a:t>survey</a:t>
                      </a:r>
                      <a:r>
                        <a:rPr lang="en-IN" sz="1000">
                          <a:effectLst/>
                        </a:rPr>
                        <a:t>choicessettings</a:t>
                      </a:r>
                    </a:p>
                  </a:txBody>
                  <a:tcPr marL="51955" marR="51955" marT="25977" marB="25977"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sz="1000">
                          <a:effectLst/>
                        </a:rPr>
                        <a:t> </a:t>
                      </a:r>
                    </a:p>
                  </a:txBody>
                  <a:tcPr marL="51955" marR="51955" marT="25977" marB="25977"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a:txBody>
                    <a:bodyPr/>
                    <a:lstStyle/>
                    <a:p>
                      <a:r>
                        <a:rPr lang="en-IN" sz="1000" dirty="0">
                          <a:effectLst/>
                        </a:rPr>
                        <a:t> </a:t>
                      </a:r>
                    </a:p>
                  </a:txBody>
                  <a:tcPr marL="51955" marR="51955" marT="25977" marB="25977"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779206106"/>
                  </a:ext>
                </a:extLst>
              </a:tr>
            </a:tbl>
          </a:graphicData>
        </a:graphic>
      </p:graphicFrame>
      <p:sp>
        <p:nvSpPr>
          <p:cNvPr id="5" name="Rectangle 1">
            <a:extLst>
              <a:ext uri="{FF2B5EF4-FFF2-40B4-BE49-F238E27FC236}">
                <a16:creationId xmlns:a16="http://schemas.microsoft.com/office/drawing/2014/main" id="{310E1904-5ACE-4304-AD06-5952ECFFAF8C}"/>
              </a:ext>
            </a:extLst>
          </p:cNvPr>
          <p:cNvSpPr>
            <a:spLocks noChangeArrowheads="1"/>
          </p:cNvSpPr>
          <p:nvPr/>
        </p:nvSpPr>
        <p:spPr bwMode="auto">
          <a:xfrm>
            <a:off x="1043176" y="3560741"/>
            <a:ext cx="133774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93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F89C54-9D50-41A6-A47C-2146889C1017}"/>
              </a:ext>
            </a:extLst>
          </p:cNvPr>
          <p:cNvSpPr>
            <a:spLocks noGrp="1"/>
          </p:cNvSpPr>
          <p:nvPr>
            <p:ph idx="1"/>
          </p:nvPr>
        </p:nvSpPr>
        <p:spPr/>
        <p:txBody>
          <a:bodyPr/>
          <a:lstStyle/>
          <a:p>
            <a:pPr>
              <a:buFont typeface="Arial" panose="020B0604020202020204" pitchFamily="34" charset="0"/>
              <a:buChar char="•"/>
            </a:pPr>
            <a:r>
              <a:rPr lang="en-IN" dirty="0"/>
              <a:t>One way to ensure data quality is to add constraints to the data fields in your form. For example, when asking for a person's age, you want to avoid impossible answers, like -22 or 200. Adding data constraints in your form is easy to do. You simply add a new column, called </a:t>
            </a:r>
            <a:r>
              <a:rPr lang="en-IN" b="1" dirty="0"/>
              <a:t>constraint</a:t>
            </a:r>
            <a:r>
              <a:rPr lang="en-IN" dirty="0"/>
              <a:t>, and type in the formula specifying the limits on the answer. In the example below, the answer for the person's age must be less than or equal to 150.</a:t>
            </a:r>
          </a:p>
          <a:p>
            <a:pPr>
              <a:buFont typeface="Arial" panose="020B0604020202020204" pitchFamily="34" charset="0"/>
              <a:buChar char="•"/>
            </a:pPr>
            <a:r>
              <a:rPr lang="en-IN" dirty="0"/>
              <a:t>A constraint message can also be added by including ‘</a:t>
            </a:r>
            <a:r>
              <a:rPr lang="en-IN" dirty="0" err="1"/>
              <a:t>constraint_message</a:t>
            </a:r>
            <a:r>
              <a:rPr lang="en-IN" dirty="0"/>
              <a:t>’ column in the survey worksheet.</a:t>
            </a:r>
          </a:p>
        </p:txBody>
      </p:sp>
      <p:sp>
        <p:nvSpPr>
          <p:cNvPr id="3" name="Content Placeholder 2">
            <a:extLst>
              <a:ext uri="{FF2B5EF4-FFF2-40B4-BE49-F238E27FC236}">
                <a16:creationId xmlns:a16="http://schemas.microsoft.com/office/drawing/2014/main" id="{A8DDBA01-3207-4470-B2C8-B5A4EC7DF543}"/>
              </a:ext>
            </a:extLst>
          </p:cNvPr>
          <p:cNvSpPr>
            <a:spLocks noGrp="1"/>
          </p:cNvSpPr>
          <p:nvPr>
            <p:ph sz="quarter" idx="10"/>
          </p:nvPr>
        </p:nvSpPr>
        <p:spPr/>
        <p:txBody>
          <a:bodyPr/>
          <a:lstStyle/>
          <a:p>
            <a:r>
              <a:rPr lang="en-IN" dirty="0"/>
              <a:t>Constraints</a:t>
            </a:r>
          </a:p>
        </p:txBody>
      </p:sp>
      <p:graphicFrame>
        <p:nvGraphicFramePr>
          <p:cNvPr id="4" name="Table 3">
            <a:extLst>
              <a:ext uri="{FF2B5EF4-FFF2-40B4-BE49-F238E27FC236}">
                <a16:creationId xmlns:a16="http://schemas.microsoft.com/office/drawing/2014/main" id="{15381FB6-8CB9-4FE4-B19E-620342DFC116}"/>
              </a:ext>
            </a:extLst>
          </p:cNvPr>
          <p:cNvGraphicFramePr>
            <a:graphicFrameLocks noGrp="1"/>
          </p:cNvGraphicFramePr>
          <p:nvPr>
            <p:extLst>
              <p:ext uri="{D42A27DB-BD31-4B8C-83A1-F6EECF244321}">
                <p14:modId xmlns:p14="http://schemas.microsoft.com/office/powerpoint/2010/main" val="225799749"/>
              </p:ext>
            </p:extLst>
          </p:nvPr>
        </p:nvGraphicFramePr>
        <p:xfrm>
          <a:off x="457200" y="5364163"/>
          <a:ext cx="8229600" cy="1097280"/>
        </p:xfrm>
        <a:graphic>
          <a:graphicData uri="http://schemas.openxmlformats.org/drawingml/2006/table">
            <a:tbl>
              <a:tblPr/>
              <a:tblGrid>
                <a:gridCol w="2057400">
                  <a:extLst>
                    <a:ext uri="{9D8B030D-6E8A-4147-A177-3AD203B41FA5}">
                      <a16:colId xmlns:a16="http://schemas.microsoft.com/office/drawing/2014/main" val="4079753114"/>
                    </a:ext>
                  </a:extLst>
                </a:gridCol>
                <a:gridCol w="2057400">
                  <a:extLst>
                    <a:ext uri="{9D8B030D-6E8A-4147-A177-3AD203B41FA5}">
                      <a16:colId xmlns:a16="http://schemas.microsoft.com/office/drawing/2014/main" val="2388240696"/>
                    </a:ext>
                  </a:extLst>
                </a:gridCol>
                <a:gridCol w="2057400">
                  <a:extLst>
                    <a:ext uri="{9D8B030D-6E8A-4147-A177-3AD203B41FA5}">
                      <a16:colId xmlns:a16="http://schemas.microsoft.com/office/drawing/2014/main" val="3730335292"/>
                    </a:ext>
                  </a:extLst>
                </a:gridCol>
                <a:gridCol w="2057400">
                  <a:extLst>
                    <a:ext uri="{9D8B030D-6E8A-4147-A177-3AD203B41FA5}">
                      <a16:colId xmlns:a16="http://schemas.microsoft.com/office/drawing/2014/main" val="3237737769"/>
                    </a:ext>
                  </a:extLst>
                </a:gridCol>
              </a:tblGrid>
              <a:tr h="0">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constraint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1159903945"/>
                  </a:ext>
                </a:extLst>
              </a:tr>
              <a:tr h="0">
                <a:tc>
                  <a:txBody>
                    <a:bodyPr/>
                    <a:lstStyle/>
                    <a:p>
                      <a:r>
                        <a:rPr lang="en-IN">
                          <a:effectLst/>
                        </a:rPr>
                        <a:t>integer</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age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How old are you?</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&lt;= 150</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221423609"/>
                  </a:ext>
                </a:extLst>
              </a:tr>
              <a:tr h="0">
                <a:tc gridSpan="3">
                  <a:txBody>
                    <a:bodyPr/>
                    <a:lstStyle/>
                    <a:p>
                      <a:r>
                        <a:rPr lang="en-IN" b="1">
                          <a:solidFill>
                            <a:srgbClr val="000000"/>
                          </a:solidFill>
                          <a:effectLst/>
                        </a:rPr>
                        <a:t>survey</a:t>
                      </a:r>
                      <a:r>
                        <a:rPr lang="en-IN">
                          <a:effectLst/>
                        </a:rPr>
                        <a:t>choicessettings</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dirty="0">
                          <a:effectLst/>
                        </a:rPr>
                        <a:t> </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1023183892"/>
                  </a:ext>
                </a:extLst>
              </a:tr>
            </a:tbl>
          </a:graphicData>
        </a:graphic>
      </p:graphicFrame>
    </p:spTree>
    <p:extLst>
      <p:ext uri="{BB962C8B-B14F-4D97-AF65-F5344CB8AC3E}">
        <p14:creationId xmlns:p14="http://schemas.microsoft.com/office/powerpoint/2010/main" val="32625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815483"/>
          </a:xfrm>
        </p:spPr>
        <p:txBody>
          <a:bodyPr>
            <a:normAutofit fontScale="92500" lnSpcReduction="20000"/>
          </a:bodyPr>
          <a:lstStyle/>
          <a:p>
            <a:pPr>
              <a:buFont typeface="Arial" panose="020B0604020202020204" pitchFamily="34" charset="0"/>
              <a:buChar char="•"/>
            </a:pPr>
            <a:r>
              <a:rPr lang="en-US" dirty="0"/>
              <a:t>We are using this opportunity to express our gratitude to everyone who supported us throughout the course of the project. </a:t>
            </a:r>
          </a:p>
          <a:p>
            <a:pPr>
              <a:buFont typeface="Arial" panose="020B0604020202020204" pitchFamily="34" charset="0"/>
              <a:buChar char="•"/>
            </a:pPr>
            <a:r>
              <a:rPr lang="en-US" dirty="0"/>
              <a:t>We are thankful for their aspiring guidance, invaluably constructive criticism and friendly advice during the project work.</a:t>
            </a:r>
            <a:endParaRPr lang="en-US" sz="3200" dirty="0"/>
          </a:p>
          <a:p>
            <a:pPr>
              <a:buFont typeface="Arial" panose="020B0604020202020204" pitchFamily="34" charset="0"/>
              <a:buChar char="•"/>
            </a:pPr>
            <a:r>
              <a:rPr lang="en-US" dirty="0"/>
              <a:t>We would like to thank our Project In-Charge </a:t>
            </a:r>
            <a:r>
              <a:rPr lang="en-US" b="1" dirty="0"/>
              <a:t>Prof. Nagarjuna G. </a:t>
            </a:r>
            <a:r>
              <a:rPr lang="en-US" dirty="0"/>
              <a:t>who provided us all the facilities required and conductive conditions for accomplishment of this project</a:t>
            </a:r>
            <a:r>
              <a:rPr lang="en-US" sz="3200" dirty="0"/>
              <a:t> .</a:t>
            </a:r>
          </a:p>
          <a:p>
            <a:pPr>
              <a:buFont typeface="Arial" panose="020B0604020202020204" pitchFamily="34" charset="0"/>
              <a:buChar char="•"/>
            </a:pPr>
            <a:r>
              <a:rPr lang="en-US" sz="2600" dirty="0"/>
              <a:t>We would like to thank </a:t>
            </a:r>
            <a:r>
              <a:rPr lang="en-US" sz="2600" b="1" dirty="0"/>
              <a:t>Ms. </a:t>
            </a:r>
            <a:r>
              <a:rPr lang="en-US" sz="2600" b="1" dirty="0" err="1"/>
              <a:t>Adithi</a:t>
            </a:r>
            <a:r>
              <a:rPr lang="en-US" sz="2600" b="1" dirty="0"/>
              <a:t> </a:t>
            </a:r>
            <a:r>
              <a:rPr lang="en-US" sz="2600" dirty="0"/>
              <a:t>for her constant guidance and valuable remarks.</a:t>
            </a:r>
          </a:p>
          <a:p>
            <a:pPr>
              <a:buFont typeface="Arial" panose="020B0604020202020204" pitchFamily="34" charset="0"/>
              <a:buChar char="•"/>
            </a:pPr>
            <a:r>
              <a:rPr lang="en-US" dirty="0"/>
              <a:t>We would also like to thank our project mentor </a:t>
            </a:r>
            <a:r>
              <a:rPr lang="en-US" b="1" dirty="0"/>
              <a:t>Mr. Surendra Patil </a:t>
            </a:r>
            <a:r>
              <a:rPr lang="en-US" dirty="0"/>
              <a:t>for his constant support during the project.</a:t>
            </a:r>
            <a:r>
              <a:rPr lang="en-US" sz="2800" dirty="0"/>
              <a:t> </a:t>
            </a:r>
          </a:p>
          <a:p>
            <a:pPr>
              <a:buFont typeface="Arial" panose="020B0604020202020204" pitchFamily="34" charset="0"/>
              <a:buChar char="•"/>
            </a:pPr>
            <a:r>
              <a:rPr lang="en-US" dirty="0"/>
              <a:t>We would also like to thank our PS Faculty </a:t>
            </a:r>
            <a:r>
              <a:rPr lang="en-US" b="1" dirty="0"/>
              <a:t>Dr. </a:t>
            </a:r>
            <a:r>
              <a:rPr lang="en-US" b="1" dirty="0" err="1"/>
              <a:t>Rajib</a:t>
            </a:r>
            <a:r>
              <a:rPr lang="en-US" b="1" dirty="0"/>
              <a:t> Ranjan </a:t>
            </a:r>
            <a:r>
              <a:rPr lang="en-US" b="1" dirty="0" err="1"/>
              <a:t>Maiti</a:t>
            </a:r>
            <a:r>
              <a:rPr lang="en-US" b="1" dirty="0"/>
              <a:t> </a:t>
            </a:r>
            <a:r>
              <a:rPr lang="en-US" dirty="0"/>
              <a:t>for his support in completion of this project</a:t>
            </a:r>
            <a:r>
              <a:rPr lang="en-US" sz="2800" dirty="0"/>
              <a:t>.</a:t>
            </a:r>
            <a:endParaRPr lang="en-US" sz="2600" dirty="0"/>
          </a:p>
        </p:txBody>
      </p:sp>
      <p:sp>
        <p:nvSpPr>
          <p:cNvPr id="4" name="Content Placeholder 3"/>
          <p:cNvSpPr>
            <a:spLocks noGrp="1"/>
          </p:cNvSpPr>
          <p:nvPr>
            <p:ph sz="quarter" idx="10"/>
          </p:nvPr>
        </p:nvSpPr>
        <p:spPr>
          <a:xfrm>
            <a:off x="304800" y="404664"/>
            <a:ext cx="6324600" cy="890736"/>
          </a:xfrm>
        </p:spPr>
        <p:txBody>
          <a:bodyPr/>
          <a:lstStyle/>
          <a:p>
            <a:r>
              <a:rPr lang="en-IN" sz="3400" spc="0" dirty="0">
                <a:latin typeface="Times New Roman" pitchFamily="18" charset="0"/>
                <a:cs typeface="Times New Roman" pitchFamily="18" charset="0"/>
              </a:rPr>
              <a:t>Acknowledgement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BB374-5735-4B4A-A320-B195A78980FE}"/>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One great feature of </a:t>
            </a:r>
            <a:r>
              <a:rPr lang="en-IN" dirty="0" err="1"/>
              <a:t>XLSForm</a:t>
            </a:r>
            <a:r>
              <a:rPr lang="en-IN" dirty="0"/>
              <a:t> is the ability to skip a question or make an additional question appear based on the response to a previous question. Below is an example of how to do this by adding a </a:t>
            </a:r>
            <a:r>
              <a:rPr lang="en-IN" b="1" dirty="0"/>
              <a:t>relevant</a:t>
            </a:r>
            <a:r>
              <a:rPr lang="en-IN" dirty="0"/>
              <a:t> column for a </a:t>
            </a:r>
            <a:r>
              <a:rPr lang="en-IN" b="1" dirty="0" err="1"/>
              <a:t>select_one</a:t>
            </a:r>
            <a:r>
              <a:rPr lang="en-IN" dirty="0"/>
              <a:t> question</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The favourite toppings field will only be displayed if the question ‘Do you like pizza?’ is opted as yes.</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A6EE3DB1-7A55-49BD-8564-2EF0B3AC6322}"/>
              </a:ext>
            </a:extLst>
          </p:cNvPr>
          <p:cNvSpPr>
            <a:spLocks noGrp="1"/>
          </p:cNvSpPr>
          <p:nvPr>
            <p:ph sz="quarter" idx="10"/>
          </p:nvPr>
        </p:nvSpPr>
        <p:spPr/>
        <p:txBody>
          <a:bodyPr/>
          <a:lstStyle/>
          <a:p>
            <a:r>
              <a:rPr lang="en-IN" dirty="0"/>
              <a:t>Relevant</a:t>
            </a:r>
          </a:p>
        </p:txBody>
      </p:sp>
      <p:graphicFrame>
        <p:nvGraphicFramePr>
          <p:cNvPr id="4" name="Table 3">
            <a:extLst>
              <a:ext uri="{FF2B5EF4-FFF2-40B4-BE49-F238E27FC236}">
                <a16:creationId xmlns:a16="http://schemas.microsoft.com/office/drawing/2014/main" id="{2C517F75-B047-4B66-A652-F5338EEC916B}"/>
              </a:ext>
            </a:extLst>
          </p:cNvPr>
          <p:cNvGraphicFramePr>
            <a:graphicFrameLocks noGrp="1"/>
          </p:cNvGraphicFramePr>
          <p:nvPr>
            <p:extLst>
              <p:ext uri="{D42A27DB-BD31-4B8C-83A1-F6EECF244321}">
                <p14:modId xmlns:p14="http://schemas.microsoft.com/office/powerpoint/2010/main" val="325165219"/>
              </p:ext>
            </p:extLst>
          </p:nvPr>
        </p:nvGraphicFramePr>
        <p:xfrm>
          <a:off x="457200" y="2852936"/>
          <a:ext cx="8229600" cy="2011680"/>
        </p:xfrm>
        <a:graphic>
          <a:graphicData uri="http://schemas.openxmlformats.org/drawingml/2006/table">
            <a:tbl>
              <a:tblPr/>
              <a:tblGrid>
                <a:gridCol w="2057400">
                  <a:extLst>
                    <a:ext uri="{9D8B030D-6E8A-4147-A177-3AD203B41FA5}">
                      <a16:colId xmlns:a16="http://schemas.microsoft.com/office/drawing/2014/main" val="3537687212"/>
                    </a:ext>
                  </a:extLst>
                </a:gridCol>
                <a:gridCol w="2057400">
                  <a:extLst>
                    <a:ext uri="{9D8B030D-6E8A-4147-A177-3AD203B41FA5}">
                      <a16:colId xmlns:a16="http://schemas.microsoft.com/office/drawing/2014/main" val="1160309186"/>
                    </a:ext>
                  </a:extLst>
                </a:gridCol>
                <a:gridCol w="2057400">
                  <a:extLst>
                    <a:ext uri="{9D8B030D-6E8A-4147-A177-3AD203B41FA5}">
                      <a16:colId xmlns:a16="http://schemas.microsoft.com/office/drawing/2014/main" val="2467982118"/>
                    </a:ext>
                  </a:extLst>
                </a:gridCol>
                <a:gridCol w="2057400">
                  <a:extLst>
                    <a:ext uri="{9D8B030D-6E8A-4147-A177-3AD203B41FA5}">
                      <a16:colId xmlns:a16="http://schemas.microsoft.com/office/drawing/2014/main" val="1011550596"/>
                    </a:ext>
                  </a:extLst>
                </a:gridCol>
              </a:tblGrid>
              <a:tr h="0">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relevant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2022558527"/>
                  </a:ext>
                </a:extLst>
              </a:tr>
              <a:tr h="0">
                <a:tc>
                  <a:txBody>
                    <a:bodyPr/>
                    <a:lstStyle/>
                    <a:p>
                      <a:r>
                        <a:rPr lang="en-IN">
                          <a:effectLst/>
                        </a:rPr>
                        <a:t>select_one 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likes_pizza</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Do you like pizza?</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extLst>
                  <a:ext uri="{0D108BD9-81ED-4DB2-BD59-A6C34878D82A}">
                    <a16:rowId xmlns:a16="http://schemas.microsoft.com/office/drawing/2014/main" val="1878223412"/>
                  </a:ext>
                </a:extLst>
              </a:tr>
              <a:tr h="0">
                <a:tc>
                  <a:txBody>
                    <a:bodyPr/>
                    <a:lstStyle/>
                    <a:p>
                      <a:r>
                        <a:rPr lang="en-IN">
                          <a:effectLst/>
                        </a:rPr>
                        <a:t>select_multiple pizza_toppings or_other</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favorite_topping</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Favorite toppings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tc>
                  <a:txBody>
                    <a:bodyPr/>
                    <a:lstStyle/>
                    <a:p>
                      <a:r>
                        <a:rPr lang="en-IN">
                          <a:effectLst/>
                        </a:rPr>
                        <a:t>${likes_pizza} = 'yes'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tcPr>
                </a:tc>
                <a:extLst>
                  <a:ext uri="{0D108BD9-81ED-4DB2-BD59-A6C34878D82A}">
                    <a16:rowId xmlns:a16="http://schemas.microsoft.com/office/drawing/2014/main" val="2206260363"/>
                  </a:ext>
                </a:extLst>
              </a:tr>
              <a:tr h="0">
                <a:tc gridSpan="3">
                  <a:txBody>
                    <a:bodyPr/>
                    <a:lstStyle/>
                    <a:p>
                      <a:r>
                        <a:rPr lang="en-IN" b="1">
                          <a:solidFill>
                            <a:srgbClr val="000000"/>
                          </a:solidFill>
                          <a:effectLst/>
                        </a:rPr>
                        <a:t>survey</a:t>
                      </a:r>
                      <a:r>
                        <a:rPr lang="en-IN">
                          <a:effectLst/>
                        </a:rPr>
                        <a:t>choicessettings</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dirty="0">
                          <a:effectLst/>
                        </a:rPr>
                        <a:t> </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511802757"/>
                  </a:ext>
                </a:extLst>
              </a:tr>
            </a:tbl>
          </a:graphicData>
        </a:graphic>
      </p:graphicFrame>
    </p:spTree>
    <p:extLst>
      <p:ext uri="{BB962C8B-B14F-4D97-AF65-F5344CB8AC3E}">
        <p14:creationId xmlns:p14="http://schemas.microsoft.com/office/powerpoint/2010/main" val="2687717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B29C5-49C5-4AED-A3F9-2A278C2BF5AA}"/>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N" dirty="0"/>
              <a:t>It's simple to mark certain questions as required in your form. Marking them as required means the user will not be able to move on to the next question or submit the form without entering an answer for that question.</a:t>
            </a:r>
          </a:p>
          <a:p>
            <a:pPr>
              <a:buFont typeface="Arial" panose="020B0604020202020204" pitchFamily="34" charset="0"/>
              <a:buChar char="•"/>
            </a:pPr>
            <a:r>
              <a:rPr lang="en-IN" dirty="0"/>
              <a:t>To make questions required, add a </a:t>
            </a:r>
            <a:r>
              <a:rPr lang="en-IN" b="1" dirty="0"/>
              <a:t>required</a:t>
            </a:r>
            <a:r>
              <a:rPr lang="en-IN" dirty="0"/>
              <a:t> column to your survey worksheet. Under that column, mark questions as required by writing </a:t>
            </a:r>
            <a:r>
              <a:rPr lang="en-IN" b="1" dirty="0"/>
              <a:t>yes</a:t>
            </a:r>
            <a:r>
              <a:rPr lang="en-IN" dirty="0"/>
              <a:t>. See the example below:</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A message can also be displayed if a required question is not answered. It can be done by including ‘</a:t>
            </a:r>
            <a:r>
              <a:rPr lang="en-IN" dirty="0" err="1"/>
              <a:t>required_message</a:t>
            </a:r>
            <a:r>
              <a:rPr lang="en-IN" dirty="0"/>
              <a:t>’ column in survey worksheet</a:t>
            </a:r>
          </a:p>
          <a:p>
            <a:pPr marL="0" indent="0"/>
            <a:endParaRPr lang="en-IN" dirty="0"/>
          </a:p>
          <a:p>
            <a:endParaRPr lang="en-IN" dirty="0"/>
          </a:p>
        </p:txBody>
      </p:sp>
      <p:sp>
        <p:nvSpPr>
          <p:cNvPr id="3" name="Content Placeholder 2">
            <a:extLst>
              <a:ext uri="{FF2B5EF4-FFF2-40B4-BE49-F238E27FC236}">
                <a16:creationId xmlns:a16="http://schemas.microsoft.com/office/drawing/2014/main" id="{E68960EA-8E13-45B7-B78C-77D2C6270A85}"/>
              </a:ext>
            </a:extLst>
          </p:cNvPr>
          <p:cNvSpPr>
            <a:spLocks noGrp="1"/>
          </p:cNvSpPr>
          <p:nvPr>
            <p:ph sz="quarter" idx="10"/>
          </p:nvPr>
        </p:nvSpPr>
        <p:spPr/>
        <p:txBody>
          <a:bodyPr/>
          <a:lstStyle/>
          <a:p>
            <a:r>
              <a:rPr lang="en-IN" dirty="0"/>
              <a:t>Required</a:t>
            </a:r>
          </a:p>
        </p:txBody>
      </p:sp>
      <p:graphicFrame>
        <p:nvGraphicFramePr>
          <p:cNvPr id="4" name="Table 3">
            <a:extLst>
              <a:ext uri="{FF2B5EF4-FFF2-40B4-BE49-F238E27FC236}">
                <a16:creationId xmlns:a16="http://schemas.microsoft.com/office/drawing/2014/main" id="{19EAF5C6-536C-475F-87CB-720F3491C4F5}"/>
              </a:ext>
            </a:extLst>
          </p:cNvPr>
          <p:cNvGraphicFramePr>
            <a:graphicFrameLocks noGrp="1"/>
          </p:cNvGraphicFramePr>
          <p:nvPr>
            <p:extLst>
              <p:ext uri="{D42A27DB-BD31-4B8C-83A1-F6EECF244321}">
                <p14:modId xmlns:p14="http://schemas.microsoft.com/office/powerpoint/2010/main" val="1640709738"/>
              </p:ext>
            </p:extLst>
          </p:nvPr>
        </p:nvGraphicFramePr>
        <p:xfrm>
          <a:off x="590192" y="3429000"/>
          <a:ext cx="7855720" cy="1371600"/>
        </p:xfrm>
        <a:graphic>
          <a:graphicData uri="http://schemas.openxmlformats.org/drawingml/2006/table">
            <a:tbl>
              <a:tblPr/>
              <a:tblGrid>
                <a:gridCol w="1571144">
                  <a:extLst>
                    <a:ext uri="{9D8B030D-6E8A-4147-A177-3AD203B41FA5}">
                      <a16:colId xmlns:a16="http://schemas.microsoft.com/office/drawing/2014/main" val="1002678830"/>
                    </a:ext>
                  </a:extLst>
                </a:gridCol>
                <a:gridCol w="1571144">
                  <a:extLst>
                    <a:ext uri="{9D8B030D-6E8A-4147-A177-3AD203B41FA5}">
                      <a16:colId xmlns:a16="http://schemas.microsoft.com/office/drawing/2014/main" val="4097222675"/>
                    </a:ext>
                  </a:extLst>
                </a:gridCol>
                <a:gridCol w="1571144">
                  <a:extLst>
                    <a:ext uri="{9D8B030D-6E8A-4147-A177-3AD203B41FA5}">
                      <a16:colId xmlns:a16="http://schemas.microsoft.com/office/drawing/2014/main" val="3461878561"/>
                    </a:ext>
                  </a:extLst>
                </a:gridCol>
                <a:gridCol w="1571144">
                  <a:extLst>
                    <a:ext uri="{9D8B030D-6E8A-4147-A177-3AD203B41FA5}">
                      <a16:colId xmlns:a16="http://schemas.microsoft.com/office/drawing/2014/main" val="2592401517"/>
                    </a:ext>
                  </a:extLst>
                </a:gridCol>
                <a:gridCol w="1571144">
                  <a:extLst>
                    <a:ext uri="{9D8B030D-6E8A-4147-A177-3AD203B41FA5}">
                      <a16:colId xmlns:a16="http://schemas.microsoft.com/office/drawing/2014/main" val="358600415"/>
                    </a:ext>
                  </a:extLst>
                </a:gridCol>
              </a:tblGrid>
              <a:tr h="288032">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constraint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required</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1461986242"/>
                  </a:ext>
                </a:extLst>
              </a:tr>
              <a:tr h="504056">
                <a:tc>
                  <a:txBody>
                    <a:bodyPr/>
                    <a:lstStyle/>
                    <a:p>
                      <a:r>
                        <a:rPr lang="en-IN">
                          <a:effectLst/>
                        </a:rPr>
                        <a:t>integer</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age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How old are you?</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&lt;= 150</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80317563"/>
                  </a:ext>
                </a:extLst>
              </a:tr>
              <a:tr h="288032">
                <a:tc gridSpan="3">
                  <a:txBody>
                    <a:bodyPr/>
                    <a:lstStyle/>
                    <a:p>
                      <a:r>
                        <a:rPr lang="en-IN" b="1">
                          <a:solidFill>
                            <a:srgbClr val="000000"/>
                          </a:solidFill>
                          <a:effectLst/>
                        </a:rPr>
                        <a:t>survey</a:t>
                      </a:r>
                      <a:r>
                        <a:rPr lang="en-IN">
                          <a:effectLst/>
                        </a:rPr>
                        <a:t>choicessettings</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a:effectLst/>
                        </a:rPr>
                        <a:t> </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a:txBody>
                    <a:bodyPr/>
                    <a:lstStyle/>
                    <a:p>
                      <a:r>
                        <a:rPr lang="en-IN" dirty="0">
                          <a:effectLst/>
                        </a:rPr>
                        <a:t> </a:t>
                      </a: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2483453341"/>
                  </a:ext>
                </a:extLst>
              </a:tr>
            </a:tbl>
          </a:graphicData>
        </a:graphic>
      </p:graphicFrame>
      <p:sp>
        <p:nvSpPr>
          <p:cNvPr id="5" name="Rectangle 1">
            <a:extLst>
              <a:ext uri="{FF2B5EF4-FFF2-40B4-BE49-F238E27FC236}">
                <a16:creationId xmlns:a16="http://schemas.microsoft.com/office/drawing/2014/main" id="{B745CFD2-8C88-46A6-8BD2-CDDEE184A40A}"/>
              </a:ext>
            </a:extLst>
          </p:cNvPr>
          <p:cNvSpPr>
            <a:spLocks noChangeArrowheads="1"/>
          </p:cNvSpPr>
          <p:nvPr/>
        </p:nvSpPr>
        <p:spPr bwMode="auto">
          <a:xfrm>
            <a:off x="395536" y="45091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343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396CED-3612-47E7-BDC3-F9EBAEDF6B65}"/>
              </a:ext>
            </a:extLst>
          </p:cNvPr>
          <p:cNvSpPr>
            <a:spLocks noGrp="1"/>
          </p:cNvSpPr>
          <p:nvPr>
            <p:ph idx="1"/>
          </p:nvPr>
        </p:nvSpPr>
        <p:spPr/>
        <p:txBody>
          <a:bodyPr>
            <a:normAutofit fontScale="92500"/>
          </a:bodyPr>
          <a:lstStyle/>
          <a:p>
            <a:pPr>
              <a:buFont typeface="Arial" panose="020B0604020202020204" pitchFamily="34" charset="0"/>
              <a:buChar char="•"/>
            </a:pPr>
            <a:r>
              <a:rPr lang="en-IN" dirty="0"/>
              <a:t>To create a group of questions in your form try the following:</a:t>
            </a:r>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This is a good way to group related questions for data export and analysis. Notice how </a:t>
            </a:r>
            <a:r>
              <a:rPr lang="en-IN" b="1" dirty="0"/>
              <a:t>end group</a:t>
            </a:r>
            <a:r>
              <a:rPr lang="en-IN" dirty="0"/>
              <a:t> doesn't require a name or label, because it is hidden in the form.</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C076DE25-9755-4D75-878C-96BF30E5D461}"/>
              </a:ext>
            </a:extLst>
          </p:cNvPr>
          <p:cNvSpPr>
            <a:spLocks noGrp="1"/>
          </p:cNvSpPr>
          <p:nvPr>
            <p:ph sz="quarter" idx="10"/>
          </p:nvPr>
        </p:nvSpPr>
        <p:spPr/>
        <p:txBody>
          <a:bodyPr/>
          <a:lstStyle/>
          <a:p>
            <a:r>
              <a:rPr lang="en-IN" dirty="0"/>
              <a:t>Grouping Questions</a:t>
            </a:r>
          </a:p>
        </p:txBody>
      </p:sp>
      <p:graphicFrame>
        <p:nvGraphicFramePr>
          <p:cNvPr id="6" name="Table 5">
            <a:extLst>
              <a:ext uri="{FF2B5EF4-FFF2-40B4-BE49-F238E27FC236}">
                <a16:creationId xmlns:a16="http://schemas.microsoft.com/office/drawing/2014/main" id="{18ECAB68-6579-41F5-864D-76D6633FD05A}"/>
              </a:ext>
            </a:extLst>
          </p:cNvPr>
          <p:cNvGraphicFramePr>
            <a:graphicFrameLocks noGrp="1"/>
          </p:cNvGraphicFramePr>
          <p:nvPr>
            <p:extLst>
              <p:ext uri="{D42A27DB-BD31-4B8C-83A1-F6EECF244321}">
                <p14:modId xmlns:p14="http://schemas.microsoft.com/office/powerpoint/2010/main" val="2910734973"/>
              </p:ext>
            </p:extLst>
          </p:nvPr>
        </p:nvGraphicFramePr>
        <p:xfrm>
          <a:off x="457200" y="1916832"/>
          <a:ext cx="8229600" cy="2743200"/>
        </p:xfrm>
        <a:graphic>
          <a:graphicData uri="http://schemas.openxmlformats.org/drawingml/2006/table">
            <a:tbl>
              <a:tblPr/>
              <a:tblGrid>
                <a:gridCol w="2743200">
                  <a:extLst>
                    <a:ext uri="{9D8B030D-6E8A-4147-A177-3AD203B41FA5}">
                      <a16:colId xmlns:a16="http://schemas.microsoft.com/office/drawing/2014/main" val="2363541518"/>
                    </a:ext>
                  </a:extLst>
                </a:gridCol>
                <a:gridCol w="2743200">
                  <a:extLst>
                    <a:ext uri="{9D8B030D-6E8A-4147-A177-3AD203B41FA5}">
                      <a16:colId xmlns:a16="http://schemas.microsoft.com/office/drawing/2014/main" val="2377460971"/>
                    </a:ext>
                  </a:extLst>
                </a:gridCol>
                <a:gridCol w="2743200">
                  <a:extLst>
                    <a:ext uri="{9D8B030D-6E8A-4147-A177-3AD203B41FA5}">
                      <a16:colId xmlns:a16="http://schemas.microsoft.com/office/drawing/2014/main" val="2921605472"/>
                    </a:ext>
                  </a:extLst>
                </a:gridCol>
              </a:tblGrid>
              <a:tr h="0">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3712073751"/>
                  </a:ext>
                </a:extLst>
              </a:tr>
              <a:tr h="0">
                <a:tc>
                  <a:txBody>
                    <a:bodyPr/>
                    <a:lstStyle/>
                    <a:p>
                      <a:r>
                        <a:rPr lang="en-IN">
                          <a:effectLst/>
                        </a:rPr>
                        <a:t>begin group</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respondent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Respondent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485269038"/>
                  </a:ext>
                </a:extLst>
              </a:tr>
              <a:tr h="0">
                <a:tc>
                  <a:txBody>
                    <a:bodyPr/>
                    <a:lstStyle/>
                    <a:p>
                      <a:r>
                        <a:rPr lang="en-IN">
                          <a:effectLst/>
                        </a:rPr>
                        <a:t>text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Enter the respondent’s 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589385773"/>
                  </a:ext>
                </a:extLst>
              </a:tr>
              <a:tr h="0">
                <a:tc>
                  <a:txBody>
                    <a:bodyPr/>
                    <a:lstStyle/>
                    <a:p>
                      <a:r>
                        <a:rPr lang="en-IN">
                          <a:effectLst/>
                        </a:rPr>
                        <a:t>text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position</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Enter the respondent’s position within the school.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46886967"/>
                  </a:ext>
                </a:extLst>
              </a:tr>
              <a:tr h="0">
                <a:tc>
                  <a:txBody>
                    <a:bodyPr/>
                    <a:lstStyle/>
                    <a:p>
                      <a:r>
                        <a:rPr lang="en-IN">
                          <a:effectLst/>
                        </a:rPr>
                        <a:t>end group</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104886867"/>
                  </a:ext>
                </a:extLst>
              </a:tr>
              <a:tr h="0">
                <a:tc gridSpan="3">
                  <a:txBody>
                    <a:bodyPr/>
                    <a:lstStyle/>
                    <a:p>
                      <a:r>
                        <a:rPr lang="en-IN" b="1" dirty="0" err="1">
                          <a:solidFill>
                            <a:srgbClr val="000000"/>
                          </a:solidFill>
                          <a:effectLst/>
                        </a:rPr>
                        <a:t>survey</a:t>
                      </a:r>
                      <a:r>
                        <a:rPr lang="en-IN" dirty="0" err="1">
                          <a:effectLst/>
                        </a:rPr>
                        <a:t>choicessettings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4907893"/>
                  </a:ext>
                </a:extLst>
              </a:tr>
            </a:tbl>
          </a:graphicData>
        </a:graphic>
      </p:graphicFrame>
      <p:sp>
        <p:nvSpPr>
          <p:cNvPr id="7" name="Rectangle 2">
            <a:extLst>
              <a:ext uri="{FF2B5EF4-FFF2-40B4-BE49-F238E27FC236}">
                <a16:creationId xmlns:a16="http://schemas.microsoft.com/office/drawing/2014/main" id="{FAC236DA-732B-481C-A310-CDAC1C55509F}"/>
              </a:ext>
            </a:extLst>
          </p:cNvPr>
          <p:cNvSpPr>
            <a:spLocks noChangeArrowheads="1"/>
          </p:cNvSpPr>
          <p:nvPr/>
        </p:nvSpPr>
        <p:spPr bwMode="auto">
          <a:xfrm>
            <a:off x="457200" y="2348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26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1E522-01B3-41D6-BD97-C4614A463D3B}"/>
              </a:ext>
            </a:extLst>
          </p:cNvPr>
          <p:cNvSpPr>
            <a:spLocks noGrp="1"/>
          </p:cNvSpPr>
          <p:nvPr>
            <p:ph idx="1"/>
          </p:nvPr>
        </p:nvSpPr>
        <p:spPr/>
        <p:txBody>
          <a:bodyPr/>
          <a:lstStyle/>
          <a:p>
            <a:pPr>
              <a:buFont typeface="Arial" panose="020B0604020202020204" pitchFamily="34" charset="0"/>
              <a:buChar char="•"/>
            </a:pPr>
            <a:r>
              <a:rPr lang="en-IN" dirty="0"/>
              <a:t>Groups can also be nested. This can be done by writing another ‘begin group’ tag within a group. Note that ‘end group’ closes the recent group created.</a:t>
            </a:r>
          </a:p>
          <a:p>
            <a:pPr>
              <a:buFont typeface="Arial" panose="020B0604020202020204" pitchFamily="34" charset="0"/>
              <a:buChar char="•"/>
            </a:pPr>
            <a:r>
              <a:rPr lang="en-IN" dirty="0"/>
              <a:t>A particular can be skipped or made to appear under special conditions by using ‘relevant’ column.</a:t>
            </a:r>
          </a:p>
        </p:txBody>
      </p:sp>
      <p:sp>
        <p:nvSpPr>
          <p:cNvPr id="3" name="Content Placeholder 2">
            <a:extLst>
              <a:ext uri="{FF2B5EF4-FFF2-40B4-BE49-F238E27FC236}">
                <a16:creationId xmlns:a16="http://schemas.microsoft.com/office/drawing/2014/main" id="{89662BF3-852A-482F-82A0-BB95FDD3B874}"/>
              </a:ext>
            </a:extLst>
          </p:cNvPr>
          <p:cNvSpPr>
            <a:spLocks noGrp="1"/>
          </p:cNvSpPr>
          <p:nvPr>
            <p:ph sz="quarter" idx="10"/>
          </p:nvPr>
        </p:nvSpPr>
        <p:spPr/>
        <p:txBody>
          <a:bodyPr/>
          <a:lstStyle/>
          <a:p>
            <a:r>
              <a:rPr lang="en-IN" dirty="0"/>
              <a:t>Grouping Questions continued…</a:t>
            </a:r>
          </a:p>
        </p:txBody>
      </p:sp>
    </p:spTree>
    <p:extLst>
      <p:ext uri="{BB962C8B-B14F-4D97-AF65-F5344CB8AC3E}">
        <p14:creationId xmlns:p14="http://schemas.microsoft.com/office/powerpoint/2010/main" val="102401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8374E-E8EB-4EE1-8E9E-B8805D8F6F54}"/>
              </a:ext>
            </a:extLst>
          </p:cNvPr>
          <p:cNvSpPr>
            <a:spLocks noGrp="1"/>
          </p:cNvSpPr>
          <p:nvPr>
            <p:ph idx="1"/>
          </p:nvPr>
        </p:nvSpPr>
        <p:spPr/>
        <p:txBody>
          <a:bodyPr/>
          <a:lstStyle/>
          <a:p>
            <a:pPr>
              <a:buFont typeface="Arial" panose="020B0604020202020204" pitchFamily="34" charset="0"/>
              <a:buChar char="•"/>
            </a:pPr>
            <a:r>
              <a:rPr lang="en-IN" dirty="0"/>
              <a:t>A user can repeat questions by using the </a:t>
            </a:r>
            <a:r>
              <a:rPr lang="en-IN" b="1" dirty="0"/>
              <a:t>begin repeat</a:t>
            </a:r>
            <a:r>
              <a:rPr lang="en-IN" dirty="0"/>
              <a:t> and </a:t>
            </a:r>
            <a:r>
              <a:rPr lang="en-IN" b="1" dirty="0"/>
              <a:t>end repeat</a:t>
            </a:r>
            <a:r>
              <a:rPr lang="en-IN" dirty="0"/>
              <a:t> construct:</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A0EFF892-D857-47F2-87BC-72FD202DB220}"/>
              </a:ext>
            </a:extLst>
          </p:cNvPr>
          <p:cNvSpPr>
            <a:spLocks noGrp="1"/>
          </p:cNvSpPr>
          <p:nvPr>
            <p:ph sz="quarter" idx="10"/>
          </p:nvPr>
        </p:nvSpPr>
        <p:spPr/>
        <p:txBody>
          <a:bodyPr/>
          <a:lstStyle/>
          <a:p>
            <a:r>
              <a:rPr lang="en-IN" dirty="0"/>
              <a:t>Repeats</a:t>
            </a:r>
          </a:p>
        </p:txBody>
      </p:sp>
      <p:graphicFrame>
        <p:nvGraphicFramePr>
          <p:cNvPr id="4" name="Table 3">
            <a:extLst>
              <a:ext uri="{FF2B5EF4-FFF2-40B4-BE49-F238E27FC236}">
                <a16:creationId xmlns:a16="http://schemas.microsoft.com/office/drawing/2014/main" id="{0065E6A6-DED6-4D99-9872-FE0B060BAAE6}"/>
              </a:ext>
            </a:extLst>
          </p:cNvPr>
          <p:cNvGraphicFramePr>
            <a:graphicFrameLocks noGrp="1"/>
          </p:cNvGraphicFramePr>
          <p:nvPr>
            <p:extLst>
              <p:ext uri="{D42A27DB-BD31-4B8C-83A1-F6EECF244321}">
                <p14:modId xmlns:p14="http://schemas.microsoft.com/office/powerpoint/2010/main" val="3100358571"/>
              </p:ext>
            </p:extLst>
          </p:nvPr>
        </p:nvGraphicFramePr>
        <p:xfrm>
          <a:off x="467544" y="2277030"/>
          <a:ext cx="8229600" cy="2560320"/>
        </p:xfrm>
        <a:graphic>
          <a:graphicData uri="http://schemas.openxmlformats.org/drawingml/2006/table">
            <a:tbl>
              <a:tblPr/>
              <a:tblGrid>
                <a:gridCol w="2743200">
                  <a:extLst>
                    <a:ext uri="{9D8B030D-6E8A-4147-A177-3AD203B41FA5}">
                      <a16:colId xmlns:a16="http://schemas.microsoft.com/office/drawing/2014/main" val="3561871190"/>
                    </a:ext>
                  </a:extLst>
                </a:gridCol>
                <a:gridCol w="2743200">
                  <a:extLst>
                    <a:ext uri="{9D8B030D-6E8A-4147-A177-3AD203B41FA5}">
                      <a16:colId xmlns:a16="http://schemas.microsoft.com/office/drawing/2014/main" val="4082558160"/>
                    </a:ext>
                  </a:extLst>
                </a:gridCol>
                <a:gridCol w="2743200">
                  <a:extLst>
                    <a:ext uri="{9D8B030D-6E8A-4147-A177-3AD203B41FA5}">
                      <a16:colId xmlns:a16="http://schemas.microsoft.com/office/drawing/2014/main" val="3207931145"/>
                    </a:ext>
                  </a:extLst>
                </a:gridCol>
              </a:tblGrid>
              <a:tr h="0">
                <a:tc>
                  <a:txBody>
                    <a:bodyPr/>
                    <a:lstStyle/>
                    <a:p>
                      <a:r>
                        <a:rPr lang="en-IN">
                          <a:effectLst/>
                        </a:rPr>
                        <a:t>type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854964962"/>
                  </a:ext>
                </a:extLst>
              </a:tr>
              <a:tr h="0">
                <a:tc>
                  <a:txBody>
                    <a:bodyPr/>
                    <a:lstStyle/>
                    <a:p>
                      <a:r>
                        <a:rPr lang="en-IN">
                          <a:effectLst/>
                        </a:rPr>
                        <a:t>begin repeat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child_repeat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045757883"/>
                  </a:ext>
                </a:extLst>
              </a:tr>
              <a:tr h="0">
                <a:tc>
                  <a:txBody>
                    <a:bodyPr/>
                    <a:lstStyle/>
                    <a:p>
                      <a:r>
                        <a:rPr lang="en-IN" dirty="0">
                          <a:effectLst/>
                        </a:rPr>
                        <a:t>text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dirty="0">
                          <a:effectLst/>
                        </a:rPr>
                        <a:t>Child's 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558270344"/>
                  </a:ext>
                </a:extLst>
              </a:tr>
              <a:tr h="0">
                <a:tc>
                  <a:txBody>
                    <a:bodyPr/>
                    <a:lstStyle/>
                    <a:p>
                      <a:r>
                        <a:rPr lang="en-IN">
                          <a:effectLst/>
                        </a:rPr>
                        <a:t>decimal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birthweight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Child's birthweight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005783605"/>
                  </a:ext>
                </a:extLst>
              </a:tr>
              <a:tr h="0">
                <a:tc>
                  <a:txBody>
                    <a:bodyPr/>
                    <a:lstStyle/>
                    <a:p>
                      <a:r>
                        <a:rPr lang="en-IN">
                          <a:effectLst/>
                        </a:rPr>
                        <a:t>select_one male_female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sex</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Child's sex</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1367603519"/>
                  </a:ext>
                </a:extLst>
              </a:tr>
              <a:tr h="0">
                <a:tc>
                  <a:txBody>
                    <a:bodyPr/>
                    <a:lstStyle/>
                    <a:p>
                      <a:r>
                        <a:rPr lang="en-IN">
                          <a:effectLst/>
                        </a:rPr>
                        <a:t>end repeat</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 </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110554679"/>
                  </a:ext>
                </a:extLst>
              </a:tr>
              <a:tr h="0">
                <a:tc gridSpan="3">
                  <a:txBody>
                    <a:bodyPr/>
                    <a:lstStyle/>
                    <a:p>
                      <a:r>
                        <a:rPr lang="en-IN" b="1" dirty="0" err="1">
                          <a:solidFill>
                            <a:srgbClr val="000000"/>
                          </a:solidFill>
                          <a:effectLst/>
                        </a:rPr>
                        <a:t>survey</a:t>
                      </a:r>
                      <a:r>
                        <a:rPr lang="en-IN" dirty="0" err="1">
                          <a:effectLst/>
                        </a:rPr>
                        <a:t>choicessettings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10776941"/>
                  </a:ext>
                </a:extLst>
              </a:tr>
            </a:tbl>
          </a:graphicData>
        </a:graphic>
      </p:graphicFrame>
      <p:sp>
        <p:nvSpPr>
          <p:cNvPr id="5" name="Rectangle 1">
            <a:extLst>
              <a:ext uri="{FF2B5EF4-FFF2-40B4-BE49-F238E27FC236}">
                <a16:creationId xmlns:a16="http://schemas.microsoft.com/office/drawing/2014/main" id="{067A095F-8D9D-43B5-B412-8D3A8ABF2AEB}"/>
              </a:ext>
            </a:extLst>
          </p:cNvPr>
          <p:cNvSpPr>
            <a:spLocks noChangeArrowheads="1"/>
          </p:cNvSpPr>
          <p:nvPr/>
        </p:nvSpPr>
        <p:spPr bwMode="auto">
          <a:xfrm>
            <a:off x="467544" y="22768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F936030-A9D9-4077-A4F8-978130A24B26}"/>
              </a:ext>
            </a:extLst>
          </p:cNvPr>
          <p:cNvGraphicFramePr>
            <a:graphicFrameLocks noGrp="1"/>
          </p:cNvGraphicFramePr>
          <p:nvPr>
            <p:extLst>
              <p:ext uri="{D42A27DB-BD31-4B8C-83A1-F6EECF244321}">
                <p14:modId xmlns:p14="http://schemas.microsoft.com/office/powerpoint/2010/main" val="289172480"/>
              </p:ext>
            </p:extLst>
          </p:nvPr>
        </p:nvGraphicFramePr>
        <p:xfrm>
          <a:off x="457200" y="4941168"/>
          <a:ext cx="8229600" cy="1463040"/>
        </p:xfrm>
        <a:graphic>
          <a:graphicData uri="http://schemas.openxmlformats.org/drawingml/2006/table">
            <a:tbl>
              <a:tblPr/>
              <a:tblGrid>
                <a:gridCol w="2743200">
                  <a:extLst>
                    <a:ext uri="{9D8B030D-6E8A-4147-A177-3AD203B41FA5}">
                      <a16:colId xmlns:a16="http://schemas.microsoft.com/office/drawing/2014/main" val="753850122"/>
                    </a:ext>
                  </a:extLst>
                </a:gridCol>
                <a:gridCol w="2743200">
                  <a:extLst>
                    <a:ext uri="{9D8B030D-6E8A-4147-A177-3AD203B41FA5}">
                      <a16:colId xmlns:a16="http://schemas.microsoft.com/office/drawing/2014/main" val="344782679"/>
                    </a:ext>
                  </a:extLst>
                </a:gridCol>
                <a:gridCol w="2743200">
                  <a:extLst>
                    <a:ext uri="{9D8B030D-6E8A-4147-A177-3AD203B41FA5}">
                      <a16:colId xmlns:a16="http://schemas.microsoft.com/office/drawing/2014/main" val="696282175"/>
                    </a:ext>
                  </a:extLst>
                </a:gridCol>
              </a:tblGrid>
              <a:tr h="0">
                <a:tc>
                  <a:txBody>
                    <a:bodyPr/>
                    <a:lstStyle/>
                    <a:p>
                      <a:r>
                        <a:rPr lang="en-IN">
                          <a:effectLst/>
                        </a:rPr>
                        <a:t>list 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3555144001"/>
                  </a:ext>
                </a:extLst>
              </a:tr>
              <a:tr h="0">
                <a:tc>
                  <a:txBody>
                    <a:bodyPr/>
                    <a:lstStyle/>
                    <a:p>
                      <a:r>
                        <a:rPr lang="en-IN">
                          <a:effectLst/>
                        </a:rPr>
                        <a:t>male_female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111776248"/>
                  </a:ext>
                </a:extLst>
              </a:tr>
              <a:tr h="0">
                <a:tc>
                  <a:txBody>
                    <a:bodyPr/>
                    <a:lstStyle/>
                    <a:p>
                      <a:r>
                        <a:rPr lang="en-IN">
                          <a:effectLst/>
                        </a:rPr>
                        <a:t>male_female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female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Female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1571973"/>
                  </a:ext>
                </a:extLst>
              </a:tr>
              <a:tr h="0">
                <a:tc gridSpan="3">
                  <a:txBody>
                    <a:bodyPr/>
                    <a:lstStyle/>
                    <a:p>
                      <a:r>
                        <a:rPr lang="en-IN" dirty="0" err="1">
                          <a:effectLst/>
                        </a:rPr>
                        <a:t>survey</a:t>
                      </a:r>
                      <a:r>
                        <a:rPr lang="en-IN" b="1" dirty="0" err="1">
                          <a:solidFill>
                            <a:srgbClr val="000000"/>
                          </a:solidFill>
                          <a:effectLst/>
                        </a:rPr>
                        <a:t>choices</a:t>
                      </a:r>
                      <a:r>
                        <a:rPr lang="en-IN" dirty="0" err="1">
                          <a:effectLst/>
                        </a:rPr>
                        <a:t>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17521837"/>
                  </a:ext>
                </a:extLst>
              </a:tr>
            </a:tbl>
          </a:graphicData>
        </a:graphic>
      </p:graphicFrame>
      <p:sp>
        <p:nvSpPr>
          <p:cNvPr id="7" name="Rectangle 2">
            <a:extLst>
              <a:ext uri="{FF2B5EF4-FFF2-40B4-BE49-F238E27FC236}">
                <a16:creationId xmlns:a16="http://schemas.microsoft.com/office/drawing/2014/main" id="{AE8EC210-1DE4-4E16-960C-04782D4DA44B}"/>
              </a:ext>
            </a:extLst>
          </p:cNvPr>
          <p:cNvSpPr>
            <a:spLocks noChangeArrowheads="1"/>
          </p:cNvSpPr>
          <p:nvPr/>
        </p:nvSpPr>
        <p:spPr bwMode="auto">
          <a:xfrm>
            <a:off x="457200" y="49416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79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9229D-FB12-488B-8978-C8B75DDFC82A}"/>
              </a:ext>
            </a:extLst>
          </p:cNvPr>
          <p:cNvSpPr>
            <a:spLocks noGrp="1"/>
          </p:cNvSpPr>
          <p:nvPr>
            <p:ph idx="1"/>
          </p:nvPr>
        </p:nvSpPr>
        <p:spPr/>
        <p:txBody>
          <a:bodyPr/>
          <a:lstStyle/>
          <a:p>
            <a:pPr>
              <a:buFont typeface="Arial" panose="020B0604020202020204" pitchFamily="34" charset="0"/>
              <a:buChar char="•"/>
            </a:pPr>
            <a:r>
              <a:rPr lang="en-IN" dirty="0"/>
              <a:t>In this example, the </a:t>
            </a:r>
            <a:r>
              <a:rPr lang="en-IN" b="1" dirty="0"/>
              <a:t>name</a:t>
            </a:r>
            <a:r>
              <a:rPr lang="en-IN" dirty="0"/>
              <a:t>, </a:t>
            </a:r>
            <a:r>
              <a:rPr lang="en-IN" b="1" dirty="0"/>
              <a:t>birthweight</a:t>
            </a:r>
            <a:r>
              <a:rPr lang="en-IN" dirty="0"/>
              <a:t>, and </a:t>
            </a:r>
            <a:r>
              <a:rPr lang="en-IN" b="1" dirty="0"/>
              <a:t>sex</a:t>
            </a:r>
            <a:r>
              <a:rPr lang="en-IN" dirty="0"/>
              <a:t> fields are grouped together in a repeat, and the user can collect the same information about multiple children by selecting the option in the form to add another repeat.</a:t>
            </a:r>
          </a:p>
          <a:p>
            <a:pPr>
              <a:buFont typeface="Arial" panose="020B0604020202020204" pitchFamily="34" charset="0"/>
              <a:buChar char="•"/>
            </a:pPr>
            <a:r>
              <a:rPr lang="en-IN" dirty="0"/>
              <a:t>The </a:t>
            </a:r>
            <a:r>
              <a:rPr lang="en-IN" b="1" dirty="0"/>
              <a:t>label</a:t>
            </a:r>
            <a:r>
              <a:rPr lang="en-IN" dirty="0"/>
              <a:t> column is optional for </a:t>
            </a:r>
            <a:r>
              <a:rPr lang="en-IN" b="1" dirty="0"/>
              <a:t>begin repeat</a:t>
            </a:r>
            <a:r>
              <a:rPr lang="en-IN" dirty="0"/>
              <a:t>. Assigning a label to a repeat will add the label as a title to the block of repeat questions in the form.</a:t>
            </a:r>
          </a:p>
          <a:p>
            <a:pPr>
              <a:buFont typeface="Arial" panose="020B0604020202020204" pitchFamily="34" charset="0"/>
              <a:buChar char="•"/>
            </a:pPr>
            <a:r>
              <a:rPr lang="en-IN" dirty="0"/>
              <a:t>It is always a good practice to group questions inside a repeat block by using ‘begin group’ and ‘end group’ construct inside a repeat construct.</a:t>
            </a:r>
          </a:p>
          <a:p>
            <a:endParaRPr lang="en-IN" dirty="0"/>
          </a:p>
        </p:txBody>
      </p:sp>
      <p:sp>
        <p:nvSpPr>
          <p:cNvPr id="3" name="Content Placeholder 2">
            <a:extLst>
              <a:ext uri="{FF2B5EF4-FFF2-40B4-BE49-F238E27FC236}">
                <a16:creationId xmlns:a16="http://schemas.microsoft.com/office/drawing/2014/main" id="{4440F0CB-17C9-46F4-AAFE-7689B9F1DC82}"/>
              </a:ext>
            </a:extLst>
          </p:cNvPr>
          <p:cNvSpPr>
            <a:spLocks noGrp="1"/>
          </p:cNvSpPr>
          <p:nvPr>
            <p:ph sz="quarter" idx="10"/>
          </p:nvPr>
        </p:nvSpPr>
        <p:spPr/>
        <p:txBody>
          <a:bodyPr/>
          <a:lstStyle/>
          <a:p>
            <a:r>
              <a:rPr lang="en-IN" dirty="0"/>
              <a:t>Repeats continued…</a:t>
            </a:r>
          </a:p>
        </p:txBody>
      </p:sp>
    </p:spTree>
    <p:extLst>
      <p:ext uri="{BB962C8B-B14F-4D97-AF65-F5344CB8AC3E}">
        <p14:creationId xmlns:p14="http://schemas.microsoft.com/office/powerpoint/2010/main" val="3204824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706E8-C30A-4D12-AB13-749D48DD3FD1}"/>
              </a:ext>
            </a:extLst>
          </p:cNvPr>
          <p:cNvSpPr>
            <a:spLocks noGrp="1"/>
          </p:cNvSpPr>
          <p:nvPr>
            <p:ph idx="1"/>
          </p:nvPr>
        </p:nvSpPr>
        <p:spPr/>
        <p:txBody>
          <a:bodyPr/>
          <a:lstStyle/>
          <a:p>
            <a:pPr>
              <a:buFont typeface="Arial" panose="020B0604020202020204" pitchFamily="34" charset="0"/>
              <a:buChar char="•"/>
            </a:pPr>
            <a:r>
              <a:rPr lang="en-IN" dirty="0"/>
              <a:t>The user can also assign fixed repeat counts for a particular repeat construct by adding ‘</a:t>
            </a:r>
            <a:r>
              <a:rPr lang="en-IN" dirty="0" err="1"/>
              <a:t>repeat_count</a:t>
            </a:r>
            <a:r>
              <a:rPr lang="en-IN" dirty="0"/>
              <a:t>’ column and specifying number of repeats.</a:t>
            </a:r>
          </a:p>
          <a:p>
            <a:pPr>
              <a:buFont typeface="Arial" panose="020B0604020202020204" pitchFamily="34" charset="0"/>
              <a:buChar char="•"/>
            </a:pPr>
            <a:r>
              <a:rPr lang="en-IN" dirty="0"/>
              <a:t>Also repeat block can be skipped or made to appear under specific conditions by using ‘relevant’ column.</a:t>
            </a:r>
          </a:p>
          <a:p>
            <a:pPr>
              <a:buFont typeface="Arial" panose="020B0604020202020204" pitchFamily="34" charset="0"/>
              <a:buChar char="•"/>
            </a:pPr>
            <a:endParaRPr lang="en-IN" dirty="0"/>
          </a:p>
        </p:txBody>
      </p:sp>
      <p:graphicFrame>
        <p:nvGraphicFramePr>
          <p:cNvPr id="4" name="Content Placeholder 3">
            <a:extLst>
              <a:ext uri="{FF2B5EF4-FFF2-40B4-BE49-F238E27FC236}">
                <a16:creationId xmlns:a16="http://schemas.microsoft.com/office/drawing/2014/main" id="{695DB7E1-EAE7-41AB-965C-0955EB220076}"/>
              </a:ext>
            </a:extLst>
          </p:cNvPr>
          <p:cNvGraphicFramePr>
            <a:graphicFrameLocks noGrp="1"/>
          </p:cNvGraphicFramePr>
          <p:nvPr>
            <p:ph sz="quarter" idx="10"/>
            <p:extLst>
              <p:ext uri="{D42A27DB-BD31-4B8C-83A1-F6EECF244321}">
                <p14:modId xmlns:p14="http://schemas.microsoft.com/office/powerpoint/2010/main" val="4177583604"/>
              </p:ext>
            </p:extLst>
          </p:nvPr>
        </p:nvGraphicFramePr>
        <p:xfrm>
          <a:off x="395536" y="3501008"/>
          <a:ext cx="5005064" cy="2940330"/>
        </p:xfrm>
        <a:graphic>
          <a:graphicData uri="http://schemas.openxmlformats.org/drawingml/2006/table">
            <a:tbl>
              <a:tblPr/>
              <a:tblGrid>
                <a:gridCol w="1251266">
                  <a:extLst>
                    <a:ext uri="{9D8B030D-6E8A-4147-A177-3AD203B41FA5}">
                      <a16:colId xmlns:a16="http://schemas.microsoft.com/office/drawing/2014/main" val="3278857789"/>
                    </a:ext>
                  </a:extLst>
                </a:gridCol>
                <a:gridCol w="1251266">
                  <a:extLst>
                    <a:ext uri="{9D8B030D-6E8A-4147-A177-3AD203B41FA5}">
                      <a16:colId xmlns:a16="http://schemas.microsoft.com/office/drawing/2014/main" val="2329301377"/>
                    </a:ext>
                  </a:extLst>
                </a:gridCol>
                <a:gridCol w="1251266">
                  <a:extLst>
                    <a:ext uri="{9D8B030D-6E8A-4147-A177-3AD203B41FA5}">
                      <a16:colId xmlns:a16="http://schemas.microsoft.com/office/drawing/2014/main" val="1894931234"/>
                    </a:ext>
                  </a:extLst>
                </a:gridCol>
                <a:gridCol w="1251266">
                  <a:extLst>
                    <a:ext uri="{9D8B030D-6E8A-4147-A177-3AD203B41FA5}">
                      <a16:colId xmlns:a16="http://schemas.microsoft.com/office/drawing/2014/main" val="2609711122"/>
                    </a:ext>
                  </a:extLst>
                </a:gridCol>
              </a:tblGrid>
              <a:tr h="269257">
                <a:tc>
                  <a:txBody>
                    <a:bodyPr/>
                    <a:lstStyle/>
                    <a:p>
                      <a:r>
                        <a:rPr lang="en-IN" sz="1600" dirty="0">
                          <a:effectLst/>
                        </a:rPr>
                        <a:t>type</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600">
                          <a:effectLst/>
                        </a:rPr>
                        <a:t>name</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600">
                          <a:effectLst/>
                        </a:rPr>
                        <a:t>label</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sz="1600">
                          <a:effectLst/>
                        </a:rPr>
                        <a:t>relevant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1890641586"/>
                  </a:ext>
                </a:extLst>
              </a:tr>
              <a:tr h="471200">
                <a:tc>
                  <a:txBody>
                    <a:bodyPr/>
                    <a:lstStyle/>
                    <a:p>
                      <a:r>
                        <a:rPr lang="en-IN" sz="1600" dirty="0" err="1">
                          <a:effectLst/>
                        </a:rPr>
                        <a:t>select_one</a:t>
                      </a:r>
                      <a:r>
                        <a:rPr lang="en-IN" sz="1600" dirty="0">
                          <a:effectLst/>
                        </a:rPr>
                        <a:t> </a:t>
                      </a:r>
                      <a:r>
                        <a:rPr lang="en-IN" sz="1600" dirty="0" err="1">
                          <a:effectLst/>
                        </a:rPr>
                        <a:t>yes_no</a:t>
                      </a:r>
                      <a:endParaRPr lang="en-IN" sz="1600" dirty="0">
                        <a:effectLst/>
                      </a:endParaRP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has_child</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Do any children live here?</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582677341"/>
                  </a:ext>
                </a:extLst>
              </a:tr>
              <a:tr h="269257">
                <a:tc>
                  <a:txBody>
                    <a:bodyPr/>
                    <a:lstStyle/>
                    <a:p>
                      <a:r>
                        <a:rPr lang="en-IN" sz="1600" dirty="0">
                          <a:effectLst/>
                        </a:rPr>
                        <a:t>begin repeat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err="1">
                          <a:effectLst/>
                        </a:rPr>
                        <a:t>child_repeat</a:t>
                      </a:r>
                      <a:endParaRPr lang="en-IN" sz="1600" dirty="0">
                        <a:effectLst/>
                      </a:endParaRP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a:t>
                      </a:r>
                      <a:r>
                        <a:rPr lang="en-IN" sz="1600" dirty="0" err="1">
                          <a:effectLst/>
                        </a:rPr>
                        <a:t>has_child</a:t>
                      </a:r>
                      <a:r>
                        <a:rPr lang="en-IN" sz="1600" dirty="0">
                          <a:effectLst/>
                        </a:rPr>
                        <a:t>} = 'yes'</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478984742"/>
                  </a:ext>
                </a:extLst>
              </a:tr>
              <a:tr h="269257">
                <a:tc>
                  <a:txBody>
                    <a:bodyPr/>
                    <a:lstStyle/>
                    <a:p>
                      <a:r>
                        <a:rPr lang="en-IN" sz="1600">
                          <a:effectLst/>
                        </a:rPr>
                        <a:t>text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name</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Child's name</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950634027"/>
                  </a:ext>
                </a:extLst>
              </a:tr>
              <a:tr h="269257">
                <a:tc>
                  <a:txBody>
                    <a:bodyPr/>
                    <a:lstStyle/>
                    <a:p>
                      <a:r>
                        <a:rPr lang="en-IN" sz="1600">
                          <a:effectLst/>
                        </a:rPr>
                        <a:t>decimal</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birthweight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Child's birthweight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4074477758"/>
                  </a:ext>
                </a:extLst>
              </a:tr>
              <a:tr h="269257">
                <a:tc>
                  <a:txBody>
                    <a:bodyPr/>
                    <a:lstStyle/>
                    <a:p>
                      <a:r>
                        <a:rPr lang="en-IN" sz="1600">
                          <a:effectLst/>
                        </a:rPr>
                        <a:t>end repeat</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sz="1600" dirty="0">
                          <a:effectLst/>
                        </a:rPr>
                        <a:t> </a:t>
                      </a:r>
                    </a:p>
                  </a:txBody>
                  <a:tcPr marL="36871" marR="36871" marT="18435" marB="18435"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290087121"/>
                  </a:ext>
                </a:extLst>
              </a:tr>
              <a:tr h="269257">
                <a:tc gridSpan="3">
                  <a:txBody>
                    <a:bodyPr/>
                    <a:lstStyle/>
                    <a:p>
                      <a:r>
                        <a:rPr lang="en-IN" sz="1600" b="1" dirty="0" err="1">
                          <a:solidFill>
                            <a:srgbClr val="000000"/>
                          </a:solidFill>
                          <a:effectLst/>
                        </a:rPr>
                        <a:t>survey</a:t>
                      </a:r>
                      <a:r>
                        <a:rPr lang="en-IN" sz="1600" dirty="0" err="1">
                          <a:effectLst/>
                        </a:rPr>
                        <a:t>choicessettings</a:t>
                      </a:r>
                      <a:endParaRPr lang="en-IN" sz="1600" dirty="0">
                        <a:effectLst/>
                      </a:endParaRPr>
                    </a:p>
                  </a:txBody>
                  <a:tcPr marL="36871" marR="36871" marT="18435" marB="18435"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tc>
                  <a:txBody>
                    <a:bodyPr/>
                    <a:lstStyle/>
                    <a:p>
                      <a:r>
                        <a:rPr lang="en-IN" sz="1600" dirty="0">
                          <a:effectLst/>
                        </a:rPr>
                        <a:t> </a:t>
                      </a:r>
                    </a:p>
                  </a:txBody>
                  <a:tcPr marL="36871" marR="36871" marT="18435" marB="18435"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extLst>
                  <a:ext uri="{0D108BD9-81ED-4DB2-BD59-A6C34878D82A}">
                    <a16:rowId xmlns:a16="http://schemas.microsoft.com/office/drawing/2014/main" val="3155994563"/>
                  </a:ext>
                </a:extLst>
              </a:tr>
            </a:tbl>
          </a:graphicData>
        </a:graphic>
      </p:graphicFrame>
      <p:sp>
        <p:nvSpPr>
          <p:cNvPr id="5" name="Rectangle 1">
            <a:extLst>
              <a:ext uri="{FF2B5EF4-FFF2-40B4-BE49-F238E27FC236}">
                <a16:creationId xmlns:a16="http://schemas.microsoft.com/office/drawing/2014/main" id="{61A7570D-82A1-406B-8CDB-14AA3D86BB25}"/>
              </a:ext>
            </a:extLst>
          </p:cNvPr>
          <p:cNvSpPr>
            <a:spLocks noChangeArrowheads="1"/>
          </p:cNvSpPr>
          <p:nvPr/>
        </p:nvSpPr>
        <p:spPr bwMode="auto">
          <a:xfrm>
            <a:off x="1835952" y="3632749"/>
            <a:ext cx="148816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D4D8075-8B54-4311-ADBD-003CD2612D6B}"/>
              </a:ext>
            </a:extLst>
          </p:cNvPr>
          <p:cNvGraphicFramePr>
            <a:graphicFrameLocks noGrp="1"/>
          </p:cNvGraphicFramePr>
          <p:nvPr>
            <p:extLst>
              <p:ext uri="{D42A27DB-BD31-4B8C-83A1-F6EECF244321}">
                <p14:modId xmlns:p14="http://schemas.microsoft.com/office/powerpoint/2010/main" val="1729928547"/>
              </p:ext>
            </p:extLst>
          </p:nvPr>
        </p:nvGraphicFramePr>
        <p:xfrm>
          <a:off x="5538679" y="4268005"/>
          <a:ext cx="3497817" cy="1463040"/>
        </p:xfrm>
        <a:graphic>
          <a:graphicData uri="http://schemas.openxmlformats.org/drawingml/2006/table">
            <a:tbl>
              <a:tblPr/>
              <a:tblGrid>
                <a:gridCol w="1165939">
                  <a:extLst>
                    <a:ext uri="{9D8B030D-6E8A-4147-A177-3AD203B41FA5}">
                      <a16:colId xmlns:a16="http://schemas.microsoft.com/office/drawing/2014/main" val="2855897705"/>
                    </a:ext>
                  </a:extLst>
                </a:gridCol>
                <a:gridCol w="1165939">
                  <a:extLst>
                    <a:ext uri="{9D8B030D-6E8A-4147-A177-3AD203B41FA5}">
                      <a16:colId xmlns:a16="http://schemas.microsoft.com/office/drawing/2014/main" val="13074661"/>
                    </a:ext>
                  </a:extLst>
                </a:gridCol>
                <a:gridCol w="1165939">
                  <a:extLst>
                    <a:ext uri="{9D8B030D-6E8A-4147-A177-3AD203B41FA5}">
                      <a16:colId xmlns:a16="http://schemas.microsoft.com/office/drawing/2014/main" val="394623011"/>
                    </a:ext>
                  </a:extLst>
                </a:gridCol>
              </a:tblGrid>
              <a:tr h="344365">
                <a:tc>
                  <a:txBody>
                    <a:bodyPr/>
                    <a:lstStyle/>
                    <a:p>
                      <a:r>
                        <a:rPr lang="en-IN">
                          <a:effectLst/>
                        </a:rPr>
                        <a:t>list_name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name</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tc>
                  <a:txBody>
                    <a:bodyPr/>
                    <a:lstStyle/>
                    <a:p>
                      <a:r>
                        <a:rPr lang="en-IN">
                          <a:effectLst/>
                        </a:rPr>
                        <a:t>label</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EFEFEF"/>
                    </a:solidFill>
                  </a:tcPr>
                </a:tc>
                <a:extLst>
                  <a:ext uri="{0D108BD9-81ED-4DB2-BD59-A6C34878D82A}">
                    <a16:rowId xmlns:a16="http://schemas.microsoft.com/office/drawing/2014/main" val="330594026"/>
                  </a:ext>
                </a:extLst>
              </a:tr>
              <a:tr h="344365">
                <a:tc>
                  <a:txBody>
                    <a:bodyPr/>
                    <a:lstStyle/>
                    <a:p>
                      <a:r>
                        <a:rPr lang="en-IN">
                          <a:effectLst/>
                        </a:rPr>
                        <a:t>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Yes</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618511356"/>
                  </a:ext>
                </a:extLst>
              </a:tr>
              <a:tr h="344365">
                <a:tc>
                  <a:txBody>
                    <a:bodyPr/>
                    <a:lstStyle/>
                    <a:p>
                      <a:r>
                        <a:rPr lang="en-IN">
                          <a:effectLst/>
                        </a:rPr>
                        <a:t>yes_no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tc>
                  <a:txBody>
                    <a:bodyPr/>
                    <a:lstStyle/>
                    <a:p>
                      <a:r>
                        <a:rPr lang="en-IN">
                          <a:effectLst/>
                        </a:rPr>
                        <a:t>No</a:t>
                      </a:r>
                    </a:p>
                  </a:txBody>
                  <a:tcPr anchor="ctr">
                    <a:lnL w="7620" cap="flat" cmpd="sng" algn="ctr">
                      <a:solidFill>
                        <a:srgbClr val="AFAFAF"/>
                      </a:solidFill>
                      <a:prstDash val="solid"/>
                      <a:round/>
                      <a:headEnd type="none" w="med" len="med"/>
                      <a:tailEnd type="none" w="med" len="med"/>
                    </a:lnL>
                    <a:lnR w="7620" cap="flat" cmpd="sng" algn="ctr">
                      <a:solidFill>
                        <a:srgbClr val="AFAFAF"/>
                      </a:solidFill>
                      <a:prstDash val="solid"/>
                      <a:round/>
                      <a:headEnd type="none" w="med" len="med"/>
                      <a:tailEnd type="none" w="med" len="med"/>
                    </a:lnR>
                    <a:lnT w="7620" cap="flat" cmpd="sng" algn="ctr">
                      <a:solidFill>
                        <a:srgbClr val="AFAFAF"/>
                      </a:solidFill>
                      <a:prstDash val="solid"/>
                      <a:round/>
                      <a:headEnd type="none" w="med" len="med"/>
                      <a:tailEnd type="none" w="med" len="med"/>
                    </a:lnT>
                    <a:lnB w="7620" cap="flat" cmpd="sng" algn="ctr">
                      <a:solidFill>
                        <a:srgbClr val="AFAFAF"/>
                      </a:solidFill>
                      <a:prstDash val="solid"/>
                      <a:round/>
                      <a:headEnd type="none" w="med" len="med"/>
                      <a:tailEnd type="none" w="med" len="med"/>
                    </a:lnB>
                    <a:solidFill>
                      <a:srgbClr val="FFFFFF"/>
                    </a:solidFill>
                  </a:tcPr>
                </a:tc>
                <a:extLst>
                  <a:ext uri="{0D108BD9-81ED-4DB2-BD59-A6C34878D82A}">
                    <a16:rowId xmlns:a16="http://schemas.microsoft.com/office/drawing/2014/main" val="3383840552"/>
                  </a:ext>
                </a:extLst>
              </a:tr>
              <a:tr h="344365">
                <a:tc gridSpan="3">
                  <a:txBody>
                    <a:bodyPr/>
                    <a:lstStyle/>
                    <a:p>
                      <a:r>
                        <a:rPr lang="en-IN" dirty="0" err="1">
                          <a:effectLst/>
                        </a:rPr>
                        <a:t>survey</a:t>
                      </a:r>
                      <a:r>
                        <a:rPr lang="en-IN" b="1" dirty="0" err="1">
                          <a:solidFill>
                            <a:srgbClr val="000000"/>
                          </a:solidFill>
                          <a:effectLst/>
                        </a:rPr>
                        <a:t>choices</a:t>
                      </a:r>
                      <a:r>
                        <a:rPr lang="en-IN" dirty="0" err="1">
                          <a:effectLst/>
                        </a:rPr>
                        <a:t>settings</a:t>
                      </a:r>
                      <a:endParaRPr lang="en-IN" dirty="0">
                        <a:effectLst/>
                      </a:endParaRPr>
                    </a:p>
                  </a:txBody>
                  <a:tcPr anchor="ctr">
                    <a:lnL>
                      <a:noFill/>
                    </a:lnL>
                    <a:lnR>
                      <a:noFill/>
                    </a:lnR>
                    <a:lnT w="7620" cap="flat" cmpd="sng" algn="ctr">
                      <a:solidFill>
                        <a:srgbClr val="AFAFAF"/>
                      </a:solidFill>
                      <a:prstDash val="solid"/>
                      <a:round/>
                      <a:headEnd type="none" w="med" len="med"/>
                      <a:tailEnd type="none" w="med" len="med"/>
                    </a:lnT>
                    <a:lnB>
                      <a:noFill/>
                    </a:lnB>
                    <a:solidFill>
                      <a:srgbClr val="EFEFE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77116390"/>
                  </a:ext>
                </a:extLst>
              </a:tr>
            </a:tbl>
          </a:graphicData>
        </a:graphic>
      </p:graphicFrame>
      <p:sp>
        <p:nvSpPr>
          <p:cNvPr id="7" name="Rectangle 2">
            <a:extLst>
              <a:ext uri="{FF2B5EF4-FFF2-40B4-BE49-F238E27FC236}">
                <a16:creationId xmlns:a16="http://schemas.microsoft.com/office/drawing/2014/main" id="{076514E8-A94F-4917-A670-3B6E799BFC8F}"/>
              </a:ext>
            </a:extLst>
          </p:cNvPr>
          <p:cNvSpPr>
            <a:spLocks noChangeArrowheads="1"/>
          </p:cNvSpPr>
          <p:nvPr/>
        </p:nvSpPr>
        <p:spPr bwMode="auto">
          <a:xfrm>
            <a:off x="5538679" y="3968175"/>
            <a:ext cx="39319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109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65EC35-CC3B-4B28-B4D5-231079307079}"/>
              </a:ext>
            </a:extLst>
          </p:cNvPr>
          <p:cNvSpPr>
            <a:spLocks noGrp="1"/>
          </p:cNvSpPr>
          <p:nvPr>
            <p:ph idx="1"/>
          </p:nvPr>
        </p:nvSpPr>
        <p:spPr/>
        <p:txBody>
          <a:bodyPr/>
          <a:lstStyle/>
          <a:p>
            <a:pPr>
              <a:buFont typeface="Arial" panose="020B0604020202020204" pitchFamily="34" charset="0"/>
              <a:buChar char="•"/>
            </a:pPr>
            <a:r>
              <a:rPr lang="en-IN" dirty="0"/>
              <a:t>In workshops form, each category selected maps to a different set of questions. We will briefly explain the implementation of this form using </a:t>
            </a:r>
            <a:r>
              <a:rPr lang="en-IN" dirty="0" err="1"/>
              <a:t>XLSForm</a:t>
            </a:r>
            <a:r>
              <a:rPr lang="en-IN" dirty="0"/>
              <a:t> and also will clear some points to remember while making new forms.</a:t>
            </a:r>
          </a:p>
          <a:p>
            <a:pPr marL="0" indent="0"/>
            <a:endParaRPr lang="en-IN" dirty="0"/>
          </a:p>
        </p:txBody>
      </p:sp>
      <p:sp>
        <p:nvSpPr>
          <p:cNvPr id="3" name="Content Placeholder 2">
            <a:extLst>
              <a:ext uri="{FF2B5EF4-FFF2-40B4-BE49-F238E27FC236}">
                <a16:creationId xmlns:a16="http://schemas.microsoft.com/office/drawing/2014/main" id="{9FA8EED7-D31B-42DC-80CC-BDE29D05C00B}"/>
              </a:ext>
            </a:extLst>
          </p:cNvPr>
          <p:cNvSpPr>
            <a:spLocks noGrp="1"/>
          </p:cNvSpPr>
          <p:nvPr>
            <p:ph sz="quarter" idx="10"/>
          </p:nvPr>
        </p:nvSpPr>
        <p:spPr/>
        <p:txBody>
          <a:bodyPr/>
          <a:lstStyle/>
          <a:p>
            <a:r>
              <a:rPr lang="en-IN" dirty="0"/>
              <a:t>Example of ‘Workshops’ Form</a:t>
            </a:r>
          </a:p>
        </p:txBody>
      </p:sp>
    </p:spTree>
    <p:extLst>
      <p:ext uri="{BB962C8B-B14F-4D97-AF65-F5344CB8AC3E}">
        <p14:creationId xmlns:p14="http://schemas.microsoft.com/office/powerpoint/2010/main" val="211140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2B32B-2BFC-43C7-8D6B-427AA9E61A73}"/>
              </a:ext>
            </a:extLst>
          </p:cNvPr>
          <p:cNvSpPr>
            <a:spLocks noGrp="1"/>
          </p:cNvSpPr>
          <p:nvPr>
            <p:ph idx="1"/>
          </p:nvPr>
        </p:nvSpPr>
        <p:spPr>
          <a:xfrm>
            <a:off x="-10328" y="1052736"/>
            <a:ext cx="9105040" cy="5103515"/>
          </a:xfrm>
        </p:spPr>
        <p:txBody>
          <a:bodyPr>
            <a:normAutofit lnSpcReduction="10000"/>
          </a:bodyPr>
          <a:lstStyle/>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pPr>
              <a:buFont typeface="Arial" panose="020B0604020202020204" pitchFamily="34" charset="0"/>
              <a:buChar char="•"/>
            </a:pPr>
            <a:r>
              <a:rPr lang="en-IN" sz="1600" dirty="0"/>
              <a:t>Here, the fields ‘Reporting Member’ an ‘Designation’ are written for the non-repeating part.</a:t>
            </a:r>
          </a:p>
          <a:p>
            <a:pPr>
              <a:buFont typeface="Arial" panose="020B0604020202020204" pitchFamily="34" charset="0"/>
              <a:buChar char="•"/>
            </a:pPr>
            <a:r>
              <a:rPr lang="en-IN" sz="1600" dirty="0"/>
              <a:t>Then a multiple choice question asks for the category of workshop.</a:t>
            </a:r>
          </a:p>
          <a:p>
            <a:pPr>
              <a:buFont typeface="Arial" panose="020B0604020202020204" pitchFamily="34" charset="0"/>
              <a:buChar char="•"/>
            </a:pPr>
            <a:r>
              <a:rPr lang="en-IN" sz="1600" dirty="0"/>
              <a:t>Also, note that the ‘begin repeat’ construct only appears if a particular category is selected. This is implemented using the </a:t>
            </a:r>
            <a:r>
              <a:rPr lang="en-IN" sz="1600" b="1" dirty="0"/>
              <a:t>relevant</a:t>
            </a:r>
            <a:r>
              <a:rPr lang="en-IN" sz="1600" dirty="0"/>
              <a:t> column of survey sheet.</a:t>
            </a:r>
            <a:endParaRPr lang="en-IN" sz="1600" b="1" dirty="0"/>
          </a:p>
          <a:p>
            <a:pPr>
              <a:buFont typeface="Arial" panose="020B0604020202020204" pitchFamily="34" charset="0"/>
              <a:buChar char="•"/>
            </a:pPr>
            <a:r>
              <a:rPr lang="en-IN" sz="1600" dirty="0"/>
              <a:t>It is always a good practice to include questions within a repeat construct to be within a group.</a:t>
            </a:r>
          </a:p>
          <a:p>
            <a:pPr>
              <a:buFont typeface="Arial" panose="020B0604020202020204" pitchFamily="34" charset="0"/>
              <a:buChar char="•"/>
            </a:pPr>
            <a:r>
              <a:rPr lang="en-IN" sz="1600" dirty="0"/>
              <a:t>Also, take a look at the name table of repeat constructs. The name that is written for the repeat constructs in the name column, it appears as the ‘sheet name’ in the exported data for this form .So, for correct implementation of the script, it is advisable to type the </a:t>
            </a:r>
            <a:r>
              <a:rPr lang="en-IN" sz="1600" b="1" dirty="0"/>
              <a:t>name </a:t>
            </a:r>
            <a:r>
              <a:rPr lang="en-IN" sz="1600" dirty="0"/>
              <a:t>column similar to the </a:t>
            </a:r>
            <a:r>
              <a:rPr lang="en-IN" sz="1600" b="1" dirty="0"/>
              <a:t>label </a:t>
            </a:r>
            <a:r>
              <a:rPr lang="en-IN" sz="1600" dirty="0"/>
              <a:t>column</a:t>
            </a:r>
          </a:p>
        </p:txBody>
      </p:sp>
      <p:sp>
        <p:nvSpPr>
          <p:cNvPr id="3" name="Content Placeholder 2">
            <a:extLst>
              <a:ext uri="{FF2B5EF4-FFF2-40B4-BE49-F238E27FC236}">
                <a16:creationId xmlns:a16="http://schemas.microsoft.com/office/drawing/2014/main" id="{4D72918D-D707-4188-8CBC-54F265389C2A}"/>
              </a:ext>
            </a:extLst>
          </p:cNvPr>
          <p:cNvSpPr>
            <a:spLocks noGrp="1"/>
          </p:cNvSpPr>
          <p:nvPr>
            <p:ph sz="quarter" idx="10"/>
          </p:nvPr>
        </p:nvSpPr>
        <p:spPr/>
        <p:txBody>
          <a:bodyPr/>
          <a:lstStyle/>
          <a:p>
            <a:endParaRPr lang="en-IN"/>
          </a:p>
        </p:txBody>
      </p:sp>
      <p:pic>
        <p:nvPicPr>
          <p:cNvPr id="5" name="Picture 4">
            <a:extLst>
              <a:ext uri="{FF2B5EF4-FFF2-40B4-BE49-F238E27FC236}">
                <a16:creationId xmlns:a16="http://schemas.microsoft.com/office/drawing/2014/main" id="{B33AAFD4-BBBC-4F3C-A996-52779B05FED4}"/>
              </a:ext>
            </a:extLst>
          </p:cNvPr>
          <p:cNvPicPr>
            <a:picLocks noChangeAspect="1"/>
          </p:cNvPicPr>
          <p:nvPr/>
        </p:nvPicPr>
        <p:blipFill>
          <a:blip r:embed="rId2"/>
          <a:stretch>
            <a:fillRect/>
          </a:stretch>
        </p:blipFill>
        <p:spPr>
          <a:xfrm>
            <a:off x="647447" y="152400"/>
            <a:ext cx="7789489" cy="3416016"/>
          </a:xfrm>
          <a:prstGeom prst="rect">
            <a:avLst/>
          </a:prstGeom>
        </p:spPr>
      </p:pic>
    </p:spTree>
    <p:extLst>
      <p:ext uri="{BB962C8B-B14F-4D97-AF65-F5344CB8AC3E}">
        <p14:creationId xmlns:p14="http://schemas.microsoft.com/office/powerpoint/2010/main" val="278335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E9C55-9C9D-4BF1-9E32-80CF21A056F1}"/>
              </a:ext>
            </a:extLst>
          </p:cNvPr>
          <p:cNvSpPr>
            <a:spLocks noGrp="1"/>
          </p:cNvSpPr>
          <p:nvPr>
            <p:ph idx="1"/>
          </p:nvPr>
        </p:nvSpPr>
        <p:spPr/>
        <p:txBody>
          <a:bodyPr/>
          <a:lstStyle/>
          <a:p>
            <a:r>
              <a:rPr lang="en-IN" dirty="0"/>
              <a:t>All the forms were implemented in a similar fashion.</a:t>
            </a:r>
          </a:p>
          <a:p>
            <a:r>
              <a:rPr lang="en-IN" dirty="0"/>
              <a:t>Some forms had single set of repeating questions and some had none.</a:t>
            </a:r>
          </a:p>
          <a:p>
            <a:r>
              <a:rPr lang="en-IN" dirty="0"/>
              <a:t>Now we will move to the script part of the project.</a:t>
            </a:r>
          </a:p>
        </p:txBody>
      </p:sp>
      <p:sp>
        <p:nvSpPr>
          <p:cNvPr id="3" name="Content Placeholder 2">
            <a:extLst>
              <a:ext uri="{FF2B5EF4-FFF2-40B4-BE49-F238E27FC236}">
                <a16:creationId xmlns:a16="http://schemas.microsoft.com/office/drawing/2014/main" id="{7E510F0E-57AE-411D-BDA9-82DFECEFB483}"/>
              </a:ext>
            </a:extLst>
          </p:cNvPr>
          <p:cNvSpPr>
            <a:spLocks noGrp="1"/>
          </p:cNvSpPr>
          <p:nvPr>
            <p:ph sz="quarter" idx="10"/>
          </p:nvPr>
        </p:nvSpPr>
        <p:spPr/>
        <p:txBody>
          <a:bodyPr/>
          <a:lstStyle/>
          <a:p>
            <a:r>
              <a:rPr lang="en-IN" dirty="0"/>
              <a:t>The forms we made</a:t>
            </a:r>
          </a:p>
        </p:txBody>
      </p:sp>
    </p:spTree>
    <p:extLst>
      <p:ext uri="{BB962C8B-B14F-4D97-AF65-F5344CB8AC3E}">
        <p14:creationId xmlns:p14="http://schemas.microsoft.com/office/powerpoint/2010/main" val="48543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B255E1-FB48-4DDF-B39B-A46F505976E0}"/>
              </a:ext>
            </a:extLst>
          </p:cNvPr>
          <p:cNvSpPr>
            <a:spLocks noGrp="1"/>
          </p:cNvSpPr>
          <p:nvPr>
            <p:ph idx="1"/>
          </p:nvPr>
        </p:nvSpPr>
        <p:spPr/>
        <p:txBody>
          <a:bodyPr/>
          <a:lstStyle/>
          <a:p>
            <a:pPr>
              <a:buFont typeface="Arial" panose="020B0604020202020204" pitchFamily="34" charset="0"/>
              <a:buChar char="•"/>
            </a:pPr>
            <a:r>
              <a:rPr lang="en-IN" dirty="0"/>
              <a:t>Our project was aimed to collecting data from employees at HBCSE and generate reports.</a:t>
            </a:r>
          </a:p>
          <a:p>
            <a:pPr>
              <a:buFont typeface="Arial" panose="020B0604020202020204" pitchFamily="34" charset="0"/>
              <a:buChar char="•"/>
            </a:pPr>
            <a:r>
              <a:rPr lang="en-IN" dirty="0"/>
              <a:t>All this work was previously done by hand but now it could be accomplished by the use of python scripts and a good data collecting platform.</a:t>
            </a:r>
          </a:p>
        </p:txBody>
      </p:sp>
      <p:sp>
        <p:nvSpPr>
          <p:cNvPr id="3" name="Content Placeholder 2">
            <a:extLst>
              <a:ext uri="{FF2B5EF4-FFF2-40B4-BE49-F238E27FC236}">
                <a16:creationId xmlns:a16="http://schemas.microsoft.com/office/drawing/2014/main" id="{FD9401B3-AA48-4CBE-99F5-01F896C55C86}"/>
              </a:ext>
            </a:extLst>
          </p:cNvPr>
          <p:cNvSpPr>
            <a:spLocks noGrp="1"/>
          </p:cNvSpPr>
          <p:nvPr>
            <p:ph sz="quarter" idx="10"/>
          </p:nvPr>
        </p:nvSpPr>
        <p:spPr/>
        <p:txBody>
          <a:bodyPr/>
          <a:lstStyle/>
          <a:p>
            <a:r>
              <a:rPr lang="en-IN" dirty="0"/>
              <a:t>Abstract</a:t>
            </a:r>
          </a:p>
        </p:txBody>
      </p:sp>
    </p:spTree>
    <p:extLst>
      <p:ext uri="{BB962C8B-B14F-4D97-AF65-F5344CB8AC3E}">
        <p14:creationId xmlns:p14="http://schemas.microsoft.com/office/powerpoint/2010/main" val="734213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F1F8B-D498-4C05-8C57-81CC066E1D5D}"/>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dirty="0"/>
              <a:t>The process by which the script generates the report is as follows:</a:t>
            </a:r>
          </a:p>
          <a:p>
            <a:pPr lvl="1">
              <a:buFont typeface="Arial" panose="020B0604020202020204" pitchFamily="34" charset="0"/>
              <a:buChar char="•"/>
            </a:pPr>
            <a:r>
              <a:rPr lang="en-IN" dirty="0"/>
              <a:t>First, the data is downloaded off from </a:t>
            </a:r>
            <a:r>
              <a:rPr lang="en-IN" dirty="0" err="1"/>
              <a:t>KoBoToolbox</a:t>
            </a:r>
            <a:endParaRPr lang="en-IN" dirty="0"/>
          </a:p>
          <a:p>
            <a:pPr lvl="1">
              <a:buFont typeface="Arial" panose="020B0604020202020204" pitchFamily="34" charset="0"/>
              <a:buChar char="•"/>
            </a:pPr>
            <a:r>
              <a:rPr lang="en-IN" dirty="0"/>
              <a:t>Then a template file is created which contains all the column headers for all the different forms. That file can be edited for changing the order of columns or even deleting some columns. Also a tabular or a list format can be specified for a particular form in that file itself.</a:t>
            </a:r>
          </a:p>
          <a:p>
            <a:pPr lvl="1">
              <a:buFont typeface="Arial" panose="020B0604020202020204" pitchFamily="34" charset="0"/>
              <a:buChar char="•"/>
            </a:pPr>
            <a:r>
              <a:rPr lang="en-IN" dirty="0"/>
              <a:t>Then the report is generated in Markdown format following the template provided in the template. The report can be visualised in any markdown editor.</a:t>
            </a:r>
          </a:p>
          <a:p>
            <a:pPr>
              <a:buFont typeface="Arial" panose="020B0604020202020204" pitchFamily="34" charset="0"/>
              <a:buChar char="•"/>
            </a:pPr>
            <a:r>
              <a:rPr lang="en-IN" dirty="0"/>
              <a:t>So, we made 3 different scripts for fulfilling the mentioned purposes.</a:t>
            </a:r>
          </a:p>
          <a:p>
            <a:pPr lvl="1">
              <a:buFont typeface="Arial" panose="020B0604020202020204" pitchFamily="34" charset="0"/>
              <a:buChar char="•"/>
            </a:pPr>
            <a:r>
              <a:rPr lang="en-IN" dirty="0"/>
              <a:t>Download_excel.py – for downloading data from </a:t>
            </a:r>
            <a:r>
              <a:rPr lang="en-IN" dirty="0" err="1"/>
              <a:t>KoBoToolbox</a:t>
            </a:r>
            <a:r>
              <a:rPr lang="en-IN" dirty="0"/>
              <a:t>.</a:t>
            </a:r>
          </a:p>
          <a:p>
            <a:pPr lvl="1">
              <a:buFont typeface="Arial" panose="020B0604020202020204" pitchFamily="34" charset="0"/>
              <a:buChar char="•"/>
            </a:pPr>
            <a:r>
              <a:rPr lang="en-IN" dirty="0"/>
              <a:t>Headers.py – for generating the template file.</a:t>
            </a:r>
          </a:p>
          <a:p>
            <a:pPr lvl="1">
              <a:buFont typeface="Arial" panose="020B0604020202020204" pitchFamily="34" charset="0"/>
              <a:buChar char="•"/>
            </a:pPr>
            <a:r>
              <a:rPr lang="en-IN" dirty="0"/>
              <a:t>Report.py – For generating the final report.</a:t>
            </a:r>
          </a:p>
          <a:p>
            <a:pPr>
              <a:buFont typeface="Arial" panose="020B0604020202020204" pitchFamily="34" charset="0"/>
              <a:buChar char="•"/>
            </a:pPr>
            <a:r>
              <a:rPr lang="en-IN" dirty="0"/>
              <a:t>First we will explain the working of these 3 scripts in brief then we will demonstrate the working of these scripts.</a:t>
            </a:r>
          </a:p>
          <a:p>
            <a:pPr lvl="1">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0C49E2D4-FF61-4273-AA68-D55C90FD23D2}"/>
              </a:ext>
            </a:extLst>
          </p:cNvPr>
          <p:cNvSpPr>
            <a:spLocks noGrp="1"/>
          </p:cNvSpPr>
          <p:nvPr>
            <p:ph sz="quarter" idx="10"/>
          </p:nvPr>
        </p:nvSpPr>
        <p:spPr/>
        <p:txBody>
          <a:bodyPr/>
          <a:lstStyle/>
          <a:p>
            <a:r>
              <a:rPr lang="en-IN" dirty="0"/>
              <a:t>Script for Report Automation</a:t>
            </a:r>
          </a:p>
        </p:txBody>
      </p:sp>
    </p:spTree>
    <p:extLst>
      <p:ext uri="{BB962C8B-B14F-4D97-AF65-F5344CB8AC3E}">
        <p14:creationId xmlns:p14="http://schemas.microsoft.com/office/powerpoint/2010/main" val="170611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01298-0E31-49DA-B9E7-3868D50A4E19}"/>
              </a:ext>
            </a:extLst>
          </p:cNvPr>
          <p:cNvSpPr>
            <a:spLocks noGrp="1"/>
          </p:cNvSpPr>
          <p:nvPr>
            <p:ph idx="1"/>
          </p:nvPr>
        </p:nvSpPr>
        <p:spPr/>
        <p:txBody>
          <a:bodyPr/>
          <a:lstStyle/>
          <a:p>
            <a:pPr>
              <a:buFont typeface="Arial" panose="020B0604020202020204" pitchFamily="34" charset="0"/>
              <a:buChar char="•"/>
            </a:pPr>
            <a:r>
              <a:rPr lang="en-IN" sz="3000" dirty="0"/>
              <a:t>This script</a:t>
            </a:r>
            <a:r>
              <a:rPr lang="en-US" sz="3000" dirty="0"/>
              <a:t> features sample code/snippets to pull or push data using the new </a:t>
            </a:r>
            <a:r>
              <a:rPr lang="en-US" sz="3000" dirty="0" err="1"/>
              <a:t>KoboToolBox</a:t>
            </a:r>
            <a:r>
              <a:rPr lang="en-US" sz="3000" dirty="0"/>
              <a:t> API.</a:t>
            </a:r>
          </a:p>
          <a:p>
            <a:pPr>
              <a:buFont typeface="Arial" panose="020B0604020202020204" pitchFamily="34" charset="0"/>
              <a:buChar char="•"/>
            </a:pPr>
            <a:r>
              <a:rPr lang="en-US" sz="3000" dirty="0"/>
              <a:t>Data is first exported and the URL containing the latest excel file is generated.</a:t>
            </a:r>
          </a:p>
          <a:p>
            <a:pPr>
              <a:buFont typeface="Arial" panose="020B0604020202020204" pitchFamily="34" charset="0"/>
              <a:buChar char="•"/>
            </a:pPr>
            <a:r>
              <a:rPr lang="en-US" sz="3000" dirty="0"/>
              <a:t>All these URLs are then used to download all the excel files in the Excel Folder.</a:t>
            </a:r>
          </a:p>
          <a:p>
            <a:br>
              <a:rPr lang="en-US" dirty="0"/>
            </a:br>
            <a:endParaRPr lang="en-IN" dirty="0"/>
          </a:p>
        </p:txBody>
      </p:sp>
      <p:sp>
        <p:nvSpPr>
          <p:cNvPr id="3" name="Content Placeholder 2">
            <a:extLst>
              <a:ext uri="{FF2B5EF4-FFF2-40B4-BE49-F238E27FC236}">
                <a16:creationId xmlns:a16="http://schemas.microsoft.com/office/drawing/2014/main" id="{0A793BBE-9DF6-4297-9992-76AD44B92EB3}"/>
              </a:ext>
            </a:extLst>
          </p:cNvPr>
          <p:cNvSpPr>
            <a:spLocks noGrp="1"/>
          </p:cNvSpPr>
          <p:nvPr>
            <p:ph sz="quarter" idx="10"/>
          </p:nvPr>
        </p:nvSpPr>
        <p:spPr/>
        <p:txBody>
          <a:bodyPr/>
          <a:lstStyle/>
          <a:p>
            <a:r>
              <a:rPr lang="en-IN" dirty="0"/>
              <a:t>Download_excel.py</a:t>
            </a:r>
          </a:p>
        </p:txBody>
      </p:sp>
    </p:spTree>
    <p:extLst>
      <p:ext uri="{BB962C8B-B14F-4D97-AF65-F5344CB8AC3E}">
        <p14:creationId xmlns:p14="http://schemas.microsoft.com/office/powerpoint/2010/main" val="27403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A9ED5A-027C-4DB9-8833-C6B87DC44346}"/>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We have currently three different kinds of forms:</a:t>
            </a:r>
          </a:p>
          <a:p>
            <a:pPr lvl="1">
              <a:buFont typeface="Arial" panose="020B0604020202020204" pitchFamily="34" charset="0"/>
              <a:buChar char="•"/>
            </a:pPr>
            <a:r>
              <a:rPr lang="en-IN" dirty="0"/>
              <a:t>Forms with no repeating set of questions.</a:t>
            </a:r>
          </a:p>
          <a:p>
            <a:pPr lvl="1">
              <a:buFont typeface="Arial" panose="020B0604020202020204" pitchFamily="34" charset="0"/>
              <a:buChar char="•"/>
            </a:pPr>
            <a:r>
              <a:rPr lang="en-IN" dirty="0"/>
              <a:t>Forms with a single set of repeating questions.</a:t>
            </a:r>
          </a:p>
          <a:p>
            <a:pPr lvl="1">
              <a:buFont typeface="Arial" panose="020B0604020202020204" pitchFamily="34" charset="0"/>
              <a:buChar char="•"/>
            </a:pPr>
            <a:r>
              <a:rPr lang="en-IN" dirty="0"/>
              <a:t>Forms with multiple sets of repeating.</a:t>
            </a:r>
          </a:p>
          <a:p>
            <a:pPr>
              <a:buFont typeface="Arial" panose="020B0604020202020204" pitchFamily="34" charset="0"/>
              <a:buChar char="•"/>
            </a:pPr>
            <a:r>
              <a:rPr lang="en-IN" dirty="0"/>
              <a:t>Headers.py works in different ways for these 3 different types of forms:</a:t>
            </a:r>
          </a:p>
          <a:p>
            <a:pPr lvl="1">
              <a:buFont typeface="Arial" panose="020B0604020202020204" pitchFamily="34" charset="0"/>
              <a:buChar char="•"/>
            </a:pPr>
            <a:r>
              <a:rPr lang="en-IN" dirty="0"/>
              <a:t>For forms with no repeating parts, data is present in only one excel sheet so it straightaway extracts the relevant columns from the spreadsheet.</a:t>
            </a:r>
          </a:p>
          <a:p>
            <a:pPr lvl="1">
              <a:buFont typeface="Arial" panose="020B0604020202020204" pitchFamily="34" charset="0"/>
              <a:buChar char="•"/>
            </a:pPr>
            <a:r>
              <a:rPr lang="en-IN" dirty="0"/>
              <a:t>For forms with single set of repeating questions, The questions under ‘repeat’ construct are present in a different sheet so the sheets are to be merged on the basis of the column containing unique id for each submission, which is ‘_</a:t>
            </a:r>
            <a:r>
              <a:rPr lang="en-IN" dirty="0" err="1"/>
              <a:t>uuid</a:t>
            </a:r>
            <a:r>
              <a:rPr lang="en-IN" dirty="0"/>
              <a:t>’, and then the column headers are extracted.</a:t>
            </a:r>
          </a:p>
          <a:p>
            <a:pPr lvl="1">
              <a:buFont typeface="Arial" panose="020B0604020202020204" pitchFamily="34" charset="0"/>
              <a:buChar char="•"/>
            </a:pPr>
            <a:r>
              <a:rPr lang="en-IN" dirty="0"/>
              <a:t>For forms with multiple sets of repeating questions, data for each repeating set is present in a separate sheet so the sheets are to be merged sequentially. By doing this we extract columns for each separate category separately and reports for each category is generated separately.</a:t>
            </a:r>
          </a:p>
        </p:txBody>
      </p:sp>
      <p:sp>
        <p:nvSpPr>
          <p:cNvPr id="3" name="Content Placeholder 2">
            <a:extLst>
              <a:ext uri="{FF2B5EF4-FFF2-40B4-BE49-F238E27FC236}">
                <a16:creationId xmlns:a16="http://schemas.microsoft.com/office/drawing/2014/main" id="{46682A70-0826-4118-95A9-031DB5FA22AA}"/>
              </a:ext>
            </a:extLst>
          </p:cNvPr>
          <p:cNvSpPr>
            <a:spLocks noGrp="1"/>
          </p:cNvSpPr>
          <p:nvPr>
            <p:ph sz="quarter" idx="10"/>
          </p:nvPr>
        </p:nvSpPr>
        <p:spPr/>
        <p:txBody>
          <a:bodyPr/>
          <a:lstStyle/>
          <a:p>
            <a:r>
              <a:rPr lang="en-IN" dirty="0"/>
              <a:t>Headers.py</a:t>
            </a:r>
          </a:p>
        </p:txBody>
      </p:sp>
    </p:spTree>
    <p:extLst>
      <p:ext uri="{BB962C8B-B14F-4D97-AF65-F5344CB8AC3E}">
        <p14:creationId xmlns:p14="http://schemas.microsoft.com/office/powerpoint/2010/main" val="1365371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454BF6-F049-4FB6-802C-1863DA6009F3}"/>
              </a:ext>
            </a:extLst>
          </p:cNvPr>
          <p:cNvSpPr>
            <a:spLocks noGrp="1"/>
          </p:cNvSpPr>
          <p:nvPr>
            <p:ph idx="1"/>
          </p:nvPr>
        </p:nvSpPr>
        <p:spPr/>
        <p:txBody>
          <a:bodyPr/>
          <a:lstStyle/>
          <a:p>
            <a:pPr>
              <a:buFont typeface="Arial" panose="020B0604020202020204" pitchFamily="34" charset="0"/>
              <a:buChar char="•"/>
            </a:pPr>
            <a:r>
              <a:rPr lang="en-IN" dirty="0"/>
              <a:t>When the script is run, it asks whether the report is to be generated in Table form or in List form which has to be entered by the user.</a:t>
            </a:r>
          </a:p>
          <a:p>
            <a:pPr>
              <a:buFont typeface="Arial" panose="020B0604020202020204" pitchFamily="34" charset="0"/>
              <a:buChar char="•"/>
            </a:pPr>
            <a:r>
              <a:rPr lang="en-IN" dirty="0"/>
              <a:t> Also, templates for the forms are shown which can be changed by the user.</a:t>
            </a:r>
          </a:p>
          <a:p>
            <a:pPr>
              <a:buFont typeface="Arial" panose="020B0604020202020204" pitchFamily="34" charset="0"/>
              <a:buChar char="•"/>
            </a:pPr>
            <a:r>
              <a:rPr lang="en-IN" dirty="0"/>
              <a:t>Preview:</a:t>
            </a:r>
          </a:p>
          <a:p>
            <a:endParaRPr lang="en-IN" dirty="0"/>
          </a:p>
        </p:txBody>
      </p:sp>
      <p:sp>
        <p:nvSpPr>
          <p:cNvPr id="3" name="Content Placeholder 2">
            <a:extLst>
              <a:ext uri="{FF2B5EF4-FFF2-40B4-BE49-F238E27FC236}">
                <a16:creationId xmlns:a16="http://schemas.microsoft.com/office/drawing/2014/main" id="{54DA6E19-A0E6-4EDA-9F2A-8A3F7E72D284}"/>
              </a:ext>
            </a:extLst>
          </p:cNvPr>
          <p:cNvSpPr>
            <a:spLocks noGrp="1"/>
          </p:cNvSpPr>
          <p:nvPr>
            <p:ph sz="quarter" idx="10"/>
          </p:nvPr>
        </p:nvSpPr>
        <p:spPr/>
        <p:txBody>
          <a:bodyPr/>
          <a:lstStyle/>
          <a:p>
            <a:r>
              <a:rPr lang="en-IN" dirty="0"/>
              <a:t>Headers.py continued…</a:t>
            </a:r>
          </a:p>
        </p:txBody>
      </p:sp>
      <p:pic>
        <p:nvPicPr>
          <p:cNvPr id="5" name="Picture 4">
            <a:extLst>
              <a:ext uri="{FF2B5EF4-FFF2-40B4-BE49-F238E27FC236}">
                <a16:creationId xmlns:a16="http://schemas.microsoft.com/office/drawing/2014/main" id="{B46DC2F5-68FD-4039-BD74-A3C6334D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005064"/>
            <a:ext cx="8585641" cy="2336920"/>
          </a:xfrm>
          <a:prstGeom prst="rect">
            <a:avLst/>
          </a:prstGeom>
        </p:spPr>
      </p:pic>
    </p:spTree>
    <p:extLst>
      <p:ext uri="{BB962C8B-B14F-4D97-AF65-F5344CB8AC3E}">
        <p14:creationId xmlns:p14="http://schemas.microsoft.com/office/powerpoint/2010/main" val="372733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06DCBB-3A7C-4E46-BF0E-A54FC677CD13}"/>
              </a:ext>
            </a:extLst>
          </p:cNvPr>
          <p:cNvSpPr>
            <a:spLocks noGrp="1"/>
          </p:cNvSpPr>
          <p:nvPr>
            <p:ph idx="1"/>
          </p:nvPr>
        </p:nvSpPr>
        <p:spPr/>
        <p:txBody>
          <a:bodyPr/>
          <a:lstStyle/>
          <a:p>
            <a:r>
              <a:rPr lang="en-IN" dirty="0"/>
              <a:t>The template is generated in a text file called </a:t>
            </a:r>
            <a:r>
              <a:rPr lang="en-IN" b="1" dirty="0"/>
              <a:t>template.txt</a:t>
            </a:r>
          </a:p>
          <a:p>
            <a:endParaRPr lang="en-IN" b="1" dirty="0"/>
          </a:p>
        </p:txBody>
      </p:sp>
      <p:sp>
        <p:nvSpPr>
          <p:cNvPr id="3" name="Content Placeholder 2">
            <a:extLst>
              <a:ext uri="{FF2B5EF4-FFF2-40B4-BE49-F238E27FC236}">
                <a16:creationId xmlns:a16="http://schemas.microsoft.com/office/drawing/2014/main" id="{469DF658-7E57-409C-B10A-79DFBEF384B0}"/>
              </a:ext>
            </a:extLst>
          </p:cNvPr>
          <p:cNvSpPr>
            <a:spLocks noGrp="1"/>
          </p:cNvSpPr>
          <p:nvPr>
            <p:ph sz="quarter" idx="10"/>
          </p:nvPr>
        </p:nvSpPr>
        <p:spPr/>
        <p:txBody>
          <a:bodyPr/>
          <a:lstStyle/>
          <a:p>
            <a:r>
              <a:rPr lang="en-IN" dirty="0"/>
              <a:t>Example of template file</a:t>
            </a:r>
          </a:p>
        </p:txBody>
      </p:sp>
      <p:pic>
        <p:nvPicPr>
          <p:cNvPr id="5" name="Picture 4">
            <a:extLst>
              <a:ext uri="{FF2B5EF4-FFF2-40B4-BE49-F238E27FC236}">
                <a16:creationId xmlns:a16="http://schemas.microsoft.com/office/drawing/2014/main" id="{D565DF3D-2F4B-4580-A867-B65370AD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88840"/>
            <a:ext cx="8443664" cy="4525963"/>
          </a:xfrm>
          <a:prstGeom prst="rect">
            <a:avLst/>
          </a:prstGeom>
        </p:spPr>
      </p:pic>
    </p:spTree>
    <p:extLst>
      <p:ext uri="{BB962C8B-B14F-4D97-AF65-F5344CB8AC3E}">
        <p14:creationId xmlns:p14="http://schemas.microsoft.com/office/powerpoint/2010/main" val="2897400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68613C-9028-4260-BE56-D9B4A994205E}"/>
              </a:ext>
            </a:extLst>
          </p:cNvPr>
          <p:cNvSpPr>
            <a:spLocks noGrp="1"/>
          </p:cNvSpPr>
          <p:nvPr>
            <p:ph idx="1"/>
          </p:nvPr>
        </p:nvSpPr>
        <p:spPr/>
        <p:txBody>
          <a:bodyPr/>
          <a:lstStyle/>
          <a:p>
            <a:r>
              <a:rPr lang="en-IN" dirty="0"/>
              <a:t>Report.py simply reads the template file for the sequence of the column headers and extracts the data accordingly.</a:t>
            </a:r>
          </a:p>
          <a:p>
            <a:r>
              <a:rPr lang="en-IN" dirty="0"/>
              <a:t>It also sorts the data in descending order of ‘Date’ or ‘Year’ column, if any, in the form.</a:t>
            </a:r>
          </a:p>
        </p:txBody>
      </p:sp>
      <p:sp>
        <p:nvSpPr>
          <p:cNvPr id="3" name="Content Placeholder 2">
            <a:extLst>
              <a:ext uri="{FF2B5EF4-FFF2-40B4-BE49-F238E27FC236}">
                <a16:creationId xmlns:a16="http://schemas.microsoft.com/office/drawing/2014/main" id="{16B90FF8-F612-4063-8BBE-1BA6BB05FA5A}"/>
              </a:ext>
            </a:extLst>
          </p:cNvPr>
          <p:cNvSpPr>
            <a:spLocks noGrp="1"/>
          </p:cNvSpPr>
          <p:nvPr>
            <p:ph sz="quarter" idx="10"/>
          </p:nvPr>
        </p:nvSpPr>
        <p:spPr/>
        <p:txBody>
          <a:bodyPr/>
          <a:lstStyle/>
          <a:p>
            <a:r>
              <a:rPr lang="en-IN" dirty="0"/>
              <a:t>Report.py</a:t>
            </a:r>
          </a:p>
        </p:txBody>
      </p:sp>
    </p:spTree>
    <p:extLst>
      <p:ext uri="{BB962C8B-B14F-4D97-AF65-F5344CB8AC3E}">
        <p14:creationId xmlns:p14="http://schemas.microsoft.com/office/powerpoint/2010/main" val="3901277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4E54158-74B8-4E55-ACEE-38FCE4C47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700808"/>
            <a:ext cx="8515672" cy="4392488"/>
          </a:xfrm>
        </p:spPr>
      </p:pic>
      <p:sp>
        <p:nvSpPr>
          <p:cNvPr id="3" name="Content Placeholder 2">
            <a:extLst>
              <a:ext uri="{FF2B5EF4-FFF2-40B4-BE49-F238E27FC236}">
                <a16:creationId xmlns:a16="http://schemas.microsoft.com/office/drawing/2014/main" id="{47D8F6B5-377F-45D7-BC3B-693FB5950691}"/>
              </a:ext>
            </a:extLst>
          </p:cNvPr>
          <p:cNvSpPr>
            <a:spLocks noGrp="1"/>
          </p:cNvSpPr>
          <p:nvPr>
            <p:ph sz="quarter" idx="10"/>
          </p:nvPr>
        </p:nvSpPr>
        <p:spPr>
          <a:xfrm>
            <a:off x="179512" y="188640"/>
            <a:ext cx="6324600" cy="1143000"/>
          </a:xfrm>
        </p:spPr>
        <p:txBody>
          <a:bodyPr>
            <a:normAutofit fontScale="77500" lnSpcReduction="20000"/>
          </a:bodyPr>
          <a:lstStyle/>
          <a:p>
            <a:r>
              <a:rPr lang="en-IN" sz="5400" dirty="0"/>
              <a:t>Sample Report Generated by our Script</a:t>
            </a:r>
          </a:p>
        </p:txBody>
      </p:sp>
    </p:spTree>
    <p:extLst>
      <p:ext uri="{BB962C8B-B14F-4D97-AF65-F5344CB8AC3E}">
        <p14:creationId xmlns:p14="http://schemas.microsoft.com/office/powerpoint/2010/main" val="1926361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D9701E-EEC9-4BEF-B86F-5AA3D85BBBBD}"/>
              </a:ext>
            </a:extLst>
          </p:cNvPr>
          <p:cNvSpPr>
            <a:spLocks noGrp="1"/>
          </p:cNvSpPr>
          <p:nvPr>
            <p:ph idx="1"/>
          </p:nvPr>
        </p:nvSpPr>
        <p:spPr/>
        <p:txBody>
          <a:bodyPr/>
          <a:lstStyle/>
          <a:p>
            <a:r>
              <a:rPr lang="en-IN" dirty="0"/>
              <a:t>As suggested by our mentors, we have uploaded all the work on GitHub:</a:t>
            </a:r>
          </a:p>
          <a:p>
            <a:endParaRPr lang="en-IN" dirty="0"/>
          </a:p>
          <a:p>
            <a:r>
              <a:rPr lang="en-IN" dirty="0">
                <a:hlinkClick r:id="rId2"/>
              </a:rPr>
              <a:t>https://github.com/Ar5h71/XLS_to_MARKDOWN_REPORT</a:t>
            </a:r>
            <a:endParaRPr lang="en-IN" dirty="0"/>
          </a:p>
        </p:txBody>
      </p:sp>
      <p:sp>
        <p:nvSpPr>
          <p:cNvPr id="3" name="Content Placeholder 2">
            <a:extLst>
              <a:ext uri="{FF2B5EF4-FFF2-40B4-BE49-F238E27FC236}">
                <a16:creationId xmlns:a16="http://schemas.microsoft.com/office/drawing/2014/main" id="{833B99C1-8A63-463A-B609-4E019A90AB2C}"/>
              </a:ext>
            </a:extLst>
          </p:cNvPr>
          <p:cNvSpPr>
            <a:spLocks noGrp="1"/>
          </p:cNvSpPr>
          <p:nvPr>
            <p:ph sz="quarter" idx="10"/>
          </p:nvPr>
        </p:nvSpPr>
        <p:spPr/>
        <p:txBody>
          <a:bodyPr/>
          <a:lstStyle/>
          <a:p>
            <a:r>
              <a:rPr lang="en-IN" dirty="0"/>
              <a:t>Everything as a Git-Hub Repository</a:t>
            </a:r>
          </a:p>
        </p:txBody>
      </p:sp>
    </p:spTree>
    <p:extLst>
      <p:ext uri="{BB962C8B-B14F-4D97-AF65-F5344CB8AC3E}">
        <p14:creationId xmlns:p14="http://schemas.microsoft.com/office/powerpoint/2010/main" val="3266645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754086-A432-4E2D-A664-61C177A545D3}"/>
              </a:ext>
            </a:extLst>
          </p:cNvPr>
          <p:cNvSpPr>
            <a:spLocks noGrp="1"/>
          </p:cNvSpPr>
          <p:nvPr>
            <p:ph idx="1"/>
          </p:nvPr>
        </p:nvSpPr>
        <p:spPr/>
        <p:txBody>
          <a:bodyPr/>
          <a:lstStyle/>
          <a:p>
            <a:pPr>
              <a:buFont typeface="Arial" panose="020B0604020202020204" pitchFamily="34" charset="0"/>
              <a:buChar char="•"/>
            </a:pPr>
            <a:r>
              <a:rPr lang="en-IN" dirty="0"/>
              <a:t>By the constant support and guidance by the mentors and our PS faculty, we have successfully completed the project.</a:t>
            </a:r>
          </a:p>
          <a:p>
            <a:pPr>
              <a:buFont typeface="Arial" panose="020B0604020202020204" pitchFamily="34" charset="0"/>
              <a:buChar char="•"/>
            </a:pPr>
            <a:r>
              <a:rPr lang="en-IN" dirty="0"/>
              <a:t>We were successfully able to generate reports in the desired fashion with very less editing required from the user end.</a:t>
            </a:r>
          </a:p>
          <a:p>
            <a:pPr>
              <a:buFont typeface="Arial" panose="020B0604020202020204" pitchFamily="34" charset="0"/>
              <a:buChar char="•"/>
            </a:pPr>
            <a:r>
              <a:rPr lang="en-IN" dirty="0"/>
              <a:t>We hope that this project will be carried forward and will help the people at HBCSE in a constructive way.</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2FB70EAB-2640-48FC-95DE-B0158F308A80}"/>
              </a:ext>
            </a:extLst>
          </p:cNvPr>
          <p:cNvSpPr>
            <a:spLocks noGrp="1"/>
          </p:cNvSpPr>
          <p:nvPr>
            <p:ph sz="quarter" idx="10"/>
          </p:nvPr>
        </p:nvSpPr>
        <p:spPr/>
        <p:txBody>
          <a:bodyPr/>
          <a:lstStyle/>
          <a:p>
            <a:r>
              <a:rPr lang="en-IN" dirty="0"/>
              <a:t>Concluding Remarks:</a:t>
            </a:r>
          </a:p>
        </p:txBody>
      </p:sp>
    </p:spTree>
    <p:extLst>
      <p:ext uri="{BB962C8B-B14F-4D97-AF65-F5344CB8AC3E}">
        <p14:creationId xmlns:p14="http://schemas.microsoft.com/office/powerpoint/2010/main" val="280913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2708920"/>
            <a:ext cx="8515672" cy="1872208"/>
          </a:xfrm>
        </p:spPr>
        <p:txBody>
          <a:bodyPr>
            <a:normAutofit/>
          </a:bodyPr>
          <a:lstStyle/>
          <a:p>
            <a:pPr algn="ctr"/>
            <a:r>
              <a:rPr lang="en-IN" sz="2800" dirty="0">
                <a:latin typeface="Times New Roman" pitchFamily="18" charset="0"/>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3B4EE7-E50E-4CCE-B805-CFDC2F52FE87}"/>
              </a:ext>
            </a:extLst>
          </p:cNvPr>
          <p:cNvSpPr>
            <a:spLocks noGrp="1"/>
          </p:cNvSpPr>
          <p:nvPr>
            <p:ph idx="1"/>
          </p:nvPr>
        </p:nvSpPr>
        <p:spPr/>
        <p:txBody>
          <a:bodyPr/>
          <a:lstStyle/>
          <a:p>
            <a:pPr>
              <a:buFont typeface="Arial" panose="020B0604020202020204" pitchFamily="34" charset="0"/>
              <a:buChar char="•"/>
            </a:pPr>
            <a:r>
              <a:rPr lang="en-IN" dirty="0"/>
              <a:t>We first went with google forms. But we had to drop the idea of google forms due to the following reasons:</a:t>
            </a:r>
          </a:p>
          <a:p>
            <a:pPr lvl="1">
              <a:buFont typeface="Arial" panose="020B0604020202020204" pitchFamily="34" charset="0"/>
              <a:buChar char="•"/>
            </a:pPr>
            <a:r>
              <a:rPr lang="en-IN" dirty="0"/>
              <a:t>Google forms do not provide much flexibility for making forms.</a:t>
            </a:r>
          </a:p>
          <a:p>
            <a:pPr lvl="1">
              <a:buFont typeface="Arial" panose="020B0604020202020204" pitchFamily="34" charset="0"/>
              <a:buChar char="•"/>
            </a:pPr>
            <a:r>
              <a:rPr lang="en-IN" dirty="0"/>
              <a:t>Issue of data security since all the data is stored on </a:t>
            </a:r>
            <a:r>
              <a:rPr lang="en-IN" dirty="0" err="1"/>
              <a:t>google’s</a:t>
            </a:r>
            <a:r>
              <a:rPr lang="en-IN" dirty="0"/>
              <a:t> servers.</a:t>
            </a:r>
          </a:p>
          <a:p>
            <a:pPr>
              <a:buFont typeface="Arial" panose="020B0604020202020204" pitchFamily="34" charset="0"/>
              <a:buChar char="•"/>
            </a:pPr>
            <a:r>
              <a:rPr lang="en-IN" dirty="0"/>
              <a:t>We were then suggested to use </a:t>
            </a:r>
            <a:r>
              <a:rPr lang="en-IN" dirty="0" err="1"/>
              <a:t>KoBoToolbox</a:t>
            </a:r>
            <a:r>
              <a:rPr lang="en-IN" dirty="0"/>
              <a:t>. It is free data collection platform that provides much more flexibility for making forms.</a:t>
            </a:r>
          </a:p>
          <a:p>
            <a:pPr marL="0" indent="0"/>
            <a:endParaRPr lang="en-IN" dirty="0"/>
          </a:p>
        </p:txBody>
      </p:sp>
      <p:sp>
        <p:nvSpPr>
          <p:cNvPr id="3" name="Content Placeholder 2">
            <a:extLst>
              <a:ext uri="{FF2B5EF4-FFF2-40B4-BE49-F238E27FC236}">
                <a16:creationId xmlns:a16="http://schemas.microsoft.com/office/drawing/2014/main" id="{2675CC14-12EE-4C13-AEF3-33A79EF878EC}"/>
              </a:ext>
            </a:extLst>
          </p:cNvPr>
          <p:cNvSpPr>
            <a:spLocks noGrp="1"/>
          </p:cNvSpPr>
          <p:nvPr>
            <p:ph sz="quarter" idx="10"/>
          </p:nvPr>
        </p:nvSpPr>
        <p:spPr/>
        <p:txBody>
          <a:bodyPr/>
          <a:lstStyle/>
          <a:p>
            <a:r>
              <a:rPr lang="en-IN" dirty="0"/>
              <a:t>Choosing the Platform for Data Collection</a:t>
            </a:r>
          </a:p>
        </p:txBody>
      </p:sp>
    </p:spTree>
    <p:extLst>
      <p:ext uri="{BB962C8B-B14F-4D97-AF65-F5344CB8AC3E}">
        <p14:creationId xmlns:p14="http://schemas.microsoft.com/office/powerpoint/2010/main" val="246826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6C2A15-8EB6-44D8-8CEB-F2C5CB973500}"/>
              </a:ext>
            </a:extLst>
          </p:cNvPr>
          <p:cNvSpPr>
            <a:spLocks noGrp="1"/>
          </p:cNvSpPr>
          <p:nvPr>
            <p:ph idx="1"/>
          </p:nvPr>
        </p:nvSpPr>
        <p:spPr/>
        <p:txBody>
          <a:bodyPr/>
          <a:lstStyle/>
          <a:p>
            <a:pPr>
              <a:buFont typeface="Arial" panose="020B0604020202020204" pitchFamily="34" charset="0"/>
              <a:buChar char="•"/>
            </a:pPr>
            <a:r>
              <a:rPr lang="en-IN" dirty="0" err="1"/>
              <a:t>KoBoToolbox</a:t>
            </a:r>
            <a:r>
              <a:rPr lang="en-IN" dirty="0"/>
              <a:t> is a suite of tools for field data collection. It is a free and open source software.</a:t>
            </a:r>
          </a:p>
          <a:p>
            <a:pPr>
              <a:buFont typeface="Arial" panose="020B0604020202020204" pitchFamily="34" charset="0"/>
              <a:buChar char="•"/>
            </a:pPr>
            <a:r>
              <a:rPr lang="en-IN" dirty="0"/>
              <a:t>The forms on </a:t>
            </a:r>
            <a:r>
              <a:rPr lang="en-IN" dirty="0" err="1"/>
              <a:t>KoBoToolbox</a:t>
            </a:r>
            <a:r>
              <a:rPr lang="en-IN" dirty="0"/>
              <a:t> are based on </a:t>
            </a:r>
            <a:r>
              <a:rPr lang="en-IN" dirty="0" err="1"/>
              <a:t>XLSForm</a:t>
            </a:r>
            <a:r>
              <a:rPr lang="en-IN" dirty="0"/>
              <a:t>.</a:t>
            </a:r>
          </a:p>
          <a:p>
            <a:pPr>
              <a:buFont typeface="Arial" panose="020B0604020202020204" pitchFamily="34" charset="0"/>
              <a:buChar char="•"/>
            </a:pPr>
            <a:r>
              <a:rPr lang="en-IN" dirty="0"/>
              <a:t>Forms can be made either by using the GUI provided by </a:t>
            </a:r>
            <a:r>
              <a:rPr lang="en-IN" dirty="0" err="1"/>
              <a:t>KoBo</a:t>
            </a:r>
            <a:r>
              <a:rPr lang="en-IN" dirty="0"/>
              <a:t> or simply can be made in XLS format and then uploaded.</a:t>
            </a:r>
          </a:p>
          <a:p>
            <a:pPr>
              <a:buFont typeface="Arial" panose="020B0604020202020204" pitchFamily="34" charset="0"/>
              <a:buChar char="•"/>
            </a:pPr>
            <a:r>
              <a:rPr lang="en-IN" dirty="0"/>
              <a:t>However we suggest making the forms in XLS format as they align better to the scripts and are easy and quick to make.</a:t>
            </a:r>
          </a:p>
          <a:p>
            <a:endParaRPr lang="en-IN" dirty="0"/>
          </a:p>
        </p:txBody>
      </p:sp>
      <p:sp>
        <p:nvSpPr>
          <p:cNvPr id="3" name="Content Placeholder 2">
            <a:extLst>
              <a:ext uri="{FF2B5EF4-FFF2-40B4-BE49-F238E27FC236}">
                <a16:creationId xmlns:a16="http://schemas.microsoft.com/office/drawing/2014/main" id="{A71A7B04-45BB-45F4-9036-33CB155D0BF2}"/>
              </a:ext>
            </a:extLst>
          </p:cNvPr>
          <p:cNvSpPr>
            <a:spLocks noGrp="1"/>
          </p:cNvSpPr>
          <p:nvPr>
            <p:ph sz="quarter" idx="10"/>
          </p:nvPr>
        </p:nvSpPr>
        <p:spPr/>
        <p:txBody>
          <a:bodyPr/>
          <a:lstStyle/>
          <a:p>
            <a:r>
              <a:rPr lang="en-IN" dirty="0" err="1"/>
              <a:t>KoBoToolbox</a:t>
            </a:r>
            <a:endParaRPr lang="en-IN" dirty="0"/>
          </a:p>
        </p:txBody>
      </p:sp>
    </p:spTree>
    <p:extLst>
      <p:ext uri="{BB962C8B-B14F-4D97-AF65-F5344CB8AC3E}">
        <p14:creationId xmlns:p14="http://schemas.microsoft.com/office/powerpoint/2010/main" val="251630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96755-BAC9-49E6-A803-A2CBC75CF8BB}"/>
              </a:ext>
            </a:extLst>
          </p:cNvPr>
          <p:cNvSpPr>
            <a:spLocks noGrp="1"/>
          </p:cNvSpPr>
          <p:nvPr>
            <p:ph sz="quarter" idx="10"/>
          </p:nvPr>
        </p:nvSpPr>
        <p:spPr>
          <a:xfrm>
            <a:off x="304800" y="548680"/>
            <a:ext cx="6324600" cy="746720"/>
          </a:xfrm>
        </p:spPr>
        <p:txBody>
          <a:bodyPr>
            <a:normAutofit fontScale="70000" lnSpcReduction="20000"/>
          </a:bodyPr>
          <a:lstStyle/>
          <a:p>
            <a:r>
              <a:rPr lang="en-IN" dirty="0"/>
              <a:t>The UI for </a:t>
            </a:r>
            <a:r>
              <a:rPr lang="en-IN" dirty="0" err="1"/>
              <a:t>KoBoToolbox</a:t>
            </a:r>
            <a:r>
              <a:rPr lang="en-IN" dirty="0"/>
              <a:t> can be seen below.</a:t>
            </a:r>
          </a:p>
          <a:p>
            <a:endParaRPr lang="en-IN" dirty="0"/>
          </a:p>
        </p:txBody>
      </p:sp>
      <p:sp>
        <p:nvSpPr>
          <p:cNvPr id="6" name="Content Placeholder 5">
            <a:extLst>
              <a:ext uri="{FF2B5EF4-FFF2-40B4-BE49-F238E27FC236}">
                <a16:creationId xmlns:a16="http://schemas.microsoft.com/office/drawing/2014/main" id="{68A68C3E-A508-4619-BA85-C1773EA817E0}"/>
              </a:ext>
            </a:extLst>
          </p:cNvPr>
          <p:cNvSpPr>
            <a:spLocks noGrp="1"/>
          </p:cNvSpPr>
          <p:nvPr>
            <p:ph idx="1"/>
          </p:nvPr>
        </p:nvSpPr>
        <p:spPr>
          <a:xfrm>
            <a:off x="294080" y="1484784"/>
            <a:ext cx="8229600" cy="4525963"/>
          </a:xfrm>
        </p:spPr>
        <p:txBody>
          <a:bodyPr/>
          <a:lstStyle/>
          <a:p>
            <a:endParaRPr lang="en-IN" dirty="0"/>
          </a:p>
        </p:txBody>
      </p:sp>
      <p:pic>
        <p:nvPicPr>
          <p:cNvPr id="7" name="Picture 6">
            <a:extLst>
              <a:ext uri="{FF2B5EF4-FFF2-40B4-BE49-F238E27FC236}">
                <a16:creationId xmlns:a16="http://schemas.microsoft.com/office/drawing/2014/main" id="{AD732230-A6DC-411E-90E7-A2EBD9612F73}"/>
              </a:ext>
            </a:extLst>
          </p:cNvPr>
          <p:cNvPicPr>
            <a:picLocks noChangeAspect="1"/>
          </p:cNvPicPr>
          <p:nvPr/>
        </p:nvPicPr>
        <p:blipFill>
          <a:blip r:embed="rId2"/>
          <a:stretch>
            <a:fillRect/>
          </a:stretch>
        </p:blipFill>
        <p:spPr>
          <a:xfrm>
            <a:off x="557808" y="1784945"/>
            <a:ext cx="8028384" cy="4524375"/>
          </a:xfrm>
          <a:prstGeom prst="rect">
            <a:avLst/>
          </a:prstGeom>
        </p:spPr>
      </p:pic>
    </p:spTree>
    <p:extLst>
      <p:ext uri="{BB962C8B-B14F-4D97-AF65-F5344CB8AC3E}">
        <p14:creationId xmlns:p14="http://schemas.microsoft.com/office/powerpoint/2010/main" val="186908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146E3-60CC-4CD8-906C-F4E1E24E9082}"/>
              </a:ext>
            </a:extLst>
          </p:cNvPr>
          <p:cNvSpPr>
            <a:spLocks noGrp="1"/>
          </p:cNvSpPr>
          <p:nvPr>
            <p:ph idx="1"/>
          </p:nvPr>
        </p:nvSpPr>
        <p:spPr/>
        <p:txBody>
          <a:bodyPr>
            <a:normAutofit lnSpcReduction="10000"/>
          </a:bodyPr>
          <a:lstStyle/>
          <a:p>
            <a:pPr>
              <a:buFont typeface="Arial" panose="020B0604020202020204" pitchFamily="34" charset="0"/>
              <a:buChar char="•"/>
            </a:pPr>
            <a:r>
              <a:rPr lang="en-IN" dirty="0" err="1"/>
              <a:t>XLSForm</a:t>
            </a:r>
            <a:r>
              <a:rPr lang="en-IN" dirty="0"/>
              <a:t> is a form standard created to help simplify the authoring of forms in Excel. Authoring is done in a human readable format using a familiar tool that almost everyone knows - Excel. </a:t>
            </a:r>
            <a:r>
              <a:rPr lang="en-IN" dirty="0" err="1"/>
              <a:t>XLSForms</a:t>
            </a:r>
            <a:r>
              <a:rPr lang="en-IN" dirty="0"/>
              <a:t> provide a practical standard for sharing and collaborating on authoring forms. They are simple to get started with but allow for the authoring of complex forms by someone familiar with the syntax.</a:t>
            </a:r>
          </a:p>
          <a:p>
            <a:pPr>
              <a:buFont typeface="Arial" panose="020B0604020202020204" pitchFamily="34" charset="0"/>
              <a:buChar char="•"/>
            </a:pPr>
            <a:r>
              <a:rPr lang="en-IN" dirty="0"/>
              <a:t>The </a:t>
            </a:r>
            <a:r>
              <a:rPr lang="en-IN" dirty="0" err="1"/>
              <a:t>XLSForm</a:t>
            </a:r>
            <a:r>
              <a:rPr lang="en-IN" dirty="0"/>
              <a:t> is then converted to an </a:t>
            </a:r>
            <a:r>
              <a:rPr lang="en-IN" dirty="0">
                <a:hlinkClick r:id="rId2"/>
              </a:rPr>
              <a:t>ODK </a:t>
            </a:r>
            <a:r>
              <a:rPr lang="en-IN" dirty="0" err="1">
                <a:hlinkClick r:id="rId2"/>
              </a:rPr>
              <a:t>XForm</a:t>
            </a:r>
            <a:r>
              <a:rPr lang="en-IN" dirty="0"/>
              <a:t>,  a popular open form standard, that allows you to author a form with complex functionality like skip logic in a consistent way across a number of web and mobile data collection platforms.</a:t>
            </a:r>
          </a:p>
        </p:txBody>
      </p:sp>
      <p:sp>
        <p:nvSpPr>
          <p:cNvPr id="3" name="Content Placeholder 2">
            <a:extLst>
              <a:ext uri="{FF2B5EF4-FFF2-40B4-BE49-F238E27FC236}">
                <a16:creationId xmlns:a16="http://schemas.microsoft.com/office/drawing/2014/main" id="{8C350879-852E-473E-B355-55BE64C57868}"/>
              </a:ext>
            </a:extLst>
          </p:cNvPr>
          <p:cNvSpPr>
            <a:spLocks noGrp="1"/>
          </p:cNvSpPr>
          <p:nvPr>
            <p:ph sz="quarter" idx="10"/>
          </p:nvPr>
        </p:nvSpPr>
        <p:spPr/>
        <p:txBody>
          <a:bodyPr/>
          <a:lstStyle/>
          <a:p>
            <a:r>
              <a:rPr lang="en-IN" dirty="0"/>
              <a:t>Making Forms on </a:t>
            </a:r>
            <a:r>
              <a:rPr lang="en-IN" dirty="0" err="1"/>
              <a:t>KoBoToolbox</a:t>
            </a:r>
            <a:r>
              <a:rPr lang="en-IN" dirty="0"/>
              <a:t> using </a:t>
            </a:r>
            <a:r>
              <a:rPr lang="en-IN" dirty="0" err="1"/>
              <a:t>XLSForm</a:t>
            </a:r>
            <a:endParaRPr lang="en-IN" dirty="0"/>
          </a:p>
        </p:txBody>
      </p:sp>
    </p:spTree>
    <p:extLst>
      <p:ext uri="{BB962C8B-B14F-4D97-AF65-F5344CB8AC3E}">
        <p14:creationId xmlns:p14="http://schemas.microsoft.com/office/powerpoint/2010/main" val="148312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01198C-3BCE-486A-BB1A-342505770A37}"/>
              </a:ext>
            </a:extLst>
          </p:cNvPr>
          <p:cNvSpPr>
            <a:spLocks noGrp="1"/>
          </p:cNvSpPr>
          <p:nvPr>
            <p:ph idx="1"/>
          </p:nvPr>
        </p:nvSpPr>
        <p:spPr/>
        <p:txBody>
          <a:bodyPr/>
          <a:lstStyle/>
          <a:p>
            <a:pPr>
              <a:buFont typeface="Arial" panose="020B0604020202020204" pitchFamily="34" charset="0"/>
              <a:buChar char="•"/>
            </a:pPr>
            <a:endParaRPr lang="en-IN" dirty="0"/>
          </a:p>
          <a:p>
            <a:pPr marL="0" indent="0" algn="just"/>
            <a:r>
              <a:rPr lang="en-IN" dirty="0"/>
              <a:t>Each Excel workbook usually has two worksheets: </a:t>
            </a:r>
            <a:r>
              <a:rPr lang="en-IN" b="1" dirty="0"/>
              <a:t>survey</a:t>
            </a:r>
            <a:r>
              <a:rPr lang="en-IN" dirty="0"/>
              <a:t> and </a:t>
            </a:r>
            <a:r>
              <a:rPr lang="en-IN" b="1" dirty="0"/>
              <a:t>choices</a:t>
            </a:r>
            <a:r>
              <a:rPr lang="en-IN" dirty="0"/>
              <a:t>. A third optional worksheet called </a:t>
            </a:r>
            <a:r>
              <a:rPr lang="en-IN" b="1" dirty="0"/>
              <a:t>settings</a:t>
            </a:r>
            <a:r>
              <a:rPr lang="en-IN" dirty="0"/>
              <a:t> can add additional specifications to your form.</a:t>
            </a:r>
          </a:p>
          <a:p>
            <a:pPr marL="0" indent="0" algn="just"/>
            <a:r>
              <a:rPr lang="en-IN" dirty="0"/>
              <a:t>The Syntax for </a:t>
            </a:r>
            <a:r>
              <a:rPr lang="en-IN" dirty="0" err="1"/>
              <a:t>XLSForm</a:t>
            </a:r>
            <a:r>
              <a:rPr lang="en-IN" dirty="0"/>
              <a:t> is case sensitive so the sheet names should be in lower case for the form to be properly executed.</a:t>
            </a:r>
          </a:p>
        </p:txBody>
      </p:sp>
      <p:sp>
        <p:nvSpPr>
          <p:cNvPr id="3" name="Content Placeholder 2">
            <a:extLst>
              <a:ext uri="{FF2B5EF4-FFF2-40B4-BE49-F238E27FC236}">
                <a16:creationId xmlns:a16="http://schemas.microsoft.com/office/drawing/2014/main" id="{D76D8EA8-687C-42A5-A236-7010961EFC4E}"/>
              </a:ext>
            </a:extLst>
          </p:cNvPr>
          <p:cNvSpPr>
            <a:spLocks noGrp="1"/>
          </p:cNvSpPr>
          <p:nvPr>
            <p:ph sz="quarter" idx="10"/>
          </p:nvPr>
        </p:nvSpPr>
        <p:spPr/>
        <p:txBody>
          <a:bodyPr/>
          <a:lstStyle/>
          <a:p>
            <a:r>
              <a:rPr lang="en-IN" dirty="0"/>
              <a:t>Basic Format of </a:t>
            </a:r>
            <a:r>
              <a:rPr lang="en-IN" dirty="0" err="1"/>
              <a:t>XLSForm</a:t>
            </a:r>
            <a:endParaRPr lang="en-IN" dirty="0"/>
          </a:p>
        </p:txBody>
      </p:sp>
    </p:spTree>
    <p:extLst>
      <p:ext uri="{BB962C8B-B14F-4D97-AF65-F5344CB8AC3E}">
        <p14:creationId xmlns:p14="http://schemas.microsoft.com/office/powerpoint/2010/main" val="30357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6FBDF2-1FEC-4EA6-A991-3DA9CD0B326E}"/>
              </a:ext>
            </a:extLst>
          </p:cNvPr>
          <p:cNvSpPr>
            <a:spLocks noGrp="1"/>
          </p:cNvSpPr>
          <p:nvPr>
            <p:ph idx="1"/>
          </p:nvPr>
        </p:nvSpPr>
        <p:spPr/>
        <p:txBody>
          <a:bodyPr/>
          <a:lstStyle/>
          <a:p>
            <a:pPr>
              <a:buFont typeface="Arial" panose="020B0604020202020204" pitchFamily="34" charset="0"/>
              <a:buChar char="•"/>
            </a:pPr>
            <a:r>
              <a:rPr lang="en-IN" dirty="0"/>
              <a:t>This worksheet gives your form its overall structure and contains most of the content of the form. It contains the full list of questions and information about how they should appear in the form. Each row usually represents one question; however, there are certain other features described below that you can add to the form to improve the user experience.</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10C7A4D1-DCD1-451C-B56E-046663B2FE89}"/>
              </a:ext>
            </a:extLst>
          </p:cNvPr>
          <p:cNvSpPr>
            <a:spLocks noGrp="1"/>
          </p:cNvSpPr>
          <p:nvPr>
            <p:ph sz="quarter" idx="10"/>
          </p:nvPr>
        </p:nvSpPr>
        <p:spPr/>
        <p:txBody>
          <a:bodyPr/>
          <a:lstStyle/>
          <a:p>
            <a:r>
              <a:rPr lang="en-IN" dirty="0"/>
              <a:t>The ‘survey’ Worksheet</a:t>
            </a:r>
          </a:p>
        </p:txBody>
      </p:sp>
    </p:spTree>
    <p:extLst>
      <p:ext uri="{BB962C8B-B14F-4D97-AF65-F5344CB8AC3E}">
        <p14:creationId xmlns:p14="http://schemas.microsoft.com/office/powerpoint/2010/main" val="4111432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6676</TotalTime>
  <Words>3048</Words>
  <Application>Microsoft Office PowerPoint</Application>
  <PresentationFormat>On-screen Show (4:3)</PresentationFormat>
  <Paragraphs>385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Helvetica</vt:lpstr>
      <vt:lpstr>Times New Roman</vt:lpstr>
      <vt:lpstr>Office Theme</vt:lpstr>
      <vt:lpstr>Office Automation for HBCSE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Arshdeep Singh</cp:lastModifiedBy>
  <cp:revision>516</cp:revision>
  <cp:lastPrinted>2016-11-24T12:30:23Z</cp:lastPrinted>
  <dcterms:created xsi:type="dcterms:W3CDTF">2011-09-14T09:42:05Z</dcterms:created>
  <dcterms:modified xsi:type="dcterms:W3CDTF">2020-06-26T08:15:41Z</dcterms:modified>
</cp:coreProperties>
</file>