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9" r:id="rId3"/>
    <p:sldId id="260" r:id="rId4"/>
    <p:sldId id="261" r:id="rId5"/>
    <p:sldId id="283" r:id="rId6"/>
    <p:sldId id="281" r:id="rId7"/>
    <p:sldId id="282" r:id="rId8"/>
    <p:sldId id="301" r:id="rId9"/>
    <p:sldId id="302" r:id="rId10"/>
    <p:sldId id="262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57" r:id="rId29"/>
    <p:sldId id="258" r:id="rId30"/>
    <p:sldId id="276" r:id="rId31"/>
    <p:sldId id="277" r:id="rId32"/>
    <p:sldId id="278" r:id="rId33"/>
    <p:sldId id="279" r:id="rId34"/>
    <p:sldId id="280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1911-7155-C04B-8362-1C6F497C9933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D033A-C0E4-4348-89E5-F093EA98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31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03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39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3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79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549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201885"/>
            <a:ext cx="7772400" cy="1470025"/>
          </a:xfrm>
        </p:spPr>
        <p:txBody>
          <a:bodyPr/>
          <a:lstStyle/>
          <a:p>
            <a:r>
              <a:rPr lang="en-US" sz="6600" dirty="0" smtClean="0"/>
              <a:t>Talk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021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investigation of neural network methods for speech synthesis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36526"/>
              </p:ext>
            </p:extLst>
          </p:nvPr>
        </p:nvGraphicFramePr>
        <p:xfrm>
          <a:off x="1453530" y="5052184"/>
          <a:ext cx="6096000" cy="7315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3048000"/>
                <a:gridCol w="3048000"/>
              </a:tblGrid>
              <a:tr h="311513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Pablo Alvarez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William </a:t>
                      </a:r>
                      <a:r>
                        <a:rPr lang="en-US" i="1" dirty="0" err="1" smtClean="0">
                          <a:solidFill>
                            <a:srgbClr val="FFFFFF"/>
                          </a:solidFill>
                        </a:rPr>
                        <a:t>Ang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1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Randall Schwager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Tommy Yang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4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 descr="Screen Shot 2014-05-01 at 12.15.5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100000" l="939" r="99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038"/>
            <a:ext cx="2705100" cy="939800"/>
          </a:xfrm>
          <a:prstGeom prst="rect">
            <a:avLst/>
          </a:prstGeom>
        </p:spPr>
      </p:pic>
      <p:pic>
        <p:nvPicPr>
          <p:cNvPr id="5" name="Picture 4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914400" cy="914400"/>
          </a:xfrm>
          <a:prstGeom prst="rect">
            <a:avLst/>
          </a:prstGeom>
        </p:spPr>
      </p:pic>
      <p:pic>
        <p:nvPicPr>
          <p:cNvPr id="6" name="Picture 5" descr="gangnamtoc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32" y="1867325"/>
            <a:ext cx="4556895" cy="4556895"/>
          </a:xfrm>
          <a:prstGeom prst="rect">
            <a:avLst/>
          </a:prstGeom>
        </p:spPr>
      </p:pic>
      <p:pic>
        <p:nvPicPr>
          <p:cNvPr id="7" name="Picture 6" descr="logo_vagra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3195"/>
            <a:ext cx="3149600" cy="81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831" y="2332037"/>
            <a:ext cx="8329796" cy="439965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8763" y="1679510"/>
            <a:ext cx="3550405" cy="10104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 descr="Screen Shot 2014-05-01 at 12.15.5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100000" l="939" r="99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038"/>
            <a:ext cx="2705100" cy="939800"/>
          </a:xfrm>
          <a:prstGeom prst="rect">
            <a:avLst/>
          </a:prstGeom>
        </p:spPr>
      </p:pic>
      <p:pic>
        <p:nvPicPr>
          <p:cNvPr id="5" name="Picture 4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914400" cy="914400"/>
          </a:xfrm>
          <a:prstGeom prst="rect">
            <a:avLst/>
          </a:prstGeom>
        </p:spPr>
      </p:pic>
      <p:pic>
        <p:nvPicPr>
          <p:cNvPr id="6" name="Picture 5" descr="gangnamtoc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32" y="1867325"/>
            <a:ext cx="4556895" cy="4556895"/>
          </a:xfrm>
          <a:prstGeom prst="rect">
            <a:avLst/>
          </a:prstGeom>
        </p:spPr>
      </p:pic>
      <p:pic>
        <p:nvPicPr>
          <p:cNvPr id="7" name="Picture 6" descr="logo_vagra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3195"/>
            <a:ext cx="3149600" cy="81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865" y="3372675"/>
            <a:ext cx="8522935" cy="32088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3047" y="1867325"/>
            <a:ext cx="3103930" cy="22688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 descr="Screen Shot 2014-05-01 at 12.15.5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100000" l="939" r="99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038"/>
            <a:ext cx="2705100" cy="939800"/>
          </a:xfrm>
          <a:prstGeom prst="rect">
            <a:avLst/>
          </a:prstGeom>
        </p:spPr>
      </p:pic>
      <p:pic>
        <p:nvPicPr>
          <p:cNvPr id="5" name="Picture 4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914400" cy="914400"/>
          </a:xfrm>
          <a:prstGeom prst="rect">
            <a:avLst/>
          </a:prstGeom>
        </p:spPr>
      </p:pic>
      <p:pic>
        <p:nvPicPr>
          <p:cNvPr id="6" name="Picture 5" descr="gangnamtoc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32" y="1867325"/>
            <a:ext cx="4556895" cy="4556895"/>
          </a:xfrm>
          <a:prstGeom prst="rect">
            <a:avLst/>
          </a:prstGeom>
        </p:spPr>
      </p:pic>
      <p:pic>
        <p:nvPicPr>
          <p:cNvPr id="7" name="Picture 6" descr="logo_vagra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3195"/>
            <a:ext cx="31496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7732" y="1867325"/>
            <a:ext cx="4709068" cy="47141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 descr="Screen Shot 2014-05-01 at 12.15.5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100000" l="939" r="99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038"/>
            <a:ext cx="2705100" cy="939800"/>
          </a:xfrm>
          <a:prstGeom prst="rect">
            <a:avLst/>
          </a:prstGeom>
        </p:spPr>
      </p:pic>
      <p:pic>
        <p:nvPicPr>
          <p:cNvPr id="5" name="Picture 4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914400" cy="914400"/>
          </a:xfrm>
          <a:prstGeom prst="rect">
            <a:avLst/>
          </a:prstGeom>
        </p:spPr>
      </p:pic>
      <p:pic>
        <p:nvPicPr>
          <p:cNvPr id="6" name="Picture 5" descr="gangnamtoc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32" y="1867325"/>
            <a:ext cx="4556895" cy="4556895"/>
          </a:xfrm>
          <a:prstGeom prst="rect">
            <a:avLst/>
          </a:prstGeom>
        </p:spPr>
      </p:pic>
      <p:pic>
        <p:nvPicPr>
          <p:cNvPr id="7" name="Picture 6" descr="logo_vagra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3195"/>
            <a:ext cx="3149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24" name="Shape 24"/>
          <p:cNvSpPr/>
          <p:nvPr/>
        </p:nvSpPr>
        <p:spPr>
          <a:xfrm>
            <a:off x="550525" y="1740133"/>
            <a:ext cx="963000" cy="160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43653" y="2085267"/>
            <a:ext cx="869999" cy="13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List of words</a:t>
            </a:r>
          </a:p>
        </p:txBody>
      </p:sp>
    </p:spTree>
    <p:extLst>
      <p:ext uri="{BB962C8B-B14F-4D97-AF65-F5344CB8AC3E}">
        <p14:creationId xmlns:p14="http://schemas.microsoft.com/office/powerpoint/2010/main" val="9315298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31" name="Shape 31"/>
          <p:cNvSpPr/>
          <p:nvPr/>
        </p:nvSpPr>
        <p:spPr>
          <a:xfrm>
            <a:off x="550525" y="1740133"/>
            <a:ext cx="963000" cy="160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643653" y="2085267"/>
            <a:ext cx="869999" cy="13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List of words</a:t>
            </a:r>
          </a:p>
        </p:txBody>
      </p:sp>
      <p:sp>
        <p:nvSpPr>
          <p:cNvPr id="33" name="Shape 33"/>
          <p:cNvSpPr/>
          <p:nvPr/>
        </p:nvSpPr>
        <p:spPr>
          <a:xfrm>
            <a:off x="1928500" y="1723435"/>
            <a:ext cx="1524900" cy="97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976050" y="1762333"/>
            <a:ext cx="15540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Individual word (ex. “machine”)</a:t>
            </a:r>
          </a:p>
        </p:txBody>
      </p:sp>
      <p:cxnSp>
        <p:nvCxnSpPr>
          <p:cNvPr id="35" name="Shape 35"/>
          <p:cNvCxnSpPr/>
          <p:nvPr/>
        </p:nvCxnSpPr>
        <p:spPr>
          <a:xfrm>
            <a:off x="1514199" y="2212235"/>
            <a:ext cx="378900" cy="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298451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41" name="Shape 41"/>
          <p:cNvSpPr/>
          <p:nvPr/>
        </p:nvSpPr>
        <p:spPr>
          <a:xfrm>
            <a:off x="550525" y="1740133"/>
            <a:ext cx="963000" cy="160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643653" y="2085267"/>
            <a:ext cx="869999" cy="13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List of words</a:t>
            </a:r>
          </a:p>
        </p:txBody>
      </p:sp>
      <p:sp>
        <p:nvSpPr>
          <p:cNvPr id="43" name="Shape 43"/>
          <p:cNvSpPr/>
          <p:nvPr/>
        </p:nvSpPr>
        <p:spPr>
          <a:xfrm>
            <a:off x="1928500" y="1723435"/>
            <a:ext cx="1524900" cy="97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976050" y="1762333"/>
            <a:ext cx="15540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Individual word (ex. “machine”)</a:t>
            </a:r>
          </a:p>
        </p:txBody>
      </p:sp>
      <p:sp>
        <p:nvSpPr>
          <p:cNvPr id="45" name="Shape 45"/>
          <p:cNvSpPr/>
          <p:nvPr/>
        </p:nvSpPr>
        <p:spPr>
          <a:xfrm>
            <a:off x="3922725" y="176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4061975" y="1685883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“---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ach”</a:t>
            </a:r>
          </a:p>
        </p:txBody>
      </p:sp>
      <p:sp>
        <p:nvSpPr>
          <p:cNvPr id="47" name="Shape 47"/>
          <p:cNvSpPr/>
          <p:nvPr/>
        </p:nvSpPr>
        <p:spPr>
          <a:xfrm>
            <a:off x="3922725" y="227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006255" y="2194996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“--m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chi”</a:t>
            </a:r>
          </a:p>
        </p:txBody>
      </p:sp>
      <p:sp>
        <p:nvSpPr>
          <p:cNvPr id="49" name="Shape 49"/>
          <p:cNvSpPr/>
          <p:nvPr/>
        </p:nvSpPr>
        <p:spPr>
          <a:xfrm>
            <a:off x="3922725" y="2778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3964494" y="270409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“-ma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hin”</a:t>
            </a:r>
          </a:p>
        </p:txBody>
      </p:sp>
      <p:sp>
        <p:nvSpPr>
          <p:cNvPr id="51" name="Shape 51"/>
          <p:cNvSpPr/>
          <p:nvPr/>
        </p:nvSpPr>
        <p:spPr>
          <a:xfrm>
            <a:off x="3922725" y="3286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922734" y="322137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“mac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ine”</a:t>
            </a:r>
          </a:p>
        </p:txBody>
      </p:sp>
      <p:sp>
        <p:nvSpPr>
          <p:cNvPr id="53" name="Shape 53"/>
          <p:cNvSpPr/>
          <p:nvPr/>
        </p:nvSpPr>
        <p:spPr>
          <a:xfrm>
            <a:off x="3922725" y="3794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20214" y="3713613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“ach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ne-”</a:t>
            </a:r>
          </a:p>
        </p:txBody>
      </p:sp>
      <p:sp>
        <p:nvSpPr>
          <p:cNvPr id="55" name="Shape 55"/>
          <p:cNvSpPr/>
          <p:nvPr/>
        </p:nvSpPr>
        <p:spPr>
          <a:xfrm>
            <a:off x="3922725" y="430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048054" y="424665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“chi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e--”</a:t>
            </a:r>
          </a:p>
        </p:txBody>
      </p:sp>
      <p:sp>
        <p:nvSpPr>
          <p:cNvPr id="57" name="Shape 57"/>
          <p:cNvSpPr/>
          <p:nvPr/>
        </p:nvSpPr>
        <p:spPr>
          <a:xfrm>
            <a:off x="3922725" y="481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047654" y="473609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“hin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---”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x="1514199" y="2212235"/>
            <a:ext cx="378900" cy="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60"/>
          <p:cNvCxnSpPr/>
          <p:nvPr/>
        </p:nvCxnSpPr>
        <p:spPr>
          <a:xfrm>
            <a:off x="3447040" y="2212235"/>
            <a:ext cx="378900" cy="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822402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550525" y="1740133"/>
            <a:ext cx="963000" cy="160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43653" y="2085267"/>
            <a:ext cx="869999" cy="13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List of words</a:t>
            </a:r>
          </a:p>
        </p:txBody>
      </p:sp>
      <p:sp>
        <p:nvSpPr>
          <p:cNvPr id="68" name="Shape 68"/>
          <p:cNvSpPr/>
          <p:nvPr/>
        </p:nvSpPr>
        <p:spPr>
          <a:xfrm>
            <a:off x="1928500" y="1723435"/>
            <a:ext cx="1524900" cy="97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976050" y="1762333"/>
            <a:ext cx="15540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Individual word (ex. “machine”)</a:t>
            </a:r>
          </a:p>
        </p:txBody>
      </p:sp>
      <p:sp>
        <p:nvSpPr>
          <p:cNvPr id="70" name="Shape 70"/>
          <p:cNvSpPr/>
          <p:nvPr/>
        </p:nvSpPr>
        <p:spPr>
          <a:xfrm>
            <a:off x="3922725" y="176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061975" y="1685883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“---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ach”</a:t>
            </a:r>
          </a:p>
        </p:txBody>
      </p:sp>
      <p:sp>
        <p:nvSpPr>
          <p:cNvPr id="72" name="Shape 72"/>
          <p:cNvSpPr/>
          <p:nvPr/>
        </p:nvSpPr>
        <p:spPr>
          <a:xfrm>
            <a:off x="3922725" y="227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006255" y="2194996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“--m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chi”</a:t>
            </a:r>
          </a:p>
        </p:txBody>
      </p:sp>
      <p:sp>
        <p:nvSpPr>
          <p:cNvPr id="74" name="Shape 74"/>
          <p:cNvSpPr/>
          <p:nvPr/>
        </p:nvSpPr>
        <p:spPr>
          <a:xfrm>
            <a:off x="3922725" y="2778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3964494" y="270409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“-ma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hin”</a:t>
            </a:r>
          </a:p>
        </p:txBody>
      </p:sp>
      <p:sp>
        <p:nvSpPr>
          <p:cNvPr id="76" name="Shape 76"/>
          <p:cNvSpPr/>
          <p:nvPr/>
        </p:nvSpPr>
        <p:spPr>
          <a:xfrm>
            <a:off x="3922725" y="3286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3922734" y="322137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“mac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ine”</a:t>
            </a:r>
          </a:p>
        </p:txBody>
      </p:sp>
      <p:sp>
        <p:nvSpPr>
          <p:cNvPr id="78" name="Shape 78"/>
          <p:cNvSpPr/>
          <p:nvPr/>
        </p:nvSpPr>
        <p:spPr>
          <a:xfrm>
            <a:off x="3922725" y="3794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020214" y="3713613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“ach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ne-”</a:t>
            </a:r>
          </a:p>
        </p:txBody>
      </p:sp>
      <p:sp>
        <p:nvSpPr>
          <p:cNvPr id="80" name="Shape 80"/>
          <p:cNvSpPr/>
          <p:nvPr/>
        </p:nvSpPr>
        <p:spPr>
          <a:xfrm>
            <a:off x="3922725" y="430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048054" y="424665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“chi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e--”</a:t>
            </a:r>
          </a:p>
        </p:txBody>
      </p:sp>
      <p:sp>
        <p:nvSpPr>
          <p:cNvPr id="82" name="Shape 82"/>
          <p:cNvSpPr/>
          <p:nvPr/>
        </p:nvSpPr>
        <p:spPr>
          <a:xfrm>
            <a:off x="3922725" y="481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047654" y="4736092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“hin</a:t>
            </a:r>
            <a:r>
              <a:rPr lang="en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---”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1514199" y="2212235"/>
            <a:ext cx="378900" cy="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/>
          <p:nvPr/>
        </p:nvCxnSpPr>
        <p:spPr>
          <a:xfrm>
            <a:off x="3447040" y="2212235"/>
            <a:ext cx="378900" cy="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/>
          <p:nvPr/>
        </p:nvSpPr>
        <p:spPr>
          <a:xfrm>
            <a:off x="4544925" y="1559068"/>
            <a:ext cx="849150" cy="3906933"/>
          </a:xfrm>
          <a:custGeom>
            <a:avLst/>
            <a:gdLst/>
            <a:ahLst/>
            <a:cxnLst/>
            <a:rect l="0" t="0" r="0" b="0"/>
            <a:pathLst>
              <a:path w="33966" h="117208" extrusionOk="0">
                <a:moveTo>
                  <a:pt x="0" y="0"/>
                </a:moveTo>
                <a:lnTo>
                  <a:pt x="33966" y="0"/>
                </a:lnTo>
                <a:lnTo>
                  <a:pt x="33966" y="117208"/>
                </a:lnTo>
                <a:lnTo>
                  <a:pt x="3620" y="117208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87" name="Shape 87"/>
          <p:cNvCxnSpPr/>
          <p:nvPr/>
        </p:nvCxnSpPr>
        <p:spPr>
          <a:xfrm>
            <a:off x="5394069" y="3498592"/>
            <a:ext cx="570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88"/>
          <p:cNvSpPr/>
          <p:nvPr/>
        </p:nvSpPr>
        <p:spPr>
          <a:xfrm>
            <a:off x="6056325" y="176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195575" y="1685883"/>
            <a:ext cx="1039500" cy="4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000100...</a:t>
            </a:r>
          </a:p>
        </p:txBody>
      </p:sp>
      <p:sp>
        <p:nvSpPr>
          <p:cNvPr id="90" name="Shape 90"/>
          <p:cNvSpPr/>
          <p:nvPr/>
        </p:nvSpPr>
        <p:spPr>
          <a:xfrm>
            <a:off x="6056325" y="227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056325" y="2778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56325" y="3286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056325" y="3794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056325" y="4302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056325" y="4810333"/>
            <a:ext cx="1137000" cy="418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447731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Network Replication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</p:spTree>
    <p:extLst>
      <p:ext uri="{BB962C8B-B14F-4D97-AF65-F5344CB8AC3E}">
        <p14:creationId xmlns:p14="http://schemas.microsoft.com/office/powerpoint/2010/main" val="41459006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2686578" y="2510333"/>
            <a:ext cx="34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/>
          <p:nvPr/>
        </p:nvSpPr>
        <p:spPr>
          <a:xfrm>
            <a:off x="5039125" y="1843802"/>
            <a:ext cx="2749200" cy="317039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727778" y="3602833"/>
            <a:ext cx="15242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Neural Network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88875" y="2032316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Train for each word</a:t>
            </a:r>
          </a:p>
        </p:txBody>
      </p:sp>
    </p:spTree>
    <p:extLst>
      <p:ext uri="{BB962C8B-B14F-4D97-AF65-F5344CB8AC3E}">
        <p14:creationId xmlns:p14="http://schemas.microsoft.com/office/powerpoint/2010/main" val="41299542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d</a:t>
            </a:r>
            <a:r>
              <a:rPr lang="en-US" dirty="0" smtClean="0"/>
              <a:t>escription</a:t>
            </a:r>
          </a:p>
          <a:p>
            <a:r>
              <a:rPr lang="en-US" dirty="0" smtClean="0"/>
              <a:t>Feature extraction </a:t>
            </a:r>
          </a:p>
          <a:p>
            <a:r>
              <a:rPr lang="en-US" dirty="0" smtClean="0"/>
              <a:t>Accuracy results</a:t>
            </a:r>
          </a:p>
          <a:p>
            <a:pPr lvl="1"/>
            <a:r>
              <a:rPr lang="en-US" dirty="0" smtClean="0"/>
              <a:t>Learning rate </a:t>
            </a:r>
            <a:r>
              <a:rPr lang="en-US" dirty="0"/>
              <a:t>v</a:t>
            </a:r>
            <a:r>
              <a:rPr lang="en-US" dirty="0" smtClean="0"/>
              <a:t>ariation</a:t>
            </a:r>
          </a:p>
          <a:p>
            <a:pPr lvl="1"/>
            <a:r>
              <a:rPr lang="en-US" dirty="0" smtClean="0"/>
              <a:t>Weight decay variation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constraints</a:t>
            </a:r>
          </a:p>
          <a:p>
            <a:pPr lvl="1"/>
            <a:r>
              <a:rPr lang="en-US" dirty="0" smtClean="0"/>
              <a:t>Alternate network configurations</a:t>
            </a:r>
          </a:p>
          <a:p>
            <a:r>
              <a:rPr lang="en-US" dirty="0" smtClean="0"/>
              <a:t>Conclusion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686578" y="2510333"/>
            <a:ext cx="34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5" name="Shape 125"/>
          <p:cNvSpPr/>
          <p:nvPr/>
        </p:nvSpPr>
        <p:spPr>
          <a:xfrm>
            <a:off x="5039125" y="1843802"/>
            <a:ext cx="2749200" cy="317039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727778" y="3602833"/>
            <a:ext cx="15242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Neural Network</a:t>
            </a:r>
          </a:p>
        </p:txBody>
      </p:sp>
      <p:sp>
        <p:nvSpPr>
          <p:cNvPr id="127" name="Shape 127"/>
          <p:cNvSpPr/>
          <p:nvPr/>
        </p:nvSpPr>
        <p:spPr>
          <a:xfrm>
            <a:off x="459378" y="42675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88875" y="2032316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Train for each word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49853" y="3602833"/>
            <a:ext cx="22271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Original paper method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16928" y="4482267"/>
            <a:ext cx="17120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Word just trained</a:t>
            </a:r>
          </a:p>
        </p:txBody>
      </p:sp>
      <p:cxnSp>
        <p:nvCxnSpPr>
          <p:cNvPr id="131" name="Shape 131"/>
          <p:cNvCxnSpPr/>
          <p:nvPr/>
        </p:nvCxnSpPr>
        <p:spPr>
          <a:xfrm flipH="1">
            <a:off x="2463803" y="2719069"/>
            <a:ext cx="3570599" cy="992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992399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686578" y="2510333"/>
            <a:ext cx="34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1" name="Shape 141"/>
          <p:cNvSpPr/>
          <p:nvPr/>
        </p:nvSpPr>
        <p:spPr>
          <a:xfrm>
            <a:off x="5039125" y="1843802"/>
            <a:ext cx="2749200" cy="317039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727778" y="3602833"/>
            <a:ext cx="15242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Neural Network</a:t>
            </a:r>
          </a:p>
        </p:txBody>
      </p:sp>
      <p:sp>
        <p:nvSpPr>
          <p:cNvPr id="143" name="Shape 143"/>
          <p:cNvSpPr/>
          <p:nvPr/>
        </p:nvSpPr>
        <p:spPr>
          <a:xfrm>
            <a:off x="459378" y="42675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44" name="Shape 144"/>
          <p:cNvCxnSpPr/>
          <p:nvPr/>
        </p:nvCxnSpPr>
        <p:spPr>
          <a:xfrm rot="10800000" flipH="1">
            <a:off x="2686575" y="4686569"/>
            <a:ext cx="2477700" cy="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688875" y="2032316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Train for each word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49853" y="3602833"/>
            <a:ext cx="22271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Original paper method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16928" y="4482267"/>
            <a:ext cx="17120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Word just trained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45800" y="415648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Activate network</a:t>
            </a:r>
          </a:p>
        </p:txBody>
      </p:sp>
      <p:cxnSp>
        <p:nvCxnSpPr>
          <p:cNvPr id="149" name="Shape 149"/>
          <p:cNvCxnSpPr/>
          <p:nvPr/>
        </p:nvCxnSpPr>
        <p:spPr>
          <a:xfrm flipH="1">
            <a:off x="2463803" y="2719069"/>
            <a:ext cx="3570599" cy="992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41" idx="2"/>
          </p:cNvCxnSpPr>
          <p:nvPr/>
        </p:nvCxnSpPr>
        <p:spPr>
          <a:xfrm flipH="1">
            <a:off x="2672724" y="5014201"/>
            <a:ext cx="2366400" cy="100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" name="Shape 151"/>
          <p:cNvSpPr/>
          <p:nvPr/>
        </p:nvSpPr>
        <p:spPr>
          <a:xfrm>
            <a:off x="473278" y="5558802"/>
            <a:ext cx="2255099" cy="955999"/>
          </a:xfrm>
          <a:prstGeom prst="diamon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883925" y="5732000"/>
            <a:ext cx="36576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contribution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72375" y="5484567"/>
            <a:ext cx="36576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Compare output to actual value</a:t>
            </a:r>
          </a:p>
        </p:txBody>
      </p:sp>
    </p:spTree>
    <p:extLst>
      <p:ext uri="{BB962C8B-B14F-4D97-AF65-F5344CB8AC3E}">
        <p14:creationId xmlns:p14="http://schemas.microsoft.com/office/powerpoint/2010/main" val="26590896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Nettalk performance vs ours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2353" y="1843935"/>
            <a:ext cx="3429975" cy="417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12325" y="1843935"/>
            <a:ext cx="4176534" cy="417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4015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686578" y="2510333"/>
            <a:ext cx="34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/>
          <p:nvPr/>
        </p:nvSpPr>
        <p:spPr>
          <a:xfrm>
            <a:off x="5039125" y="1843802"/>
            <a:ext cx="2749200" cy="317039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727778" y="3602833"/>
            <a:ext cx="15242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Neural Network</a:t>
            </a:r>
          </a:p>
        </p:txBody>
      </p:sp>
      <p:sp>
        <p:nvSpPr>
          <p:cNvPr id="172" name="Shape 172"/>
          <p:cNvSpPr/>
          <p:nvPr/>
        </p:nvSpPr>
        <p:spPr>
          <a:xfrm>
            <a:off x="459378" y="42675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2686575" y="4686569"/>
            <a:ext cx="2477700" cy="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3688875" y="2032316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Train for each word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9453" y="3194767"/>
            <a:ext cx="22271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Alternative: after x words trained, test on different dataset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98228" y="4376783"/>
            <a:ext cx="17120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Generalization dataset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45800" y="415648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Activate network</a:t>
            </a:r>
          </a:p>
        </p:txBody>
      </p:sp>
      <p:cxnSp>
        <p:nvCxnSpPr>
          <p:cNvPr id="178" name="Shape 178"/>
          <p:cNvCxnSpPr/>
          <p:nvPr/>
        </p:nvCxnSpPr>
        <p:spPr>
          <a:xfrm flipH="1">
            <a:off x="2463803" y="2719069"/>
            <a:ext cx="3570599" cy="992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9" name="Shape 179"/>
          <p:cNvCxnSpPr>
            <a:stCxn id="170" idx="2"/>
          </p:cNvCxnSpPr>
          <p:nvPr/>
        </p:nvCxnSpPr>
        <p:spPr>
          <a:xfrm flipH="1">
            <a:off x="2672724" y="5014201"/>
            <a:ext cx="2366400" cy="100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473278" y="5558802"/>
            <a:ext cx="2255099" cy="955999"/>
          </a:xfrm>
          <a:prstGeom prst="diamon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083472" y="5631625"/>
            <a:ext cx="11630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Total error </a:t>
            </a:r>
          </a:p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contribution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72375" y="5484567"/>
            <a:ext cx="36576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Compare outputs to actual value</a:t>
            </a:r>
          </a:p>
        </p:txBody>
      </p:sp>
    </p:spTree>
    <p:extLst>
      <p:ext uri="{BB962C8B-B14F-4D97-AF65-F5344CB8AC3E}">
        <p14:creationId xmlns:p14="http://schemas.microsoft.com/office/powerpoint/2010/main" val="1847496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49853" y="4344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Network Replication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459378" y="2032335"/>
            <a:ext cx="2227199" cy="955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57203" y="2122000"/>
            <a:ext cx="23108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Dataset of binary rep.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letters and neighbors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49850" y="1417833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each word...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2686578" y="2510333"/>
            <a:ext cx="34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" name="Shape 193"/>
          <p:cNvSpPr/>
          <p:nvPr/>
        </p:nvSpPr>
        <p:spPr>
          <a:xfrm>
            <a:off x="5039125" y="1843802"/>
            <a:ext cx="2749200" cy="317039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727778" y="3602833"/>
            <a:ext cx="15242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Neural Network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688875" y="2032316"/>
            <a:ext cx="24777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Train for each word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16928" y="4482267"/>
            <a:ext cx="1712099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Generalization dataset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5400" y="3361533"/>
            <a:ext cx="28266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Alternative: after x words trained, test on different dataset</a:t>
            </a:r>
          </a:p>
        </p:txBody>
      </p:sp>
    </p:spTree>
    <p:extLst>
      <p:ext uri="{BB962C8B-B14F-4D97-AF65-F5344CB8AC3E}">
        <p14:creationId xmlns:p14="http://schemas.microsoft.com/office/powerpoint/2010/main" val="41781580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Preventing overlearning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48978" y="1635669"/>
            <a:ext cx="4719823" cy="4719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4315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Varying initial weights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84475" y="1417835"/>
            <a:ext cx="5221292" cy="522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513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Weight Decay</a:t>
            </a:r>
            <a:endParaRPr lang="en-US" dirty="0"/>
          </a:p>
        </p:txBody>
      </p:sp>
      <p:pic>
        <p:nvPicPr>
          <p:cNvPr id="4" name="Picture 3" descr="phonetic_perform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79" y="1133331"/>
            <a:ext cx="7315932" cy="5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Weight Decay</a:t>
            </a:r>
            <a:endParaRPr lang="en-US" dirty="0"/>
          </a:p>
        </p:txBody>
      </p:sp>
      <p:pic>
        <p:nvPicPr>
          <p:cNvPr id="3" name="Picture 2" descr="stress_perform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1" y="1133365"/>
            <a:ext cx="7315932" cy="5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1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</a:t>
            </a:r>
            <a:r>
              <a:rPr lang="en-US" dirty="0" err="1" smtClean="0"/>
              <a:t>sparsity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7" y="1354731"/>
            <a:ext cx="6256382" cy="51401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547089" y="1664297"/>
            <a:ext cx="2596911" cy="4307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Hidden layer:</a:t>
            </a:r>
          </a:p>
          <a:p>
            <a:endParaRPr lang="en-US" sz="2000" dirty="0"/>
          </a:p>
          <a:p>
            <a:r>
              <a:rPr lang="en-US" sz="2000" dirty="0" smtClean="0"/>
              <a:t>Forward pass:</a:t>
            </a:r>
          </a:p>
          <a:p>
            <a:r>
              <a:rPr lang="en-US" sz="2000" dirty="0" smtClean="0"/>
              <a:t>Save A=</a:t>
            </a:r>
            <a:r>
              <a:rPr lang="en-US" sz="2000" dirty="0" err="1" smtClean="0"/>
              <a:t>avg</a:t>
            </a:r>
            <a:r>
              <a:rPr lang="en-US" sz="2000" dirty="0" smtClean="0"/>
              <a:t>(a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Backward pass:</a:t>
            </a:r>
          </a:p>
          <a:p>
            <a:r>
              <a:rPr lang="en-US" sz="1800" dirty="0" smtClean="0"/>
              <a:t>∂+=</a:t>
            </a:r>
            <a:r>
              <a:rPr lang="en-US" sz="1800" dirty="0" smtClean="0">
                <a:latin typeface="Symbol" charset="2"/>
                <a:cs typeface="Symbol" charset="2"/>
              </a:rPr>
              <a:t>b*(-</a:t>
            </a:r>
            <a:r>
              <a:rPr lang="en-US" sz="1800" dirty="0" smtClean="0">
                <a:latin typeface="+mn-lt"/>
                <a:cs typeface="Symbol" charset="2"/>
              </a:rPr>
              <a:t>r/A +(1-r)/(1-A))</a:t>
            </a:r>
            <a:endParaRPr lang="en-US" sz="1800" dirty="0" smtClean="0">
              <a:latin typeface="Symbol" charset="2"/>
              <a:cs typeface="Symbol" charset="2"/>
            </a:endParaRP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47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26" name="Picture 25" descr="Screen Shot 2014-05-01 at 11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49" y="2581370"/>
            <a:ext cx="5252722" cy="39476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92013" y="1356083"/>
            <a:ext cx="157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Quantum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17086" y="1390328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ndale Mono"/>
                <a:cs typeface="Andale Mono"/>
              </a:rPr>
              <a:t>kwantxm</a:t>
            </a:r>
            <a:endParaRPr lang="en-US" sz="2400" dirty="0">
              <a:latin typeface="Andale Mono"/>
              <a:cs typeface="Andale Mo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0741" y="2000722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/>
                <a:cs typeface="Andale Mono"/>
              </a:rPr>
              <a:t>&gt;1&lt;&lt;&lt;0&lt;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369906" y="1524059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293814">
            <a:off x="2318221" y="191795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004746">
            <a:off x="4556961" y="181102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 flipH="1">
            <a:off x="5380233" y="1548935"/>
            <a:ext cx="1870790" cy="137640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urier New"/>
              </a:rPr>
              <a:t>Quantum</a:t>
            </a:r>
            <a:endParaRPr lang="en-US" sz="2000" dirty="0">
              <a:latin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354" y="6226475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 Credit: Flickr @Doug88888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2355" y="1390328"/>
            <a:ext cx="8304446" cy="53277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3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training set size</a:t>
            </a:r>
            <a:endParaRPr lang="en-US" dirty="0"/>
          </a:p>
        </p:txBody>
      </p:sp>
      <p:pic>
        <p:nvPicPr>
          <p:cNvPr id="4" name="Picture 3" descr="trainingSe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4" y="1007010"/>
            <a:ext cx="7723566" cy="56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network size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3" y="1112839"/>
            <a:ext cx="7661504" cy="55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network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2" y="1120433"/>
            <a:ext cx="7923036" cy="545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Varying window size around letter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9" y="1158193"/>
            <a:ext cx="7108080" cy="53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201885"/>
            <a:ext cx="7772400" cy="1470025"/>
          </a:xfrm>
        </p:spPr>
        <p:txBody>
          <a:bodyPr/>
          <a:lstStyle/>
          <a:p>
            <a:r>
              <a:rPr lang="en-US" sz="6600" dirty="0" smtClean="0"/>
              <a:t>Thanks!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021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45749"/>
              </p:ext>
            </p:extLst>
          </p:nvPr>
        </p:nvGraphicFramePr>
        <p:xfrm>
          <a:off x="1453530" y="5052184"/>
          <a:ext cx="6096000" cy="7315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3048000"/>
                <a:gridCol w="3048000"/>
              </a:tblGrid>
              <a:tr h="311513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Pablo Alvarez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William </a:t>
                      </a:r>
                      <a:r>
                        <a:rPr lang="en-US" i="1" dirty="0" err="1" smtClean="0">
                          <a:solidFill>
                            <a:srgbClr val="FFFFFF"/>
                          </a:solidFill>
                        </a:rPr>
                        <a:t>Ang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1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Randall Schwager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FF"/>
                          </a:solidFill>
                        </a:rPr>
                        <a:t>Tommy Yang</a:t>
                      </a:r>
                      <a:endParaRPr lang="en-US" i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2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26" name="Picture 25" descr="Screen Shot 2014-05-01 at 11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49" y="2581370"/>
            <a:ext cx="5252722" cy="39476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92013" y="1356083"/>
            <a:ext cx="157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Quantum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17086" y="1390328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ndale Mono"/>
                <a:cs typeface="Andale Mono"/>
              </a:rPr>
              <a:t>kwantxm</a:t>
            </a:r>
            <a:endParaRPr lang="en-US" sz="2400" dirty="0">
              <a:latin typeface="Andale Mono"/>
              <a:cs typeface="Andale Mo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0741" y="2000722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/>
                <a:cs typeface="Andale Mono"/>
              </a:rPr>
              <a:t>&gt;1&lt;&lt;&lt;0&lt;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369906" y="1524059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293814">
            <a:off x="2318221" y="191795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004746">
            <a:off x="4556961" y="181102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 flipH="1">
            <a:off x="5380233" y="1548935"/>
            <a:ext cx="1870790" cy="137640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urier New"/>
              </a:rPr>
              <a:t>Quantum</a:t>
            </a:r>
            <a:endParaRPr lang="en-US" sz="2000" dirty="0">
              <a:latin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354" y="6226475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 Credit: Flickr @Doug88888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3283" y="1417638"/>
            <a:ext cx="6630041" cy="51473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2354" y="5898768"/>
            <a:ext cx="1987552" cy="66626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26" name="Picture 25" descr="Screen Shot 2014-05-01 at 11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49" y="2581370"/>
            <a:ext cx="5252722" cy="39476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92013" y="1356083"/>
            <a:ext cx="157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Quantum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17086" y="1390328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ndale Mono"/>
                <a:cs typeface="Andale Mono"/>
              </a:rPr>
              <a:t>kwantxm</a:t>
            </a:r>
            <a:endParaRPr lang="en-US" sz="2400" dirty="0">
              <a:latin typeface="Andale Mono"/>
              <a:cs typeface="Andale Mo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0741" y="2000722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/>
                <a:cs typeface="Andale Mono"/>
              </a:rPr>
              <a:t>&gt;1&lt;&lt;&lt;0&lt;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369906" y="1524059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293814">
            <a:off x="2318221" y="191795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004746">
            <a:off x="4556961" y="181102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 flipH="1">
            <a:off x="5380233" y="1548935"/>
            <a:ext cx="1870790" cy="137640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urier New"/>
              </a:rPr>
              <a:t>Quantum</a:t>
            </a:r>
            <a:endParaRPr lang="en-US" sz="2000" dirty="0">
              <a:latin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354" y="6226475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 Credit: Flickr @Doug88888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86" y="2462387"/>
            <a:ext cx="8468314" cy="41026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02860" y="1417638"/>
            <a:ext cx="3007612" cy="13542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26" name="Picture 25" descr="Screen Shot 2014-05-01 at 11.5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49" y="2581370"/>
            <a:ext cx="5252722" cy="394764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92013" y="1356083"/>
            <a:ext cx="157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Quantum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17086" y="1390328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ndale Mono"/>
                <a:cs typeface="Andale Mono"/>
              </a:rPr>
              <a:t>kwantxm</a:t>
            </a:r>
            <a:endParaRPr lang="en-US" sz="2400" dirty="0">
              <a:latin typeface="Andale Mono"/>
              <a:cs typeface="Andale Mo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0741" y="2000722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/>
                <a:cs typeface="Andale Mono"/>
              </a:rPr>
              <a:t>&gt;1&lt;&lt;&lt;0&lt;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369906" y="1524059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293814">
            <a:off x="2318221" y="191795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004746">
            <a:off x="4556961" y="1811027"/>
            <a:ext cx="437940" cy="327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 flipH="1">
            <a:off x="5380233" y="1548935"/>
            <a:ext cx="1870790" cy="137640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urier New"/>
              </a:rPr>
              <a:t>Quantum</a:t>
            </a:r>
            <a:endParaRPr lang="en-US" sz="2000" dirty="0">
              <a:latin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354" y="6226475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Image Credit: Flickr @Doug88888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Network Description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69210" y="2271386"/>
            <a:ext cx="228600" cy="2286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58445" y="1955151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47010" y="1625236"/>
            <a:ext cx="685800" cy="685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6540" y="1404561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847010" y="2375860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>
            <a:spLocks noChangeAspect="1"/>
          </p:cNvSpPr>
          <p:nvPr/>
        </p:nvSpPr>
        <p:spPr>
          <a:xfrm>
            <a:off x="2805933" y="2337821"/>
            <a:ext cx="240030" cy="2286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>
            <a:spLocks noChangeAspect="1"/>
          </p:cNvSpPr>
          <p:nvPr/>
        </p:nvSpPr>
        <p:spPr>
          <a:xfrm>
            <a:off x="2694498" y="2035216"/>
            <a:ext cx="480060" cy="4572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>
            <a:spLocks noChangeAspect="1"/>
          </p:cNvSpPr>
          <p:nvPr/>
        </p:nvSpPr>
        <p:spPr>
          <a:xfrm>
            <a:off x="2583063" y="1718956"/>
            <a:ext cx="720090" cy="6858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2457973" y="1361731"/>
            <a:ext cx="960120" cy="9144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83731" y="2312374"/>
            <a:ext cx="2286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2296" y="1996114"/>
            <a:ext cx="4572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260861" y="1666199"/>
            <a:ext cx="6858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0391" y="1459179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Quad Arrow 19"/>
          <p:cNvSpPr/>
          <p:nvPr/>
        </p:nvSpPr>
        <p:spPr>
          <a:xfrm>
            <a:off x="3632340" y="1759921"/>
            <a:ext cx="314074" cy="3162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/>
          <p:nvPr/>
        </p:nvSpPr>
        <p:spPr>
          <a:xfrm>
            <a:off x="1873040" y="1762485"/>
            <a:ext cx="314074" cy="3162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4242646" y="2378632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2579328" y="2378633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77874" y="3196670"/>
            <a:ext cx="1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Hidden Units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517" y="31901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189 Input Units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3780" y="31988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 Output Units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3946" y="4164624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Training on first half of dictionary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Testing on the the last half of dictionary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7517" y="1158193"/>
            <a:ext cx="7897658" cy="47132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193"/>
            <a:ext cx="8229600" cy="1143000"/>
          </a:xfrm>
        </p:spPr>
        <p:txBody>
          <a:bodyPr/>
          <a:lstStyle/>
          <a:p>
            <a:r>
              <a:rPr lang="en-US" dirty="0" smtClean="0"/>
              <a:t>Network Description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69210" y="2271386"/>
            <a:ext cx="228600" cy="2286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58445" y="1955151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47010" y="1625236"/>
            <a:ext cx="685800" cy="685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6540" y="1404561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847010" y="2375860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>
            <a:spLocks noChangeAspect="1"/>
          </p:cNvSpPr>
          <p:nvPr/>
        </p:nvSpPr>
        <p:spPr>
          <a:xfrm>
            <a:off x="2805933" y="2337821"/>
            <a:ext cx="240030" cy="2286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>
            <a:spLocks noChangeAspect="1"/>
          </p:cNvSpPr>
          <p:nvPr/>
        </p:nvSpPr>
        <p:spPr>
          <a:xfrm>
            <a:off x="2694498" y="2035216"/>
            <a:ext cx="480060" cy="4572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>
            <a:spLocks noChangeAspect="1"/>
          </p:cNvSpPr>
          <p:nvPr/>
        </p:nvSpPr>
        <p:spPr>
          <a:xfrm>
            <a:off x="2583063" y="1718956"/>
            <a:ext cx="720090" cy="6858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2457973" y="1361731"/>
            <a:ext cx="960120" cy="9144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83731" y="2312374"/>
            <a:ext cx="2286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372296" y="1996114"/>
            <a:ext cx="4572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260861" y="1666199"/>
            <a:ext cx="685800" cy="685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0391" y="1459179"/>
            <a:ext cx="82296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Quad Arrow 19"/>
          <p:cNvSpPr/>
          <p:nvPr/>
        </p:nvSpPr>
        <p:spPr>
          <a:xfrm>
            <a:off x="3632340" y="1759921"/>
            <a:ext cx="314074" cy="3162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/>
          <p:nvPr/>
        </p:nvSpPr>
        <p:spPr>
          <a:xfrm>
            <a:off x="1873040" y="1762485"/>
            <a:ext cx="314074" cy="3162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4242646" y="2378632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2579328" y="2378633"/>
            <a:ext cx="685800" cy="928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77874" y="3196670"/>
            <a:ext cx="1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Hidden Units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517" y="31901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189 Input Units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3780" y="31988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 Output Units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3946" y="4164624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Training on first half of dictionary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Testing on the the last half of dictionary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164624"/>
            <a:ext cx="4868408" cy="12289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 descr="Screen Shot 2014-05-01 at 12.15.5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100000" l="939" r="995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2038"/>
            <a:ext cx="2705100" cy="939800"/>
          </a:xfrm>
          <a:prstGeom prst="rect">
            <a:avLst/>
          </a:prstGeom>
        </p:spPr>
      </p:pic>
      <p:pic>
        <p:nvPicPr>
          <p:cNvPr id="5" name="Picture 4" descr="pyth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914400" cy="914400"/>
          </a:xfrm>
          <a:prstGeom prst="rect">
            <a:avLst/>
          </a:prstGeom>
        </p:spPr>
      </p:pic>
      <p:pic>
        <p:nvPicPr>
          <p:cNvPr id="6" name="Picture 5" descr="gangnamtoc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32" y="1867325"/>
            <a:ext cx="4556895" cy="4556895"/>
          </a:xfrm>
          <a:prstGeom prst="rect">
            <a:avLst/>
          </a:prstGeom>
        </p:spPr>
      </p:pic>
      <p:pic>
        <p:nvPicPr>
          <p:cNvPr id="7" name="Picture 6" descr="logo_vagra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3195"/>
            <a:ext cx="31496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730" y="1242564"/>
            <a:ext cx="8359070" cy="53525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457</TotalTime>
  <Words>521</Words>
  <Application>Microsoft Macintosh PowerPoint</Application>
  <PresentationFormat>On-screen Show (4:3)</PresentationFormat>
  <Paragraphs>155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 Black </vt:lpstr>
      <vt:lpstr>simple-dark</vt:lpstr>
      <vt:lpstr>Talk</vt:lpstr>
      <vt:lpstr>Overview</vt:lpstr>
      <vt:lpstr>Problem Description</vt:lpstr>
      <vt:lpstr>Problem Description</vt:lpstr>
      <vt:lpstr>Problem Description</vt:lpstr>
      <vt:lpstr>Problem Description</vt:lpstr>
      <vt:lpstr>Network Description</vt:lpstr>
      <vt:lpstr>Network Description</vt:lpstr>
      <vt:lpstr>Tools Used</vt:lpstr>
      <vt:lpstr>Tools Used</vt:lpstr>
      <vt:lpstr>Tools Used</vt:lpstr>
      <vt:lpstr>Tools Used</vt:lpstr>
      <vt:lpstr>Tools Used</vt:lpstr>
      <vt:lpstr>Network Replication</vt:lpstr>
      <vt:lpstr>Network Replication</vt:lpstr>
      <vt:lpstr>Network Replication</vt:lpstr>
      <vt:lpstr>Network Replication</vt:lpstr>
      <vt:lpstr>Network Replication</vt:lpstr>
      <vt:lpstr>Network Replication</vt:lpstr>
      <vt:lpstr>Network Replication</vt:lpstr>
      <vt:lpstr>Network Replication</vt:lpstr>
      <vt:lpstr>Nettalk performance vs ours</vt:lpstr>
      <vt:lpstr>Network Replication</vt:lpstr>
      <vt:lpstr>Network Replication</vt:lpstr>
      <vt:lpstr>Preventing overlearning</vt:lpstr>
      <vt:lpstr>Varying initial weights</vt:lpstr>
      <vt:lpstr>Varying Weight Decay</vt:lpstr>
      <vt:lpstr>Varying Weight Decay</vt:lpstr>
      <vt:lpstr>Varying sparsity parameters</vt:lpstr>
      <vt:lpstr>Varying training set size</vt:lpstr>
      <vt:lpstr>Varying network size</vt:lpstr>
      <vt:lpstr>Varying network size</vt:lpstr>
      <vt:lpstr>Varying window size around letter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Varying Weight Decay</dc:title>
  <dc:creator>Randy Schwager</dc:creator>
  <cp:lastModifiedBy>Randy Schwager</cp:lastModifiedBy>
  <cp:revision>18</cp:revision>
  <dcterms:created xsi:type="dcterms:W3CDTF">2014-04-29T15:32:40Z</dcterms:created>
  <dcterms:modified xsi:type="dcterms:W3CDTF">2014-05-01T17:08:22Z</dcterms:modified>
</cp:coreProperties>
</file>