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Nunito" panose="020B0604020202020204" charset="0"/>
      <p:regular r:id="rId32"/>
      <p:bold r:id="rId33"/>
      <p:italic r:id="rId34"/>
      <p:boldItalic r:id="rId35"/>
    </p:embeddedFont>
    <p:embeddedFont>
      <p:font typeface="PMingLiu" panose="02020500000000000000" pitchFamily="18" charset="-12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Roboto Medium" panose="020B0604020202020204" charset="0"/>
      <p:regular r:id="rId41"/>
      <p:bold r:id="rId42"/>
      <p:italic r:id="rId43"/>
      <p:boldItalic r:id="rId44"/>
    </p:embeddedFont>
    <p:embeddedFont>
      <p:font typeface="Roboto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CD59545-26B5-4151-9F31-324056C8DB53}">
  <a:tblStyle styleId="{4CD59545-26B5-4151-9F31-324056C8DB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0" autoAdjust="0"/>
    <p:restoredTop sz="94660"/>
  </p:normalViewPr>
  <p:slideViewPr>
    <p:cSldViewPr snapToGrid="0">
      <p:cViewPr>
        <p:scale>
          <a:sx n="124" d="100"/>
          <a:sy n="124" d="100"/>
        </p:scale>
        <p:origin x="-462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9437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e24e75909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e24e75909_0_1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f977e1b7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f977e1b7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f977e1b7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f977e1b7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e24e75909_0_1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e24e75909_0_1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24e75909_0_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e24e75909_0_1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f5fb3c4f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f5fb3c4f7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f8f343c2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f8f343c2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f977e1b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f977e1b7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f5fb3c4f7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f5fb3c4f7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f5fb3c4f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f5fb3c4f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24e75909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24e75909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f8dffb394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f8dffb394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f914179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f914179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f5fb3c4f7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f5fb3c4f7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f8dffb39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f8dffb39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f8dffb394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f8dffb394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f977e1b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f977e1b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f5fb3c4f7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f5fb3c4f7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f4b3c2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f4b3c2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f977e1b7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f977e1b7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e24e75909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e24e75909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f8f343c2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f8f343c2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24e75909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24e75909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24e75909_0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24e75909_0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24e75909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e24e75909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e24e75909_0_1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e24e75909_0_1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：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e24e75909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e24e75909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e24e75909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e24e75909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noulli's_principle" TargetMode="External"/><Relationship Id="rId7" Type="http://schemas.openxmlformats.org/officeDocument/2006/relationships/hyperlink" Target="https://www.researchgate.net/figure/Fig-A-depicts-a-demonstration-in-which-a-funnel-is-attached-to-a-hose-which-is_fig1_299425204?fbclid=IwAR2tC06OmIH_NzXoYuXflZlQfuk4wjtkB7aFZCfSr0az2tkjjcmwl04sijU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quora.com/How-would-the-Bernoulli-s-principle-apply-to-the-levitation-of-a-ping-pong-ball-in-a-funnel?fbclid=IwAR2yJ4IUfjUuZzbBXCJtR5BmUMZMlQ5y0ckJ0l2MTxvzOsAcBCW2Gdf8dxs" TargetMode="External"/><Relationship Id="rId5" Type="http://schemas.openxmlformats.org/officeDocument/2006/relationships/hyperlink" Target="https://en.wikipedia.org/wiki/Coand%C4%83_effect" TargetMode="External"/><Relationship Id="rId4" Type="http://schemas.openxmlformats.org/officeDocument/2006/relationships/hyperlink" Target="https://zh.wikipedia.org/wiki/%E5%AF%AC%E5%BE%B7%E6%95%88%E6%87%8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597000" y="905975"/>
            <a:ext cx="7950000" cy="13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 b="1"/>
              <a:t>漏斗與球</a:t>
            </a:r>
            <a:endParaRPr sz="9600" b="1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5893500" y="4339175"/>
            <a:ext cx="30603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Team: 五等分的物理</a:t>
            </a:r>
            <a:endParaRPr sz="24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30" name="Google Shape;130;p13"/>
          <p:cNvSpPr txBox="1"/>
          <p:nvPr/>
        </p:nvSpPr>
        <p:spPr>
          <a:xfrm>
            <a:off x="684925" y="2284775"/>
            <a:ext cx="7198200" cy="14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 b="1">
                <a:solidFill>
                  <a:srgbClr val="BF9000"/>
                </a:solidFill>
                <a:highlight>
                  <a:srgbClr val="FFFFFF"/>
                </a:highlight>
                <a:latin typeface="PMingLiu"/>
                <a:ea typeface="PMingLiu"/>
                <a:cs typeface="PMingLiu"/>
                <a:sym typeface="PMingLiu"/>
              </a:rPr>
              <a:t>    Funnel and Ball</a:t>
            </a:r>
            <a:endParaRPr sz="7200" b="1">
              <a:solidFill>
                <a:srgbClr val="BF9000"/>
              </a:solidFill>
              <a:highlight>
                <a:srgbClr val="FFFFFF"/>
              </a:highlight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body" idx="1"/>
          </p:nvPr>
        </p:nvSpPr>
        <p:spPr>
          <a:xfrm>
            <a:off x="311700" y="291250"/>
            <a:ext cx="8832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當強風吹過桌球時，兩旁產生的低壓使球能較穩定於漏斗裡  。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50" y="1132726"/>
            <a:ext cx="8742299" cy="370227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3398150" y="1132725"/>
            <a:ext cx="3152400" cy="20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   壓力差產生之力       ⟹⟹⟹⟹⟹⟹⟹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 各方向力之向量和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211125" y="204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器材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819150" y="393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風速測量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819150" y="939050"/>
            <a:ext cx="2837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/>
              <a:t>將空氣推入半徑0.036m的圓錐，測量出口平均速。</a:t>
            </a:r>
            <a:endParaRPr sz="2400"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100" y="2215550"/>
            <a:ext cx="2314575" cy="2457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" name="Google Shape;213;p24"/>
          <p:cNvGraphicFramePr/>
          <p:nvPr/>
        </p:nvGraphicFramePr>
        <p:xfrm>
          <a:off x="4046050" y="3530000"/>
          <a:ext cx="3989350" cy="1188675"/>
        </p:xfrm>
        <a:graphic>
          <a:graphicData uri="http://schemas.openxmlformats.org/drawingml/2006/table">
            <a:tbl>
              <a:tblPr>
                <a:noFill/>
                <a:tableStyleId>{4CD59545-26B5-4151-9F31-324056C8DB53}</a:tableStyleId>
              </a:tblPr>
              <a:tblGrid>
                <a:gridCol w="1284925"/>
                <a:gridCol w="901475"/>
                <a:gridCol w="901475"/>
                <a:gridCol w="901475"/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編號1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編號2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編號3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風速(m*s</a:t>
                      </a:r>
                      <a:r>
                        <a:rPr lang="zh-TW">
                          <a:latin typeface="Roboto"/>
                          <a:ea typeface="Roboto"/>
                          <a:cs typeface="Roboto"/>
                          <a:sym typeface="Roboto"/>
                        </a:rPr>
                        <a:t>‾¹)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1.83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2.07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風量(m</a:t>
                      </a:r>
                      <a:r>
                        <a:rPr lang="zh-TW">
                          <a:latin typeface="Roboto"/>
                          <a:ea typeface="Roboto"/>
                          <a:cs typeface="Roboto"/>
                          <a:sym typeface="Roboto"/>
                        </a:rPr>
                        <a:t>³</a:t>
                      </a:r>
                      <a:r>
                        <a:rPr lang="zh-TW"/>
                        <a:t>*s</a:t>
                      </a:r>
                      <a:r>
                        <a:rPr lang="zh-TW">
                          <a:latin typeface="Roboto"/>
                          <a:ea typeface="Roboto"/>
                          <a:cs typeface="Roboto"/>
                          <a:sym typeface="Roboto"/>
                        </a:rPr>
                        <a:t>‾¹</a:t>
                      </a:r>
                      <a:r>
                        <a:rPr lang="zh-TW"/>
                        <a:t>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6*10</a:t>
                      </a:r>
                      <a:r>
                        <a:rPr lang="zh-TW">
                          <a:latin typeface="Roboto"/>
                          <a:ea typeface="Roboto"/>
                          <a:cs typeface="Roboto"/>
                          <a:sym typeface="Roboto"/>
                        </a:rPr>
                        <a:t>‾³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7.3*10</a:t>
                      </a:r>
                      <a:r>
                        <a:rPr lang="zh-TW">
                          <a:latin typeface="Roboto"/>
                          <a:ea typeface="Roboto"/>
                          <a:cs typeface="Roboto"/>
                          <a:sym typeface="Roboto"/>
                        </a:rPr>
                        <a:t>‾³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8.3*10</a:t>
                      </a:r>
                      <a:r>
                        <a:rPr lang="zh-TW">
                          <a:latin typeface="Roboto"/>
                          <a:ea typeface="Roboto"/>
                          <a:cs typeface="Roboto"/>
                          <a:sym typeface="Roboto"/>
                        </a:rPr>
                        <a:t>‾³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214" name="Google Shape;214;p24"/>
          <p:cNvCxnSpPr/>
          <p:nvPr/>
        </p:nvCxnSpPr>
        <p:spPr>
          <a:xfrm>
            <a:off x="4050750" y="3540125"/>
            <a:ext cx="1281900" cy="3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311700" y="154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/>
              <a:t>實驗設計-1</a:t>
            </a:r>
            <a:r>
              <a:rPr lang="zh-TW" sz="4800"/>
              <a:t>-球與漏斗相切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/>
          </a:p>
        </p:txBody>
      </p:sp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0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在同樣風量下，</a:t>
            </a:r>
            <a:r>
              <a:rPr lang="zh-TW" sz="2400"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不同角度漏斗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吸住桌球的最大重量。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222222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5171000" y="1824150"/>
            <a:ext cx="3214800" cy="24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方法：用針筒注水進入桌球，將桌球放入吹風機裡，紀錄恰好掉落的重量。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311700" y="140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/>
              <a:t>實驗設計-2</a:t>
            </a:r>
            <a:r>
              <a:rPr lang="zh-TW" sz="4800"/>
              <a:t>-球與漏斗相切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/>
          </a:p>
        </p:txBody>
      </p:sp>
      <p:sp>
        <p:nvSpPr>
          <p:cNvPr id="227" name="Google Shape;227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 Medium"/>
                <a:ea typeface="Roboto Medium"/>
                <a:cs typeface="Roboto Medium"/>
                <a:sym typeface="Roboto Medium"/>
              </a:rPr>
              <a:t>在同角度的漏斗下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，不同風量的吹氣機吸住桌球的最大重量。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222222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4871050" y="1913975"/>
            <a:ext cx="3059400" cy="26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方法同實驗1：透過測量距離出風口恰被吸起的高度，高度愈高，吹氣機能吸起球的程度愈好。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75" y="758800"/>
            <a:ext cx="7517050" cy="31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2866675" y="3663650"/>
            <a:ext cx="41457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zh-TW" sz="800">
                <a:latin typeface="Roboto"/>
                <a:ea typeface="Roboto"/>
                <a:cs typeface="Roboto"/>
                <a:sym typeface="Roboto"/>
              </a:rPr>
              <a:t>上推</a:t>
            </a:r>
            <a:r>
              <a:rPr lang="zh-TW" sz="3000">
                <a:latin typeface="Roboto"/>
                <a:ea typeface="Roboto"/>
                <a:cs typeface="Roboto"/>
                <a:sym typeface="Roboto"/>
              </a:rPr>
              <a:t>≈(P</a:t>
            </a:r>
            <a:r>
              <a:rPr lang="zh-TW" sz="1200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zh-TW" sz="3000">
                <a:latin typeface="Roboto"/>
                <a:ea typeface="Roboto"/>
                <a:cs typeface="Roboto"/>
                <a:sym typeface="Roboto"/>
              </a:rPr>
              <a:t>-P)∙π∙(sinα/2)²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311700" y="2486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原理量化分析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819150" y="3033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原理量化分析</a:t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5" y="941950"/>
            <a:ext cx="3341907" cy="34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 txBox="1"/>
          <p:nvPr/>
        </p:nvSpPr>
        <p:spPr>
          <a:xfrm>
            <a:off x="3155175" y="1066975"/>
            <a:ext cx="5710500" cy="29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風的初始動能P1(kg*m*s</a:t>
            </a: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‾¹)，出漏斗時P2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P1=m(氣體重量)*V1(出風口球速)，P2=m*V2(出漏斗風速)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令F為氣體對球做的力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P1–P2=△P=F*△t  ⇒  F=△P/△t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△t取每秒△P=m*(V1–V2)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F=m(V1–V2)(牛頓)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75" y="1240925"/>
            <a:ext cx="3207050" cy="33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19150" y="393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原理量化分析</a:t>
            </a:r>
            <a:endParaRPr/>
          </a:p>
        </p:txBody>
      </p:sp>
      <p:sp>
        <p:nvSpPr>
          <p:cNvPr id="249" name="Google Shape;249;p29"/>
          <p:cNvSpPr txBox="1"/>
          <p:nvPr/>
        </p:nvSpPr>
        <p:spPr>
          <a:xfrm>
            <a:off x="4305450" y="1162625"/>
            <a:ext cx="42480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由於附壁效應，氣流將附著於漏斗壁及桌球表面，在漏斗底部會有一無風空間(初始狀況)，這無風空間因桌球與漏斗壁上的氣流由外部引進氣流，進而生成亂流。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75" y="1162613"/>
            <a:ext cx="3357706" cy="349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311700" y="97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實驗1、2影片</a:t>
            </a:r>
            <a:endParaRPr sz="4800"/>
          </a:p>
        </p:txBody>
      </p:sp>
      <p:sp>
        <p:nvSpPr>
          <p:cNvPr id="256" name="Google Shape;256;p3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Google Shape;261;p31"/>
          <p:cNvGraphicFramePr/>
          <p:nvPr/>
        </p:nvGraphicFramePr>
        <p:xfrm>
          <a:off x="952500" y="411763"/>
          <a:ext cx="7239000" cy="4323785"/>
        </p:xfrm>
        <a:graphic>
          <a:graphicData uri="http://schemas.openxmlformats.org/drawingml/2006/table">
            <a:tbl>
              <a:tblPr>
                <a:noFill/>
                <a:tableStyleId>{4CD59545-26B5-4151-9F31-324056C8DB53}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6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重量          風量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         (gw) 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漏斗角度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360L/min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440L/min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500L/min</a:t>
                      </a:r>
                      <a:endParaRPr sz="3000"/>
                    </a:p>
                  </a:txBody>
                  <a:tcPr marL="91425" marR="91425" marT="91425" marB="91425"/>
                </a:tc>
              </a:tr>
              <a:tr h="64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30°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≒2.80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5.39 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7.11</a:t>
                      </a:r>
                      <a:endParaRPr sz="3000"/>
                    </a:p>
                  </a:txBody>
                  <a:tcPr marL="91425" marR="91425" marT="91425" marB="91425"/>
                </a:tc>
              </a:tr>
              <a:tr h="59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35°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3.14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5.83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7.94</a:t>
                      </a:r>
                      <a:endParaRPr sz="3000"/>
                    </a:p>
                  </a:txBody>
                  <a:tcPr marL="91425" marR="91425" marT="91425" marB="91425"/>
                </a:tc>
              </a:tr>
              <a:tr h="59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60°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25.11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29.31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27.50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679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90°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26.10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32.19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34.10</a:t>
                      </a:r>
                      <a:endParaRPr sz="3000"/>
                    </a:p>
                  </a:txBody>
                  <a:tcPr marL="91425" marR="91425" marT="91425" marB="91425"/>
                </a:tc>
              </a:tr>
              <a:tr h="55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120°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&lt;2.80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&lt;2.80</a:t>
                      </a:r>
                      <a:endParaRPr sz="3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&lt;2.80</a:t>
                      </a:r>
                      <a:endParaRPr sz="30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262" name="Google Shape;262;p31"/>
          <p:cNvCxnSpPr/>
          <p:nvPr/>
        </p:nvCxnSpPr>
        <p:spPr>
          <a:xfrm>
            <a:off x="952500" y="685125"/>
            <a:ext cx="1824000" cy="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31"/>
          <p:cNvCxnSpPr/>
          <p:nvPr/>
        </p:nvCxnSpPr>
        <p:spPr>
          <a:xfrm>
            <a:off x="1431150" y="411775"/>
            <a:ext cx="13311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311700" y="139825"/>
            <a:ext cx="85206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>
                <a:latin typeface="PMingLiu"/>
                <a:ea typeface="PMingLiu"/>
                <a:cs typeface="PMingLiu"/>
                <a:sym typeface="PMingLiu"/>
              </a:rPr>
              <a:t>迷思</a:t>
            </a:r>
            <a:endParaRPr sz="4800" b="1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311700" y="944125"/>
            <a:ext cx="85206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54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00"/>
                </a:solidFill>
                <a:highlight>
                  <a:srgbClr val="F8F9FA"/>
                </a:highlight>
                <a:latin typeface="Roboto Medium"/>
                <a:ea typeface="Roboto Medium"/>
                <a:cs typeface="Roboto Medium"/>
                <a:sym typeface="Roboto Medium"/>
              </a:rPr>
              <a:t>當我們對桌球吹氣</a:t>
            </a:r>
            <a:r>
              <a:rPr lang="zh-TW" sz="30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，</a:t>
            </a:r>
            <a:r>
              <a:rPr lang="zh-TW" sz="3000">
                <a:solidFill>
                  <a:srgbClr val="000000"/>
                </a:solidFill>
                <a:highlight>
                  <a:srgbClr val="F8F9FA"/>
                </a:highlight>
                <a:latin typeface="Roboto Medium"/>
                <a:ea typeface="Roboto Medium"/>
                <a:cs typeface="Roboto Medium"/>
                <a:sym typeface="Roboto Medium"/>
              </a:rPr>
              <a:t>它會沿吹氣方向移動？</a:t>
            </a:r>
            <a:endParaRPr sz="3000">
              <a:solidFill>
                <a:srgbClr val="000000"/>
              </a:solidFill>
              <a:highlight>
                <a:srgbClr val="F8F9FA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254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highlight>
                <a:srgbClr val="F8F9FA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906300" y="1682725"/>
            <a:ext cx="73314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54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不一定</a:t>
            </a:r>
            <a:endParaRPr sz="3600" b="1"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254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highlight>
                  <a:srgbClr val="F8F9FA"/>
                </a:highlight>
                <a:latin typeface="Roboto Medium"/>
                <a:ea typeface="Roboto Medium"/>
                <a:cs typeface="Roboto Medium"/>
                <a:sym typeface="Roboto Medium"/>
              </a:rPr>
              <a:t>透過吹氣機裝上漏斗</a:t>
            </a:r>
            <a:r>
              <a:rPr lang="zh-TW" sz="3000">
                <a:latin typeface="Roboto Medium"/>
                <a:ea typeface="Roboto Medium"/>
                <a:cs typeface="Roboto Medium"/>
                <a:sym typeface="Roboto Medium"/>
              </a:rPr>
              <a:t>，</a:t>
            </a:r>
            <a:r>
              <a:rPr lang="zh-TW" sz="3000">
                <a:highlight>
                  <a:srgbClr val="F8F9FA"/>
                </a:highlight>
                <a:latin typeface="Roboto Medium"/>
                <a:ea typeface="Roboto Medium"/>
                <a:cs typeface="Roboto Medium"/>
                <a:sym typeface="Roboto Medium"/>
              </a:rPr>
              <a:t>我們也可以將桌球吸起來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/>
        </p:nvSpPr>
        <p:spPr>
          <a:xfrm>
            <a:off x="1618700" y="730100"/>
            <a:ext cx="47328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994250" y="541100"/>
            <a:ext cx="77730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由於前段實驗結果顯示90</a:t>
            </a:r>
            <a:r>
              <a:rPr lang="zh-TW" sz="3000"/>
              <a:t>°時有最大的吸力，我們做出了100°的漏斗來縮小範圍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0" name="Google Shape;270;p32"/>
          <p:cNvGraphicFramePr/>
          <p:nvPr/>
        </p:nvGraphicFramePr>
        <p:xfrm>
          <a:off x="994250" y="1862125"/>
          <a:ext cx="7239000" cy="1531560"/>
        </p:xfrm>
        <a:graphic>
          <a:graphicData uri="http://schemas.openxmlformats.org/drawingml/2006/table">
            <a:tbl>
              <a:tblPr>
                <a:noFill/>
                <a:tableStyleId>{4CD59545-26B5-4151-9F31-324056C8DB53}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5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重量          風量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         (gw) 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漏斗角度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TW" sz="3000"/>
                        <a:t>250L/min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TW" sz="3000"/>
                        <a:t>380L/min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TW" sz="3000"/>
                        <a:t>500L/min</a:t>
                      </a:r>
                      <a:endParaRPr sz="30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100°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TW" sz="3000"/>
                        <a:t>15.95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TW" sz="3000"/>
                        <a:t>18.6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TW" sz="3000"/>
                        <a:t>18.78</a:t>
                      </a:r>
                      <a:endParaRPr sz="30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271" name="Google Shape;271;p32"/>
          <p:cNvCxnSpPr/>
          <p:nvPr/>
        </p:nvCxnSpPr>
        <p:spPr>
          <a:xfrm>
            <a:off x="994250" y="2142925"/>
            <a:ext cx="1824000" cy="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32"/>
          <p:cNvCxnSpPr/>
          <p:nvPr/>
        </p:nvCxnSpPr>
        <p:spPr>
          <a:xfrm>
            <a:off x="1472900" y="1862125"/>
            <a:ext cx="13311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2"/>
          <p:cNvSpPr txBox="1"/>
          <p:nvPr/>
        </p:nvSpPr>
        <p:spPr>
          <a:xfrm>
            <a:off x="2205600" y="3950950"/>
            <a:ext cx="47328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結果顯示90</a:t>
            </a:r>
            <a:r>
              <a:rPr lang="zh-TW" sz="3000"/>
              <a:t>°仍有最大吸力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>
            <a:spLocks noGrp="1"/>
          </p:cNvSpPr>
          <p:nvPr>
            <p:ph type="title"/>
          </p:nvPr>
        </p:nvSpPr>
        <p:spPr>
          <a:xfrm>
            <a:off x="819150" y="541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/>
              <a:t>實驗設計-3</a:t>
            </a:r>
            <a:r>
              <a:rPr lang="zh-TW" sz="4800"/>
              <a:t>-球心在漏斗口</a:t>
            </a:r>
            <a:endParaRPr sz="4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600"/>
              <a:t>將球固定在一穩定物件上，在把球固定於磅秤上，測試其吸起重量。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>
            <a:spLocks noGrp="1"/>
          </p:cNvSpPr>
          <p:nvPr>
            <p:ph type="title"/>
          </p:nvPr>
        </p:nvSpPr>
        <p:spPr>
          <a:xfrm>
            <a:off x="311700" y="81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原理量化分析</a:t>
            </a:r>
            <a:endParaRPr sz="3600"/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300" y="976425"/>
            <a:ext cx="3752694" cy="34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50525"/>
            <a:ext cx="3392877" cy="33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 txBox="1"/>
          <p:nvPr/>
        </p:nvSpPr>
        <p:spPr>
          <a:xfrm>
            <a:off x="2392925" y="729075"/>
            <a:ext cx="35811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根據：½ρv²+ρgh+P=constant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            A₁V₁=A₂V₂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3082425" y="2118850"/>
            <a:ext cx="47328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加上風吹球的力F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   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2982650" y="2571750"/>
            <a:ext cx="447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Roboto"/>
                <a:ea typeface="Roboto"/>
                <a:cs typeface="Roboto"/>
                <a:sym typeface="Roboto"/>
              </a:rPr>
              <a:t>合力=F+ΣP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zh-TW" sz="2600">
                <a:latin typeface="Roboto"/>
                <a:ea typeface="Roboto"/>
                <a:cs typeface="Roboto"/>
                <a:sym typeface="Roboto"/>
              </a:rPr>
              <a:t>*A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2756700" y="1404050"/>
            <a:ext cx="36306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計算球上各點的內外壓力差P</a:t>
            </a:r>
            <a:r>
              <a:rPr lang="zh-TW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     再乘以各點表面積A</a:t>
            </a:r>
            <a:r>
              <a:rPr lang="zh-TW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title"/>
          </p:nvPr>
        </p:nvSpPr>
        <p:spPr>
          <a:xfrm>
            <a:off x="2196375" y="2773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              </a:t>
            </a:r>
            <a:r>
              <a:rPr lang="zh-TW" b="1"/>
              <a:t>  分析──計算1</a:t>
            </a:r>
            <a:endParaRPr b="1"/>
          </a:p>
        </p:txBody>
      </p:sp>
      <p:sp>
        <p:nvSpPr>
          <p:cNvPr id="296" name="Google Shape;296;p35"/>
          <p:cNvSpPr txBox="1"/>
          <p:nvPr/>
        </p:nvSpPr>
        <p:spPr>
          <a:xfrm>
            <a:off x="141525" y="277350"/>
            <a:ext cx="44304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將圓等角平分，計算各角度切出的圓面積。</a:t>
            </a:r>
            <a:r>
              <a:rPr lang="zh-TW" sz="2000"/>
              <a:t>例如：切五等分⟶0°、18°、36°、54°、72°、90°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141525" y="1287525"/>
            <a:ext cx="50589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區域面積=–2πr²[cos(Φ</a:t>
            </a:r>
            <a:r>
              <a:rPr lang="zh-TW" sz="120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)-cos(Φ</a:t>
            </a:r>
            <a:r>
              <a:rPr lang="zh-TW" sz="1200">
                <a:latin typeface="Roboto"/>
                <a:ea typeface="Roboto"/>
                <a:cs typeface="Roboto"/>
                <a:sym typeface="Roboto"/>
              </a:rPr>
              <a:t>n-1</a:t>
            </a: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)]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8" name="Google Shape;2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76" y="1948375"/>
            <a:ext cx="3132075" cy="293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050" y="1985437"/>
            <a:ext cx="3460086" cy="2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5"/>
          <p:cNvSpPr txBox="1"/>
          <p:nvPr/>
        </p:nvSpPr>
        <p:spPr>
          <a:xfrm>
            <a:off x="4745875" y="998925"/>
            <a:ext cx="45069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再取Φn-1、Φn的平均值(平分角)φn-1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代入後頁算式，求出截面積。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3065400" y="1598900"/>
            <a:ext cx="15066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(Φ(</a:t>
            </a:r>
            <a:r>
              <a:rPr lang="zh-TW"/>
              <a:t>°)</a:t>
            </a:r>
            <a:r>
              <a:rPr lang="zh-TW">
                <a:latin typeface="Roboto"/>
                <a:ea typeface="Roboto"/>
                <a:cs typeface="Roboto"/>
                <a:sym typeface="Roboto"/>
              </a:rPr>
              <a:t>，2≤n≤6)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5"/>
          <p:cNvSpPr/>
          <p:nvPr/>
        </p:nvSpPr>
        <p:spPr>
          <a:xfrm>
            <a:off x="4048850" y="2900025"/>
            <a:ext cx="794100" cy="378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/>
        </p:nvSpPr>
        <p:spPr>
          <a:xfrm>
            <a:off x="3709375" y="551550"/>
            <a:ext cx="5292900" cy="40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因為此為一穩定流量的流體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可根據連續方程：A₁V₁=A₂V₂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將各處A</a:t>
            </a:r>
            <a:r>
              <a:rPr lang="zh-TW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代入算出各點風速V</a:t>
            </a:r>
            <a:r>
              <a:rPr lang="zh-TW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，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再利用各點風速代入白努力方程式，計算各點與球內的相對壓力△P</a:t>
            </a:r>
            <a:r>
              <a:rPr lang="zh-TW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=½ρv²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各P</a:t>
            </a:r>
            <a:r>
              <a:rPr lang="zh-TW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乘以相對的表面積A</a:t>
            </a:r>
            <a:r>
              <a:rPr lang="zh-TW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計算各處壓力差對球做的力F</a:t>
            </a:r>
            <a:r>
              <a:rPr lang="zh-TW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zh-TW" b="1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zh-TW" sz="2400" b="1"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zh-TW" sz="3000" b="1">
                <a:latin typeface="Roboto"/>
                <a:ea typeface="Roboto"/>
                <a:cs typeface="Roboto"/>
                <a:sym typeface="Roboto"/>
              </a:rPr>
              <a:t>ΣP</a:t>
            </a:r>
            <a:r>
              <a:rPr lang="zh-TW" sz="1800" b="1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zh-TW" sz="2600" b="1"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zh-TW" sz="3000" b="1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zh-TW" sz="1800" b="1">
                <a:latin typeface="Roboto"/>
                <a:ea typeface="Roboto"/>
                <a:cs typeface="Roboto"/>
                <a:sym typeface="Roboto"/>
              </a:rPr>
              <a:t>i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latin typeface="Roboto"/>
                <a:ea typeface="Roboto"/>
                <a:cs typeface="Roboto"/>
                <a:sym typeface="Roboto"/>
              </a:rPr>
              <a:t>壓力對球的合力=ΣF</a:t>
            </a:r>
            <a:r>
              <a:rPr lang="zh-TW" b="1">
                <a:latin typeface="Roboto"/>
                <a:ea typeface="Roboto"/>
                <a:cs typeface="Roboto"/>
                <a:sym typeface="Roboto"/>
              </a:rPr>
              <a:t>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6"/>
          <p:cNvSpPr txBox="1">
            <a:spLocks noGrp="1"/>
          </p:cNvSpPr>
          <p:nvPr>
            <p:ph type="body" idx="1"/>
          </p:nvPr>
        </p:nvSpPr>
        <p:spPr>
          <a:xfrm>
            <a:off x="414425" y="743950"/>
            <a:ext cx="3700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</a:rPr>
              <a:t>計算φi(如：9</a:t>
            </a:r>
            <a:r>
              <a:rPr lang="zh-TW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°、27°、...)</a:t>
            </a:r>
            <a:r>
              <a:rPr lang="zh-TW" sz="2200">
                <a:solidFill>
                  <a:srgbClr val="000000"/>
                </a:solidFill>
              </a:rPr>
              <a:t>的對應的截面積Ai(m²)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309" name="Google Shape;3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26" y="2170979"/>
            <a:ext cx="2643150" cy="298289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6"/>
          <p:cNvSpPr txBox="1"/>
          <p:nvPr/>
        </p:nvSpPr>
        <p:spPr>
          <a:xfrm>
            <a:off x="476525" y="1439350"/>
            <a:ext cx="35760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200">
                <a:latin typeface="Roboto"/>
                <a:ea typeface="Roboto"/>
                <a:cs typeface="Roboto"/>
                <a:sym typeface="Roboto"/>
              </a:rPr>
              <a:t>d=(Rcos(θ)-rsin(φ))tan(θ)                                                                                                                                                                                                        Ai=(d²-rcos(φ))π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2011625" y="2170975"/>
            <a:ext cx="21030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R(m)  r(m)  θ(</a:t>
            </a:r>
            <a:r>
              <a:rPr lang="zh-TW"/>
              <a:t>°)  </a:t>
            </a:r>
            <a:r>
              <a:rPr lang="zh-TW">
                <a:latin typeface="Roboto"/>
                <a:ea typeface="Roboto"/>
                <a:cs typeface="Roboto"/>
                <a:sym typeface="Roboto"/>
              </a:rPr>
              <a:t>φ(</a:t>
            </a:r>
            <a:r>
              <a:rPr lang="zh-TW"/>
              <a:t>°)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561000" y="135225"/>
            <a:ext cx="3000000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latin typeface="Roboto"/>
                <a:ea typeface="Roboto"/>
                <a:cs typeface="Roboto"/>
                <a:sym typeface="Roboto"/>
              </a:rPr>
              <a:t>分析──計算2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1" name="Google Shape;321;p38"/>
          <p:cNvGraphicFramePr/>
          <p:nvPr/>
        </p:nvGraphicFramePr>
        <p:xfrm>
          <a:off x="985375" y="1851450"/>
          <a:ext cx="7239000" cy="2436750"/>
        </p:xfrm>
        <a:graphic>
          <a:graphicData uri="http://schemas.openxmlformats.org/drawingml/2006/table">
            <a:tbl>
              <a:tblPr>
                <a:noFill/>
                <a:tableStyleId>{4CD59545-26B5-4151-9F31-324056C8DB53}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6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重量          風量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          (gw) 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漏斗角度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250L/min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380L/min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500L/min</a:t>
                      </a:r>
                      <a:endParaRPr sz="3000"/>
                    </a:p>
                  </a:txBody>
                  <a:tcPr marL="91425" marR="91425" marT="91425" marB="91425"/>
                </a:tc>
              </a:tr>
              <a:tr h="67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30°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-3.3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89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35°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2.5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322" name="Google Shape;322;p38"/>
          <p:cNvCxnSpPr/>
          <p:nvPr/>
        </p:nvCxnSpPr>
        <p:spPr>
          <a:xfrm>
            <a:off x="952500" y="2732825"/>
            <a:ext cx="1824000" cy="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38"/>
          <p:cNvCxnSpPr/>
          <p:nvPr/>
        </p:nvCxnSpPr>
        <p:spPr>
          <a:xfrm>
            <a:off x="1445400" y="2452025"/>
            <a:ext cx="13311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8"/>
          <p:cNvSpPr txBox="1"/>
          <p:nvPr/>
        </p:nvSpPr>
        <p:spPr>
          <a:xfrm>
            <a:off x="451500" y="590425"/>
            <a:ext cx="82410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R=0.1m，r=0.02m，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Roboto"/>
                <a:ea typeface="Roboto"/>
                <a:cs typeface="Roboto"/>
                <a:sym typeface="Roboto"/>
              </a:rPr>
              <a:t>θ=½漏斗角度(</a:t>
            </a:r>
            <a:r>
              <a:rPr lang="zh-TW" sz="3000"/>
              <a:t>°)</a:t>
            </a:r>
            <a:r>
              <a:rPr lang="zh-TW" sz="3000">
                <a:latin typeface="Roboto"/>
                <a:ea typeface="Roboto"/>
                <a:cs typeface="Roboto"/>
                <a:sym typeface="Roboto"/>
              </a:rPr>
              <a:t>，φ球的仰角(</a:t>
            </a:r>
            <a:r>
              <a:rPr lang="zh-TW" sz="3000"/>
              <a:t>°)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>
            <a:spLocks noGrp="1"/>
          </p:cNvSpPr>
          <p:nvPr>
            <p:ph type="title"/>
          </p:nvPr>
        </p:nvSpPr>
        <p:spPr>
          <a:xfrm>
            <a:off x="311700" y="1682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/>
              <a:t>結論-</a:t>
            </a:r>
            <a:r>
              <a:rPr lang="zh-TW" b="1">
                <a:latin typeface="Calibri"/>
                <a:ea typeface="Calibri"/>
                <a:cs typeface="Calibri"/>
                <a:sym typeface="Calibri"/>
              </a:rPr>
              <a:t>球與漏斗相切</a:t>
            </a:r>
            <a:endParaRPr sz="4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/>
          </a:p>
        </p:txBody>
      </p:sp>
      <p:sp>
        <p:nvSpPr>
          <p:cNvPr id="330" name="Google Shape;330;p39"/>
          <p:cNvSpPr txBox="1">
            <a:spLocks noGrp="1"/>
          </p:cNvSpPr>
          <p:nvPr>
            <p:ph type="body" idx="1"/>
          </p:nvPr>
        </p:nvSpPr>
        <p:spPr>
          <a:xfrm>
            <a:off x="311700" y="9906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>
            <a:spLocks noGrp="1"/>
          </p:cNvSpPr>
          <p:nvPr>
            <p:ph type="title"/>
          </p:nvPr>
        </p:nvSpPr>
        <p:spPr>
          <a:xfrm>
            <a:off x="819150" y="4183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/>
              <a:t>結論-</a:t>
            </a:r>
            <a:r>
              <a:rPr lang="zh-TW" sz="3600" b="1">
                <a:latin typeface="Calibri"/>
                <a:ea typeface="Calibri"/>
                <a:cs typeface="Calibri"/>
                <a:sym typeface="Calibri"/>
              </a:rPr>
              <a:t>球心在漏斗口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solidFill>
                  <a:srgbClr val="000000"/>
                </a:solidFill>
              </a:rPr>
              <a:t>球心在漏斗口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342" name="Google Shape;342;p4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https://en.wikipedia.org/wiki/Bernoulli%27s_principle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https://en.wikipedia.org/wiki/Coand%C4%83_effect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https://www.quora.com/How-would-the-Bernoulli-s-principle-apply-to-the-levitation-of-a-ping-pong-ball-in-a-funnel?fbclid=IwAR2yJ4IUfjUuZzbBXCJtR5BmUMZMlQ5y0ckJ0l2MTxvzOsAcBCW2Gdf8dxs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https://www.researchgate.net/figure/Fig-A-depicts-a-demonstration-in-which-a-funnel-is-attached-to-a-hose-which-is_fig1_299425204?fbclid=IwAR2tC06OmIH_NzXoYuXflZlQfuk4wjtkB7aFZCfSr0az2tkjjcmwl04sijU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問題</a:t>
            </a:r>
            <a:endParaRPr sz="3600"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輕球（例如乒乓球）可以通過漏斗通過漏斗拾取。解釋現象並研究相關參數。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345325" y="1262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/>
              <a:t>實驗目的</a:t>
            </a:r>
            <a:endParaRPr sz="4800" b="1"/>
          </a:p>
        </p:txBody>
      </p:sp>
      <p:sp>
        <p:nvSpPr>
          <p:cNvPr id="149" name="Google Shape;149;p16"/>
          <p:cNvSpPr txBox="1"/>
          <p:nvPr/>
        </p:nvSpPr>
        <p:spPr>
          <a:xfrm>
            <a:off x="308875" y="1195225"/>
            <a:ext cx="8326200" cy="3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Roboto Medium"/>
                <a:ea typeface="Roboto Medium"/>
                <a:cs typeface="Roboto Medium"/>
                <a:sym typeface="Roboto Medium"/>
              </a:rPr>
              <a:t>接上漏斗的吹氣機</a:t>
            </a:r>
            <a:endParaRPr sz="30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>
                <a:latin typeface="Roboto Medium"/>
                <a:ea typeface="Roboto Medium"/>
                <a:cs typeface="Roboto Medium"/>
                <a:sym typeface="Roboto Medium"/>
              </a:rPr>
              <a:t>1.如何吸起球</a:t>
            </a:r>
            <a:endParaRPr sz="30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>
                <a:latin typeface="Roboto Medium"/>
                <a:ea typeface="Roboto Medium"/>
                <a:cs typeface="Roboto Medium"/>
                <a:sym typeface="Roboto Medium"/>
              </a:rPr>
              <a:t>2.所應用原理、效應</a:t>
            </a:r>
            <a:endParaRPr sz="30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>
                <a:latin typeface="Roboto Medium"/>
                <a:ea typeface="Roboto Medium"/>
                <a:cs typeface="Roboto Medium"/>
                <a:sym typeface="Roboto Medium"/>
              </a:rPr>
              <a:t>3.影響球較容易或不易被吸起的因素</a:t>
            </a:r>
            <a:endParaRPr sz="3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311700" y="2083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/>
              <a:t>假設</a:t>
            </a:r>
            <a:endParaRPr sz="4800" b="1"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311700" y="1009700"/>
            <a:ext cx="86871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1.吹氣機風速               愈大風速吸起球的能力愈大</a:t>
            </a:r>
            <a:endParaRPr sz="30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2.高度                           球距離漏斗越近吸力越大</a:t>
            </a:r>
            <a:endParaRPr sz="30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3.漏斗角度                   120°時吸力最大</a:t>
            </a:r>
            <a:endParaRPr sz="30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3296825" y="1197425"/>
            <a:ext cx="470700" cy="26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3296825" y="2673613"/>
            <a:ext cx="470700" cy="26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3296825" y="4149825"/>
            <a:ext cx="470700" cy="26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311700" y="1662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/>
              <a:t>變因</a:t>
            </a:r>
            <a:endParaRPr sz="4800" b="1"/>
          </a:p>
        </p:txBody>
      </p:sp>
      <p:graphicFrame>
        <p:nvGraphicFramePr>
          <p:cNvPr id="164" name="Google Shape;164;p18"/>
          <p:cNvGraphicFramePr/>
          <p:nvPr/>
        </p:nvGraphicFramePr>
        <p:xfrm>
          <a:off x="558000" y="1029860"/>
          <a:ext cx="7823700" cy="3154615"/>
        </p:xfrm>
        <a:graphic>
          <a:graphicData uri="http://schemas.openxmlformats.org/drawingml/2006/table">
            <a:tbl>
              <a:tblPr>
                <a:noFill/>
                <a:tableStyleId>{4CD59545-26B5-4151-9F31-324056C8DB53}</a:tableStyleId>
              </a:tblPr>
              <a:tblGrid>
                <a:gridCol w="1821350"/>
                <a:gridCol w="2090500"/>
                <a:gridCol w="1955925"/>
                <a:gridCol w="1955925"/>
              </a:tblGrid>
              <a:tr h="675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實驗一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實驗二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/>
                        <a:t>實驗三</a:t>
                      </a:r>
                      <a:endParaRPr sz="3000"/>
                    </a:p>
                  </a:txBody>
                  <a:tcPr marL="91425" marR="91425" marT="91425" marB="91425"/>
                </a:tc>
              </a:tr>
              <a:tr h="1008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TW" sz="3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控制變因</a:t>
                      </a:r>
                      <a:endParaRPr sz="3000"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TW" sz="3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空氣流速、球的直徑、大氣壓力</a:t>
                      </a:r>
                      <a:endParaRPr sz="3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</a:tr>
              <a:tr h="1008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TW" sz="3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操縱變因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TW" sz="3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吹氣機風量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TW" sz="3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   高度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漏斗角度</a:t>
                      </a:r>
                      <a:endParaRPr sz="3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/>
              <a:t>實驗原理</a:t>
            </a:r>
            <a:endParaRPr sz="4800" b="1"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311700" y="792700"/>
            <a:ext cx="85206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000000"/>
                </a:solidFill>
              </a:rPr>
              <a:t>1.白努力定律(Bernoulli’s principle)</a:t>
            </a:r>
            <a:endParaRPr sz="26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214525" y="1224225"/>
            <a:ext cx="8520600" cy="21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討論：無黏性、穩定且不可壓縮的流體，當流速增加，壓力或位能減少。  </a:t>
            </a:r>
            <a:r>
              <a:rPr lang="zh-TW" sz="26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zh-TW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214525" y="1850625"/>
            <a:ext cx="10444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>
                <a:latin typeface="Roboto"/>
                <a:ea typeface="Roboto"/>
                <a:cs typeface="Roboto"/>
                <a:sym typeface="Roboto"/>
              </a:rPr>
              <a:t>                   白努力：½ρv²+ρgh+P=constant</a:t>
            </a:r>
            <a:r>
              <a:rPr lang="zh-TW" sz="3000" b="1">
                <a:latin typeface="Roboto"/>
                <a:ea typeface="Roboto"/>
                <a:cs typeface="Roboto"/>
                <a:sym typeface="Roboto"/>
              </a:rPr>
              <a:t>  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ρ：(kg¹*m‾³)   v：(m¹*s‾¹)</a:t>
            </a:r>
            <a:r>
              <a:rPr lang="zh-TW" sz="3000" b="1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g：(9.8m¹*s‾²)    h：(m¹)    P：(kg*m‾¹*s‾²)</a:t>
            </a:r>
            <a:r>
              <a:rPr lang="zh-TW" sz="3000" b="1">
                <a:latin typeface="Roboto"/>
                <a:ea typeface="Roboto"/>
                <a:cs typeface="Roboto"/>
                <a:sym typeface="Roboto"/>
              </a:rPr>
              <a:t>  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214525" y="3249525"/>
            <a:ext cx="87198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Roboto"/>
                <a:ea typeface="Roboto"/>
                <a:cs typeface="Roboto"/>
                <a:sym typeface="Roboto"/>
              </a:rPr>
              <a:t>再根據連續方程式：截面積小，流速快，將產生更大壓力差。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311700" y="3954150"/>
            <a:ext cx="6900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>
                <a:latin typeface="Roboto"/>
                <a:ea typeface="Roboto"/>
                <a:cs typeface="Roboto"/>
                <a:sym typeface="Roboto"/>
              </a:rPr>
              <a:t>連續方程：A₁V₁=A₂V₂    </a:t>
            </a: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A：(m²)    V：(m¹*s‾¹)</a:t>
            </a:r>
            <a:r>
              <a:rPr lang="zh-TW" sz="2800" b="1">
                <a:latin typeface="Roboto"/>
                <a:ea typeface="Roboto"/>
                <a:cs typeface="Roboto"/>
                <a:sym typeface="Roboto"/>
              </a:rPr>
              <a:t>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4649425" y="341475"/>
            <a:ext cx="4118400" cy="3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由於高度變化極小，可</a:t>
            </a:r>
            <a:r>
              <a:rPr lang="zh-TW" sz="2400" b="1">
                <a:solidFill>
                  <a:srgbClr val="000000"/>
                </a:solidFill>
              </a:rPr>
              <a:t>忽略高度變化</a:t>
            </a:r>
            <a:r>
              <a:rPr lang="zh-TW" sz="2400">
                <a:solidFill>
                  <a:srgbClr val="000000"/>
                </a:solidFill>
              </a:rPr>
              <a:t>。因此，吹氣機產生氣流時，氣流在漏斗內產生相對外部較大的速率，導致漏斗內出現相對低壓，進而出現向上的力。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25" y="219325"/>
            <a:ext cx="3913875" cy="4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311700" y="1741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/>
              <a:t>實驗原理</a:t>
            </a:r>
            <a:endParaRPr sz="4800" b="1"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213675" y="903425"/>
            <a:ext cx="4510800" cy="24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2.康德效應(Coanda effect)                                                           討論</a:t>
            </a:r>
            <a:r>
              <a:rPr lang="zh-TW" sz="2400">
                <a:solidFill>
                  <a:srgbClr val="000000"/>
                </a:solidFill>
              </a:rPr>
              <a:t>：</a:t>
            </a:r>
            <a:r>
              <a:rPr lang="zh-TW" sz="24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氣體有沿著</a:t>
            </a:r>
            <a:r>
              <a:rPr lang="zh-TW" sz="240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物體表面流動的傾向，若流體移動方向有改變，使得周圍產生較低的壓力。</a:t>
            </a:r>
            <a:endParaRPr sz="24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599" y="2612825"/>
            <a:ext cx="1522175" cy="23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4">
            <a:alphaModFix/>
          </a:blip>
          <a:srcRect l="1904" t="1904" r="1904" b="1904"/>
          <a:stretch/>
        </p:blipFill>
        <p:spPr>
          <a:xfrm>
            <a:off x="1498400" y="2644725"/>
            <a:ext cx="1566382" cy="22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5">
            <a:alphaModFix/>
          </a:blip>
          <a:srcRect l="4080" r="-4079"/>
          <a:stretch/>
        </p:blipFill>
        <p:spPr>
          <a:xfrm>
            <a:off x="1476275" y="2612825"/>
            <a:ext cx="1695325" cy="23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3" y="1254900"/>
            <a:ext cx="3847624" cy="19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320625"/>
            <a:ext cx="3847625" cy="2302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1432900"/>
            <a:ext cx="4221524" cy="20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 rotWithShape="1">
          <a:blip r:embed="rId9">
            <a:alphaModFix/>
          </a:blip>
          <a:srcRect t="1350" b="-1349"/>
          <a:stretch/>
        </p:blipFill>
        <p:spPr>
          <a:xfrm>
            <a:off x="4572000" y="1432896"/>
            <a:ext cx="4151600" cy="244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1770</Words>
  <Application>Microsoft Office PowerPoint</Application>
  <PresentationFormat>如螢幕大小 (16:9)</PresentationFormat>
  <Paragraphs>170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Arial</vt:lpstr>
      <vt:lpstr>新細明體</vt:lpstr>
      <vt:lpstr>Nunito</vt:lpstr>
      <vt:lpstr>Times New Roman</vt:lpstr>
      <vt:lpstr>PMingLiu</vt:lpstr>
      <vt:lpstr>Calibri</vt:lpstr>
      <vt:lpstr>Roboto Medium</vt:lpstr>
      <vt:lpstr>Roboto</vt:lpstr>
      <vt:lpstr>Shift</vt:lpstr>
      <vt:lpstr>漏斗與球</vt:lpstr>
      <vt:lpstr>迷思</vt:lpstr>
      <vt:lpstr>問題</vt:lpstr>
      <vt:lpstr>實驗目的</vt:lpstr>
      <vt:lpstr>假設</vt:lpstr>
      <vt:lpstr>變因</vt:lpstr>
      <vt:lpstr>實驗原理</vt:lpstr>
      <vt:lpstr>PowerPoint 簡報</vt:lpstr>
      <vt:lpstr>實驗原理</vt:lpstr>
      <vt:lpstr>PowerPoint 簡報</vt:lpstr>
      <vt:lpstr>器材</vt:lpstr>
      <vt:lpstr>風速測量</vt:lpstr>
      <vt:lpstr>實驗設計-1-球與漏斗相切 </vt:lpstr>
      <vt:lpstr>實驗設計-2-球與漏斗相切 </vt:lpstr>
      <vt:lpstr>原理量化分析</vt:lpstr>
      <vt:lpstr>原理量化分析</vt:lpstr>
      <vt:lpstr>原理量化分析</vt:lpstr>
      <vt:lpstr>實驗1、2影片</vt:lpstr>
      <vt:lpstr>PowerPoint 簡報</vt:lpstr>
      <vt:lpstr>PowerPoint 簡報</vt:lpstr>
      <vt:lpstr>實驗設計-3-球心在漏斗口 </vt:lpstr>
      <vt:lpstr>原理量化分析</vt:lpstr>
      <vt:lpstr>                               分析──計算1</vt:lpstr>
      <vt:lpstr>PowerPoint 簡報</vt:lpstr>
      <vt:lpstr>PowerPoint 簡報</vt:lpstr>
      <vt:lpstr>PowerPoint 簡報</vt:lpstr>
      <vt:lpstr>結論-球與漏斗相切 </vt:lpstr>
      <vt:lpstr>結論-球心在漏斗口 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漏斗與球</dc:title>
  <cp:lastModifiedBy>user</cp:lastModifiedBy>
  <cp:revision>1</cp:revision>
  <dcterms:modified xsi:type="dcterms:W3CDTF">2020-01-23T12:30:38Z</dcterms:modified>
</cp:coreProperties>
</file>