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69" r:id="rId6"/>
    <p:sldId id="259" r:id="rId7"/>
    <p:sldId id="271" r:id="rId8"/>
    <p:sldId id="272" r:id="rId9"/>
    <p:sldId id="273" r:id="rId10"/>
    <p:sldId id="274" r:id="rId11"/>
    <p:sldId id="275" r:id="rId12"/>
    <p:sldId id="277" r:id="rId13"/>
    <p:sldId id="262" r:id="rId14"/>
    <p:sldId id="278" r:id="rId15"/>
    <p:sldId id="279" r:id="rId16"/>
    <p:sldId id="280" r:id="rId17"/>
    <p:sldId id="281" r:id="rId18"/>
    <p:sldId id="267" r:id="rId19"/>
    <p:sldId id="27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6AD6-EA54-E744-BEFF-4A8269F016F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AC84-5A66-C341-A548-196B15AF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8AC84-5A66-C341-A548-196B15AF4D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8AC84-5A66-C341-A548-196B15AF4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8AC84-5A66-C341-A548-196B15AF4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8AC84-5A66-C341-A548-196B15AF4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2CCA-BD1A-190B-6BE1-8AAB9963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CB36-BE7C-DEF9-8C4A-2E85DB616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A127-ED93-82C8-55E0-9E30F34E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CFC1-762A-415E-72D7-73572E8B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9EF1-F6F8-CB8B-E2FF-AA59CFD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067C-7F72-AEA1-68E7-403F9128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26791-F2C3-D7E9-9D54-7966C100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CADB-EF32-9224-5435-3A4223E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E7C6-E552-65F6-8CAC-EA7A70FC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2CA7-D7B3-E475-E8E4-55BC6D63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2A74B-7313-801E-2E58-3577325F6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C215-193D-EC5C-7EED-138F908F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2062-9472-4FB1-9B44-8438F096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AEBC-801A-B36E-D950-924CD59D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660C-7FD8-8203-C271-74AB4201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0DB6-F0A0-3294-8EF7-9D297DD4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5C5F-CE7F-77C5-4781-0D8C23A1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9825-A482-D314-658B-11EA5D8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C270-8E47-D3F9-D748-28028A8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4DE6-4309-795C-28F3-F92FD991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EDF6-532A-E249-12FD-09CF03F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3A2F8-17E8-5B60-AF7F-46502BB0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017D-FB02-3764-A967-56978DBE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5C57-9BCA-174C-34CB-9B37C9FB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89A3-2C74-4A77-6350-C2350DE7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927-6BD2-09BD-FCC5-0DEF7A07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1EBF-19EC-F4A8-8240-B0A2257E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29D14-DDED-1826-8409-05E12633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52964-BB80-598C-132C-0989F878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EC41-FBC4-BD5F-5F88-CB538350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5097-E812-0B79-B591-CD82D25C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8574-10CE-DDC0-7E6E-D52B1AA4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3115-F01C-BF09-1CDE-16ECB955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297F3-7203-8245-02AF-D7B28E5CC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923E8-802F-116E-D17B-81E9A81D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29CA1-F782-1ABF-7317-931F14A3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536D0-75EB-4F50-CF25-70DED5C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5834B-03A7-28AD-797E-84A2C04A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963A3-720F-37B3-EABA-494C1793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26A-6FB8-75CB-909D-04A42965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AFBC-6004-8A17-8193-5AFC38BA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0AB68-39AA-71B5-15B7-C49EB7FB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F418F-3BBA-DD50-07B9-46CBB53F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DDDDE-DF1D-241B-ECB3-B8D4CB51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DA26D-F375-FBCA-EB26-808F9CAB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D4CAA-C4B0-48D7-1B95-B2DFEF74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F1B-ADD7-EAB7-77DA-CBECF7CF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ADE2-917E-79DB-2B94-CF1AA3A2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E2479-9FF6-1850-875A-8FA80F22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4AF0-A5BC-6AF7-BD9F-D7204872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B3AC-8AD5-916D-B4EF-B56BC5E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A34E-7F7D-CBE9-DAA8-77F85A55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5B15-0B64-3F5D-4BCC-2607BE8D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44CDA-44B0-6663-950E-F254085DF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2AF1-D5D0-F172-6650-6EEFBCCD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6BB4C-0E3B-7EFF-FA60-18F459ED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422B-883E-3EF2-FD5F-AC7306C7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0AE0E-471D-ADA8-F8D7-39B96F6D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47AF-FE42-5963-23F1-ADD495EF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3058-E0B0-8233-6C46-EA9FFA51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34FE-B056-C1CE-4FD6-9C408FA6B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7D67-DBAD-C740-9D5E-641799C043C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6F8E-6C8B-A67C-4D75-DA2FC6EE6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81E4-F39F-C9DA-8EC9-C04F83FED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D0C0-10E4-8A47-B6FA-DFCF928D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B314-6336-BF1E-7686-F9F4F500F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NOAA CFS data analysis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8215-C7DA-498E-705A-843AA44B2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Giuseppe Tallini</a:t>
            </a:r>
          </a:p>
        </p:txBody>
      </p:sp>
    </p:spTree>
    <p:extLst>
      <p:ext uri="{BB962C8B-B14F-4D97-AF65-F5344CB8AC3E}">
        <p14:creationId xmlns:p14="http://schemas.microsoft.com/office/powerpoint/2010/main" val="32978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152236-EC0C-586C-07FF-724B6EC3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607" y="1261266"/>
            <a:ext cx="10182369" cy="52303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77F0F-F182-79F9-7DB8-E1E2700C3788}"/>
              </a:ext>
            </a:extLst>
          </p:cNvPr>
          <p:cNvSpPr txBox="1"/>
          <p:nvPr/>
        </p:nvSpPr>
        <p:spPr>
          <a:xfrm>
            <a:off x="73572" y="483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FF58F-6132-EED0-8711-19DAC08CA64D}"/>
              </a:ext>
            </a:extLst>
          </p:cNvPr>
          <p:cNvSpPr txBox="1"/>
          <p:nvPr/>
        </p:nvSpPr>
        <p:spPr>
          <a:xfrm>
            <a:off x="480848" y="1824280"/>
            <a:ext cx="2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Webhook triggered when new root URL published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8DBA8-447B-B124-C489-3AEBEA4E6B8F}"/>
              </a:ext>
            </a:extLst>
          </p:cNvPr>
          <p:cNvSpPr txBox="1"/>
          <p:nvPr/>
        </p:nvSpPr>
        <p:spPr>
          <a:xfrm>
            <a:off x="525517" y="5528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DFAE-BE62-88A9-F37A-4F429EC8DCEC}"/>
              </a:ext>
            </a:extLst>
          </p:cNvPr>
          <p:cNvSpPr txBox="1"/>
          <p:nvPr/>
        </p:nvSpPr>
        <p:spPr>
          <a:xfrm>
            <a:off x="3256998" y="4696259"/>
            <a:ext cx="3101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2. Lambda</a:t>
            </a:r>
            <a:r>
              <a:rPr lang="en-US" dirty="0">
                <a:highlight>
                  <a:srgbClr val="FFFF00"/>
                </a:highlight>
              </a:rPr>
              <a:t> pushes individual </a:t>
            </a:r>
            <a:r>
              <a:rPr lang="en-US" dirty="0">
                <a:effectLst/>
                <a:highlight>
                  <a:srgbClr val="FFFF00"/>
                </a:highlight>
                <a:latin typeface="SFMono-Regular"/>
              </a:rPr>
              <a:t>GRIB</a:t>
            </a:r>
            <a:r>
              <a:rPr lang="en-US" dirty="0">
                <a:highlight>
                  <a:srgbClr val="FFFF00"/>
                </a:highlight>
              </a:rPr>
              <a:t> files into stream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0766F-FAF5-5303-DB95-8B6E096C98D3}"/>
              </a:ext>
            </a:extLst>
          </p:cNvPr>
          <p:cNvSpPr txBox="1"/>
          <p:nvPr/>
        </p:nvSpPr>
        <p:spPr>
          <a:xfrm>
            <a:off x="5050221" y="2937104"/>
            <a:ext cx="261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3. Kinesis</a:t>
            </a:r>
            <a:r>
              <a:rPr lang="en-US" dirty="0">
                <a:highlight>
                  <a:srgbClr val="FFFF00"/>
                </a:highlight>
              </a:rPr>
              <a:t> dumps chunks into raw staging area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8C23-E1FA-FF4E-C59E-BF8E94BC12F6}"/>
              </a:ext>
            </a:extLst>
          </p:cNvPr>
          <p:cNvSpPr txBox="1"/>
          <p:nvPr/>
        </p:nvSpPr>
        <p:spPr>
          <a:xfrm>
            <a:off x="7667297" y="4664728"/>
            <a:ext cx="280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>
                <a:effectLst/>
                <a:highlight>
                  <a:srgbClr val="FFFF00"/>
                </a:highlight>
              </a:rPr>
              <a:t>.1 P</a:t>
            </a:r>
            <a:r>
              <a:rPr lang="en-US" dirty="0">
                <a:highlight>
                  <a:srgbClr val="FFFF00"/>
                </a:highlight>
              </a:rPr>
              <a:t>erform data validation on </a:t>
            </a:r>
            <a:r>
              <a:rPr lang="en-US" dirty="0" err="1">
                <a:effectLst/>
                <a:highlight>
                  <a:srgbClr val="FFFF00"/>
                </a:highlight>
                <a:latin typeface="SFMono-Regular"/>
              </a:rPr>
              <a:t>grib</a:t>
            </a:r>
            <a:r>
              <a:rPr lang="en-US" dirty="0">
                <a:highlight>
                  <a:srgbClr val="FFFF00"/>
                </a:highlight>
              </a:rPr>
              <a:t> data in staging area</a:t>
            </a:r>
            <a:endParaRPr lang="en-US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973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152236-EC0C-586C-07FF-724B6EC3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607" y="1261266"/>
            <a:ext cx="10182369" cy="52303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77F0F-F182-79F9-7DB8-E1E2700C3788}"/>
              </a:ext>
            </a:extLst>
          </p:cNvPr>
          <p:cNvSpPr txBox="1"/>
          <p:nvPr/>
        </p:nvSpPr>
        <p:spPr>
          <a:xfrm>
            <a:off x="73572" y="483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FF58F-6132-EED0-8711-19DAC08CA64D}"/>
              </a:ext>
            </a:extLst>
          </p:cNvPr>
          <p:cNvSpPr txBox="1"/>
          <p:nvPr/>
        </p:nvSpPr>
        <p:spPr>
          <a:xfrm>
            <a:off x="480848" y="1824280"/>
            <a:ext cx="2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Webhook triggered when new root URL published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8DBA8-447B-B124-C489-3AEBEA4E6B8F}"/>
              </a:ext>
            </a:extLst>
          </p:cNvPr>
          <p:cNvSpPr txBox="1"/>
          <p:nvPr/>
        </p:nvSpPr>
        <p:spPr>
          <a:xfrm>
            <a:off x="525517" y="5528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DFAE-BE62-88A9-F37A-4F429EC8DCEC}"/>
              </a:ext>
            </a:extLst>
          </p:cNvPr>
          <p:cNvSpPr txBox="1"/>
          <p:nvPr/>
        </p:nvSpPr>
        <p:spPr>
          <a:xfrm>
            <a:off x="3256998" y="4696259"/>
            <a:ext cx="3101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2. Lambda</a:t>
            </a:r>
            <a:r>
              <a:rPr lang="en-US" dirty="0">
                <a:highlight>
                  <a:srgbClr val="FFFF00"/>
                </a:highlight>
              </a:rPr>
              <a:t> pushes individual </a:t>
            </a:r>
            <a:r>
              <a:rPr lang="en-US" dirty="0">
                <a:effectLst/>
                <a:highlight>
                  <a:srgbClr val="FFFF00"/>
                </a:highlight>
                <a:latin typeface="SFMono-Regular"/>
              </a:rPr>
              <a:t>GRIB</a:t>
            </a:r>
            <a:r>
              <a:rPr lang="en-US" dirty="0">
                <a:highlight>
                  <a:srgbClr val="FFFF00"/>
                </a:highlight>
              </a:rPr>
              <a:t> files into stream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0766F-FAF5-5303-DB95-8B6E096C98D3}"/>
              </a:ext>
            </a:extLst>
          </p:cNvPr>
          <p:cNvSpPr txBox="1"/>
          <p:nvPr/>
        </p:nvSpPr>
        <p:spPr>
          <a:xfrm>
            <a:off x="5050221" y="2937104"/>
            <a:ext cx="261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3. Kinesis</a:t>
            </a:r>
            <a:r>
              <a:rPr lang="en-US" dirty="0">
                <a:highlight>
                  <a:srgbClr val="FFFF00"/>
                </a:highlight>
              </a:rPr>
              <a:t> dumps chunks into raw staging area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8C23-E1FA-FF4E-C59E-BF8E94BC12F6}"/>
              </a:ext>
            </a:extLst>
          </p:cNvPr>
          <p:cNvSpPr txBox="1"/>
          <p:nvPr/>
        </p:nvSpPr>
        <p:spPr>
          <a:xfrm>
            <a:off x="7667297" y="4664728"/>
            <a:ext cx="280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>
                <a:effectLst/>
                <a:highlight>
                  <a:srgbClr val="FFFF00"/>
                </a:highlight>
              </a:rPr>
              <a:t>.1 P</a:t>
            </a:r>
            <a:r>
              <a:rPr lang="en-US" dirty="0">
                <a:highlight>
                  <a:srgbClr val="FFFF00"/>
                </a:highlight>
              </a:rPr>
              <a:t>erform data validation on </a:t>
            </a:r>
            <a:r>
              <a:rPr lang="en-US" dirty="0" err="1">
                <a:effectLst/>
                <a:highlight>
                  <a:srgbClr val="FFFF00"/>
                </a:highlight>
                <a:latin typeface="SFMono-Regular"/>
              </a:rPr>
              <a:t>grib</a:t>
            </a:r>
            <a:r>
              <a:rPr lang="en-US" dirty="0">
                <a:highlight>
                  <a:srgbClr val="FFFF00"/>
                </a:highlight>
              </a:rPr>
              <a:t> data in staging area</a:t>
            </a:r>
            <a:endParaRPr lang="en-US" dirty="0">
              <a:effectLst/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4.2 Clean data and save it to the raw data lake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7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9359-97C0-60F7-035E-B7C772FA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storage format – </a:t>
            </a:r>
            <a:r>
              <a:rPr lang="en-US" dirty="0" err="1"/>
              <a:t>zarr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BFF6-81C4-9466-8397-AFF75DF41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Zarr</a:t>
            </a:r>
            <a:endParaRPr lang="en-US" dirty="0"/>
          </a:p>
          <a:p>
            <a:r>
              <a:rPr lang="en-US" dirty="0"/>
              <a:t>Chunk-based retrieval </a:t>
            </a:r>
          </a:p>
          <a:p>
            <a:r>
              <a:rPr lang="en-US" dirty="0"/>
              <a:t>Distributed computing</a:t>
            </a:r>
          </a:p>
          <a:p>
            <a:r>
              <a:rPr lang="en-US" dirty="0"/>
              <a:t>Flexibility with n-dimensional arrays</a:t>
            </a:r>
          </a:p>
          <a:p>
            <a:r>
              <a:rPr lang="en-US" dirty="0"/>
              <a:t>Optimize chunk sizes for different uses/lookups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87DD5-091D-E1C3-76A8-B8E852377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Parquet </a:t>
            </a:r>
          </a:p>
          <a:p>
            <a:r>
              <a:rPr lang="en-US" dirty="0"/>
              <a:t>Similar compression benefits to </a:t>
            </a:r>
            <a:r>
              <a:rPr lang="en-US" dirty="0" err="1"/>
              <a:t>zarr</a:t>
            </a:r>
            <a:endParaRPr lang="en-US" dirty="0"/>
          </a:p>
          <a:p>
            <a:r>
              <a:rPr lang="en-US" dirty="0"/>
              <a:t>Custom setup/partitioning for models with different levels</a:t>
            </a:r>
          </a:p>
          <a:p>
            <a:r>
              <a:rPr lang="en-US" dirty="0"/>
              <a:t>Slow random lookup</a:t>
            </a:r>
          </a:p>
        </p:txBody>
      </p:sp>
    </p:spTree>
    <p:extLst>
      <p:ext uri="{BB962C8B-B14F-4D97-AF65-F5344CB8AC3E}">
        <p14:creationId xmlns:p14="http://schemas.microsoft.com/office/powerpoint/2010/main" val="408249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9C1440-51D3-8D06-008F-2C2B47E7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867" y="687043"/>
            <a:ext cx="7246266" cy="5805832"/>
          </a:xfrm>
        </p:spPr>
      </p:pic>
    </p:spTree>
    <p:extLst>
      <p:ext uri="{BB962C8B-B14F-4D97-AF65-F5344CB8AC3E}">
        <p14:creationId xmlns:p14="http://schemas.microsoft.com/office/powerpoint/2010/main" val="330073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9C1440-51D3-8D06-008F-2C2B47E7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867" y="687043"/>
            <a:ext cx="7246266" cy="58058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D5081-BC40-8242-1E05-533798D380F0}"/>
              </a:ext>
            </a:extLst>
          </p:cNvPr>
          <p:cNvSpPr txBox="1"/>
          <p:nvPr/>
        </p:nvSpPr>
        <p:spPr>
          <a:xfrm>
            <a:off x="4445878" y="4498428"/>
            <a:ext cx="20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EMR container prepares data for ML processing </a:t>
            </a:r>
          </a:p>
        </p:txBody>
      </p:sp>
    </p:spTree>
    <p:extLst>
      <p:ext uri="{BB962C8B-B14F-4D97-AF65-F5344CB8AC3E}">
        <p14:creationId xmlns:p14="http://schemas.microsoft.com/office/powerpoint/2010/main" val="687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9C1440-51D3-8D06-008F-2C2B47E7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867" y="687043"/>
            <a:ext cx="7247025" cy="5806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D5081-BC40-8242-1E05-533798D380F0}"/>
              </a:ext>
            </a:extLst>
          </p:cNvPr>
          <p:cNvSpPr txBox="1"/>
          <p:nvPr/>
        </p:nvSpPr>
        <p:spPr>
          <a:xfrm>
            <a:off x="4445878" y="4498428"/>
            <a:ext cx="20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EMR container prepares data for ML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E0E7-2075-0D1B-2966-E279CDAD59E0}"/>
              </a:ext>
            </a:extLst>
          </p:cNvPr>
          <p:cNvSpPr txBox="1"/>
          <p:nvPr/>
        </p:nvSpPr>
        <p:spPr>
          <a:xfrm>
            <a:off x="9086338" y="2939534"/>
            <a:ext cx="260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2. Use </a:t>
            </a:r>
            <a:r>
              <a:rPr lang="en-US" dirty="0" err="1">
                <a:highlight>
                  <a:srgbClr val="FFFF00"/>
                </a:highlight>
              </a:rPr>
              <a:t>MLOps</a:t>
            </a:r>
            <a:r>
              <a:rPr lang="en-US" dirty="0">
                <a:highlight>
                  <a:srgbClr val="FFFF00"/>
                </a:highlight>
              </a:rPr>
              <a:t> infra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Model CICD/registry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Metadata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Data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10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9C1440-51D3-8D06-008F-2C2B47E7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867" y="687043"/>
            <a:ext cx="7247025" cy="5806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D5081-BC40-8242-1E05-533798D380F0}"/>
              </a:ext>
            </a:extLst>
          </p:cNvPr>
          <p:cNvSpPr txBox="1"/>
          <p:nvPr/>
        </p:nvSpPr>
        <p:spPr>
          <a:xfrm>
            <a:off x="4445878" y="4498428"/>
            <a:ext cx="20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EMR container prepares data for ML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E0E7-2075-0D1B-2966-E279CDAD59E0}"/>
              </a:ext>
            </a:extLst>
          </p:cNvPr>
          <p:cNvSpPr txBox="1"/>
          <p:nvPr/>
        </p:nvSpPr>
        <p:spPr>
          <a:xfrm>
            <a:off x="9682490" y="813525"/>
            <a:ext cx="260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2. Use </a:t>
            </a:r>
            <a:r>
              <a:rPr lang="en-US" dirty="0" err="1">
                <a:highlight>
                  <a:srgbClr val="FFFF00"/>
                </a:highlight>
              </a:rPr>
              <a:t>MLOps</a:t>
            </a:r>
            <a:r>
              <a:rPr lang="en-US" dirty="0">
                <a:highlight>
                  <a:srgbClr val="FFFF00"/>
                </a:highlight>
              </a:rPr>
              <a:t> infra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Model CICD/registry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Metadata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Data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274F5-6666-786F-2782-5B69A44A3A24}"/>
              </a:ext>
            </a:extLst>
          </p:cNvPr>
          <p:cNvSpPr txBox="1"/>
          <p:nvPr/>
        </p:nvSpPr>
        <p:spPr>
          <a:xfrm>
            <a:off x="8762183" y="3191839"/>
            <a:ext cx="329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3. Model run containers run ML models on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420491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9C1440-51D3-8D06-008F-2C2B47E7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867" y="687043"/>
            <a:ext cx="7247025" cy="5806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D5081-BC40-8242-1E05-533798D380F0}"/>
              </a:ext>
            </a:extLst>
          </p:cNvPr>
          <p:cNvSpPr txBox="1"/>
          <p:nvPr/>
        </p:nvSpPr>
        <p:spPr>
          <a:xfrm>
            <a:off x="4445878" y="4498428"/>
            <a:ext cx="20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EMR container prepares data for ML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E0E7-2075-0D1B-2966-E279CDAD59E0}"/>
              </a:ext>
            </a:extLst>
          </p:cNvPr>
          <p:cNvSpPr txBox="1"/>
          <p:nvPr/>
        </p:nvSpPr>
        <p:spPr>
          <a:xfrm>
            <a:off x="9682490" y="813525"/>
            <a:ext cx="260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2. Use </a:t>
            </a:r>
            <a:r>
              <a:rPr lang="en-US" dirty="0" err="1">
                <a:highlight>
                  <a:srgbClr val="FFFF00"/>
                </a:highlight>
              </a:rPr>
              <a:t>MLOps</a:t>
            </a:r>
            <a:r>
              <a:rPr lang="en-US" dirty="0">
                <a:highlight>
                  <a:srgbClr val="FFFF00"/>
                </a:highlight>
              </a:rPr>
              <a:t> infra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Model CICD/registry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Metadata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Data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274F5-6666-786F-2782-5B69A44A3A24}"/>
              </a:ext>
            </a:extLst>
          </p:cNvPr>
          <p:cNvSpPr txBox="1"/>
          <p:nvPr/>
        </p:nvSpPr>
        <p:spPr>
          <a:xfrm>
            <a:off x="8762183" y="3191839"/>
            <a:ext cx="329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3. Model run containers run ML models on processed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8574B-2A03-886D-A63C-09D4AF1F1ED1}"/>
              </a:ext>
            </a:extLst>
          </p:cNvPr>
          <p:cNvSpPr txBox="1"/>
          <p:nvPr/>
        </p:nvSpPr>
        <p:spPr>
          <a:xfrm>
            <a:off x="8762183" y="4313762"/>
            <a:ext cx="3087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4. Model check containers run summary statistics on run output and check </a:t>
            </a:r>
          </a:p>
        </p:txBody>
      </p:sp>
    </p:spTree>
    <p:extLst>
      <p:ext uri="{BB962C8B-B14F-4D97-AF65-F5344CB8AC3E}">
        <p14:creationId xmlns:p14="http://schemas.microsoft.com/office/powerpoint/2010/main" val="423480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64C-7FD0-C248-D04A-576293E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10AF-B0A4-8B3A-6304-EA48AE2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/>
              <a:t>API</a:t>
            </a:r>
            <a:r>
              <a:rPr lang="en-US" dirty="0"/>
              <a:t> for users to request data</a:t>
            </a:r>
          </a:p>
          <a:p>
            <a:r>
              <a:rPr lang="en-US" dirty="0"/>
              <a:t>Launch compute instance to aggregate slices of data </a:t>
            </a:r>
          </a:p>
          <a:p>
            <a:r>
              <a:rPr lang="en-US" dirty="0"/>
              <a:t>Use bulk transfer for monthly archive transfer operations </a:t>
            </a:r>
          </a:p>
        </p:txBody>
      </p:sp>
    </p:spTree>
    <p:extLst>
      <p:ext uri="{BB962C8B-B14F-4D97-AF65-F5344CB8AC3E}">
        <p14:creationId xmlns:p14="http://schemas.microsoft.com/office/powerpoint/2010/main" val="393047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70D1-8590-8BE7-AD34-958943CD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9CF-D9B5-3C96-B317-A3CCF6F7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/>
          <a:lstStyle/>
          <a:p>
            <a:r>
              <a:rPr lang="en-US" dirty="0"/>
              <a:t>Run config/data definition</a:t>
            </a:r>
          </a:p>
          <a:p>
            <a:r>
              <a:rPr lang="en-US" dirty="0"/>
              <a:t>Data cleaning in ingest</a:t>
            </a:r>
          </a:p>
          <a:p>
            <a:pPr lvl="1"/>
            <a:r>
              <a:rPr lang="en-US" dirty="0"/>
              <a:t>Handle </a:t>
            </a:r>
            <a:r>
              <a:rPr lang="en-US" dirty="0" err="1"/>
              <a:t>grib</a:t>
            </a:r>
            <a:r>
              <a:rPr lang="en-US" dirty="0"/>
              <a:t> files (open with </a:t>
            </a:r>
            <a:r>
              <a:rPr lang="en-US" dirty="0" err="1"/>
              <a:t>xarray</a:t>
            </a:r>
            <a:r>
              <a:rPr lang="en-US" dirty="0"/>
              <a:t>, convert to </a:t>
            </a:r>
            <a:r>
              <a:rPr lang="en-US" dirty="0" err="1"/>
              <a:t>zarr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Validations</a:t>
            </a:r>
          </a:p>
          <a:p>
            <a:pPr lvl="2"/>
            <a:r>
              <a:rPr lang="en-US" dirty="0"/>
              <a:t>Checksums</a:t>
            </a:r>
          </a:p>
          <a:p>
            <a:pPr lvl="2"/>
            <a:r>
              <a:rPr lang="en-US" dirty="0"/>
              <a:t>Sanity checks (data types match, dimensions match for each model)</a:t>
            </a:r>
          </a:p>
          <a:p>
            <a:pPr lvl="2"/>
            <a:r>
              <a:rPr lang="en-US" dirty="0"/>
              <a:t>Quality checks (summary statistics, value ranges)</a:t>
            </a:r>
          </a:p>
          <a:p>
            <a:r>
              <a:rPr lang="en-US" dirty="0"/>
              <a:t>Check ETL run logs </a:t>
            </a:r>
          </a:p>
          <a:p>
            <a:pPr lvl="1"/>
            <a:r>
              <a:rPr lang="en-US" dirty="0"/>
              <a:t>For checking summary statistics in quality checks</a:t>
            </a:r>
          </a:p>
          <a:p>
            <a:r>
              <a:rPr lang="en-US" dirty="0"/>
              <a:t>Connector to </a:t>
            </a:r>
            <a:r>
              <a:rPr lang="en-US" dirty="0" err="1"/>
              <a:t>datalake</a:t>
            </a:r>
            <a:r>
              <a:rPr lang="en-US" dirty="0"/>
              <a:t> for access of </a:t>
            </a:r>
            <a:r>
              <a:rPr lang="en-US" dirty="0" err="1"/>
              <a:t>zarr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Fsspec</a:t>
            </a:r>
            <a:r>
              <a:rPr lang="en-US" dirty="0"/>
              <a:t>, </a:t>
            </a:r>
            <a:r>
              <a:rPr lang="en-US" dirty="0" err="1"/>
              <a:t>xarray</a:t>
            </a:r>
            <a:r>
              <a:rPr lang="en-US" dirty="0"/>
              <a:t>, </a:t>
            </a:r>
            <a:r>
              <a:rPr lang="en-US" dirty="0" err="1"/>
              <a:t>dask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42E1-D27A-44C8-B477-55F03EF1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FBF1-5B26-00B5-73F8-BD2D1AF8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GRIB format</a:t>
            </a:r>
          </a:p>
          <a:p>
            <a:r>
              <a:rPr lang="en-US" dirty="0"/>
              <a:t>Divided into chunks </a:t>
            </a:r>
          </a:p>
          <a:p>
            <a:r>
              <a:rPr lang="en-US" dirty="0"/>
              <a:t>Several models in same folder</a:t>
            </a:r>
          </a:p>
          <a:p>
            <a:r>
              <a:rPr lang="en-US" dirty="0"/>
              <a:t>Multidimensional arrays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86FACD-39F2-BEC4-8EE6-0C078F93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406168"/>
            <a:ext cx="6184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70D1-8590-8BE7-AD34-958943CD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9CF-D9B5-3C96-B317-A3CCF6F7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/>
          <a:lstStyle/>
          <a:p>
            <a:r>
              <a:rPr lang="en-US" dirty="0"/>
              <a:t>ML run utils</a:t>
            </a:r>
          </a:p>
          <a:p>
            <a:pPr lvl="1"/>
            <a:r>
              <a:rPr lang="en-US" dirty="0"/>
              <a:t>pipeline objects</a:t>
            </a:r>
          </a:p>
          <a:p>
            <a:pPr lvl="1"/>
            <a:r>
              <a:rPr lang="en-US" dirty="0"/>
              <a:t>Model config access</a:t>
            </a:r>
          </a:p>
          <a:p>
            <a:pPr lvl="1"/>
            <a:r>
              <a:rPr lang="en-US" dirty="0"/>
              <a:t>log/monitoring app connector</a:t>
            </a:r>
          </a:p>
          <a:p>
            <a:pPr lvl="1"/>
            <a:r>
              <a:rPr lang="en-US" dirty="0"/>
              <a:t>output summary statistics to run logs</a:t>
            </a:r>
          </a:p>
          <a:p>
            <a:r>
              <a:rPr lang="en-US" dirty="0"/>
              <a:t>ML check utils</a:t>
            </a:r>
          </a:p>
          <a:p>
            <a:pPr lvl="1"/>
            <a:r>
              <a:rPr lang="en-US" dirty="0"/>
              <a:t>access model summary stats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9BD8-C251-4A78-4ECE-15A0BC86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03DE-4F99-3B7C-F88B-379F3A3E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06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Science team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data lake (raw)</a:t>
            </a:r>
            <a:r>
              <a:rPr lang="en-US" dirty="0"/>
              <a:t> – access to entire archive once a month in 3hrs transfer time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data lake (processed)</a:t>
            </a:r>
            <a:r>
              <a:rPr lang="en-US" dirty="0"/>
              <a:t> – slices of 7 days of predictions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team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data lake (processed)</a:t>
            </a:r>
            <a:r>
              <a:rPr lang="en-US" dirty="0"/>
              <a:t> – full prediction at 1000 locations within same 15deg slice of longitudes, JSON, every 1hr in 2 min transfer time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data lake (processed)</a:t>
            </a:r>
            <a:r>
              <a:rPr lang="en-US" dirty="0"/>
              <a:t> – one full prediction of 1 location, JSON format 100 times per hour, 2 second limit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C4B7-590E-654F-6642-2052C043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7A0A-63D5-35B1-2256-DAC0F2E8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pPr lvl="1"/>
            <a:r>
              <a:rPr lang="en-US" dirty="0"/>
              <a:t>Pay-as-you-go model lets us separate compute from storage and keep infra for spark jobs up only as long as we need it</a:t>
            </a:r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Separation of concerns makes adding new components less complicated</a:t>
            </a:r>
          </a:p>
          <a:p>
            <a:r>
              <a:rPr lang="en-US" dirty="0"/>
              <a:t>Scalable </a:t>
            </a:r>
          </a:p>
          <a:p>
            <a:pPr lvl="1"/>
            <a:r>
              <a:rPr lang="en-US" dirty="0"/>
              <a:t>scale horizontally for more models to process with similar requirement</a:t>
            </a:r>
          </a:p>
          <a:p>
            <a:pPr lvl="1"/>
            <a:r>
              <a:rPr lang="en-US" dirty="0"/>
              <a:t>Scale vertically for changes in the size of input (e.g. larger binary chunks)</a:t>
            </a:r>
          </a:p>
          <a:p>
            <a:r>
              <a:rPr lang="en-US" dirty="0"/>
              <a:t>Green!</a:t>
            </a:r>
          </a:p>
        </p:txBody>
      </p:sp>
    </p:spTree>
    <p:extLst>
      <p:ext uri="{BB962C8B-B14F-4D97-AF65-F5344CB8AC3E}">
        <p14:creationId xmlns:p14="http://schemas.microsoft.com/office/powerpoint/2010/main" val="24111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0FCC-7019-DC39-1594-611A394E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overview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C25955A-B997-1DAA-839B-4178B97AC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37" y="1357056"/>
            <a:ext cx="7630326" cy="4660685"/>
          </a:xfrm>
        </p:spPr>
      </p:pic>
    </p:spTree>
    <p:extLst>
      <p:ext uri="{BB962C8B-B14F-4D97-AF65-F5344CB8AC3E}">
        <p14:creationId xmlns:p14="http://schemas.microsoft.com/office/powerpoint/2010/main" val="5537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152236-EC0C-586C-07FF-724B6EC3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07" y="1261266"/>
            <a:ext cx="10184785" cy="5231609"/>
          </a:xfrm>
        </p:spPr>
      </p:pic>
    </p:spTree>
    <p:extLst>
      <p:ext uri="{BB962C8B-B14F-4D97-AF65-F5344CB8AC3E}">
        <p14:creationId xmlns:p14="http://schemas.microsoft.com/office/powerpoint/2010/main" val="33182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152236-EC0C-586C-07FF-724B6EC3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07" y="1261266"/>
            <a:ext cx="10184785" cy="52316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FF58F-6132-EED0-8711-19DAC08CA64D}"/>
              </a:ext>
            </a:extLst>
          </p:cNvPr>
          <p:cNvSpPr txBox="1"/>
          <p:nvPr/>
        </p:nvSpPr>
        <p:spPr>
          <a:xfrm>
            <a:off x="480848" y="1824280"/>
            <a:ext cx="2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Webhook triggered when new root URL published</a:t>
            </a:r>
          </a:p>
        </p:txBody>
      </p:sp>
    </p:spTree>
    <p:extLst>
      <p:ext uri="{BB962C8B-B14F-4D97-AF65-F5344CB8AC3E}">
        <p14:creationId xmlns:p14="http://schemas.microsoft.com/office/powerpoint/2010/main" val="154387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152236-EC0C-586C-07FF-724B6EC3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607" y="1261266"/>
            <a:ext cx="10182369" cy="52303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77F0F-F182-79F9-7DB8-E1E2700C3788}"/>
              </a:ext>
            </a:extLst>
          </p:cNvPr>
          <p:cNvSpPr txBox="1"/>
          <p:nvPr/>
        </p:nvSpPr>
        <p:spPr>
          <a:xfrm>
            <a:off x="73572" y="483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FF58F-6132-EED0-8711-19DAC08CA64D}"/>
              </a:ext>
            </a:extLst>
          </p:cNvPr>
          <p:cNvSpPr txBox="1"/>
          <p:nvPr/>
        </p:nvSpPr>
        <p:spPr>
          <a:xfrm>
            <a:off x="480848" y="1824280"/>
            <a:ext cx="2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Webhook triggered when new root URL published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DFAE-BE62-88A9-F37A-4F429EC8DCEC}"/>
              </a:ext>
            </a:extLst>
          </p:cNvPr>
          <p:cNvSpPr txBox="1"/>
          <p:nvPr/>
        </p:nvSpPr>
        <p:spPr>
          <a:xfrm>
            <a:off x="3256998" y="4696259"/>
            <a:ext cx="3101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2. Lambda</a:t>
            </a:r>
            <a:r>
              <a:rPr lang="en-US" dirty="0">
                <a:highlight>
                  <a:srgbClr val="FFFF00"/>
                </a:highlight>
              </a:rPr>
              <a:t> pushes individual </a:t>
            </a:r>
            <a:r>
              <a:rPr lang="en-US" dirty="0">
                <a:effectLst/>
                <a:highlight>
                  <a:srgbClr val="FFFF00"/>
                </a:highlight>
                <a:latin typeface="SFMono-Regular"/>
              </a:rPr>
              <a:t>GRIB</a:t>
            </a:r>
            <a:r>
              <a:rPr lang="en-US" dirty="0">
                <a:highlight>
                  <a:srgbClr val="FFFF00"/>
                </a:highlight>
              </a:rPr>
              <a:t> files into stream </a:t>
            </a:r>
          </a:p>
        </p:txBody>
      </p:sp>
    </p:spTree>
    <p:extLst>
      <p:ext uri="{BB962C8B-B14F-4D97-AF65-F5344CB8AC3E}">
        <p14:creationId xmlns:p14="http://schemas.microsoft.com/office/powerpoint/2010/main" val="15950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82-06E5-3E2E-B5A4-664691F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152236-EC0C-586C-07FF-724B6EC3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607" y="1261266"/>
            <a:ext cx="10182369" cy="52303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77F0F-F182-79F9-7DB8-E1E2700C3788}"/>
              </a:ext>
            </a:extLst>
          </p:cNvPr>
          <p:cNvSpPr txBox="1"/>
          <p:nvPr/>
        </p:nvSpPr>
        <p:spPr>
          <a:xfrm>
            <a:off x="73572" y="483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FF58F-6132-EED0-8711-19DAC08CA64D}"/>
              </a:ext>
            </a:extLst>
          </p:cNvPr>
          <p:cNvSpPr txBox="1"/>
          <p:nvPr/>
        </p:nvSpPr>
        <p:spPr>
          <a:xfrm>
            <a:off x="480848" y="1824280"/>
            <a:ext cx="2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 Webhook triggered when new root URL published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8DBA8-447B-B124-C489-3AEBEA4E6B8F}"/>
              </a:ext>
            </a:extLst>
          </p:cNvPr>
          <p:cNvSpPr txBox="1"/>
          <p:nvPr/>
        </p:nvSpPr>
        <p:spPr>
          <a:xfrm>
            <a:off x="525517" y="5528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DFAE-BE62-88A9-F37A-4F429EC8DCEC}"/>
              </a:ext>
            </a:extLst>
          </p:cNvPr>
          <p:cNvSpPr txBox="1"/>
          <p:nvPr/>
        </p:nvSpPr>
        <p:spPr>
          <a:xfrm>
            <a:off x="3256998" y="4696259"/>
            <a:ext cx="3101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2. Lambda</a:t>
            </a:r>
            <a:r>
              <a:rPr lang="en-US" dirty="0">
                <a:highlight>
                  <a:srgbClr val="FFFF00"/>
                </a:highlight>
              </a:rPr>
              <a:t> pushes individual </a:t>
            </a:r>
            <a:r>
              <a:rPr lang="en-US" dirty="0">
                <a:effectLst/>
                <a:highlight>
                  <a:srgbClr val="FFFF00"/>
                </a:highlight>
                <a:latin typeface="SFMono-Regular"/>
              </a:rPr>
              <a:t>GRIB</a:t>
            </a:r>
            <a:r>
              <a:rPr lang="en-US" dirty="0">
                <a:highlight>
                  <a:srgbClr val="FFFF00"/>
                </a:highlight>
              </a:rPr>
              <a:t> files into stream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0766F-FAF5-5303-DB95-8B6E096C98D3}"/>
              </a:ext>
            </a:extLst>
          </p:cNvPr>
          <p:cNvSpPr txBox="1"/>
          <p:nvPr/>
        </p:nvSpPr>
        <p:spPr>
          <a:xfrm>
            <a:off x="5050221" y="2937104"/>
            <a:ext cx="261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</a:rPr>
              <a:t>3. Kinesis</a:t>
            </a:r>
            <a:r>
              <a:rPr lang="en-US" dirty="0">
                <a:highlight>
                  <a:srgbClr val="FFFF00"/>
                </a:highlight>
              </a:rPr>
              <a:t> dumps chunks into raw staging area </a:t>
            </a:r>
          </a:p>
        </p:txBody>
      </p:sp>
    </p:spTree>
    <p:extLst>
      <p:ext uri="{BB962C8B-B14F-4D97-AF65-F5344CB8AC3E}">
        <p14:creationId xmlns:p14="http://schemas.microsoft.com/office/powerpoint/2010/main" val="173220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613</Words>
  <Application>Microsoft Macintosh PowerPoint</Application>
  <PresentationFormat>Widescreen</PresentationFormat>
  <Paragraphs>110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SFMono-Regular</vt:lpstr>
      <vt:lpstr>Office Theme</vt:lpstr>
      <vt:lpstr>NOAA CFS data analysis architecture</vt:lpstr>
      <vt:lpstr>What does the data look like?</vt:lpstr>
      <vt:lpstr>User requirements</vt:lpstr>
      <vt:lpstr>Serverless computing</vt:lpstr>
      <vt:lpstr>Pipeline overview</vt:lpstr>
      <vt:lpstr>Ingestion</vt:lpstr>
      <vt:lpstr>Ingestion</vt:lpstr>
      <vt:lpstr>Ingestion</vt:lpstr>
      <vt:lpstr>Ingestion</vt:lpstr>
      <vt:lpstr>Ingestion</vt:lpstr>
      <vt:lpstr>Ingestion</vt:lpstr>
      <vt:lpstr>Data lake storage format – zarr </vt:lpstr>
      <vt:lpstr>ML </vt:lpstr>
      <vt:lpstr>ML </vt:lpstr>
      <vt:lpstr>ML </vt:lpstr>
      <vt:lpstr>ML </vt:lpstr>
      <vt:lpstr>ML </vt:lpstr>
      <vt:lpstr>Serving layer</vt:lpstr>
      <vt:lpstr>Common libraries</vt:lpstr>
      <vt:lpstr>Common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NOAA CFS data analysis architecture</dc:title>
  <dc:creator>Giuseppe Tallini</dc:creator>
  <cp:lastModifiedBy>Giuseppe Tallini</cp:lastModifiedBy>
  <cp:revision>1</cp:revision>
  <dcterms:created xsi:type="dcterms:W3CDTF">2023-01-13T01:23:39Z</dcterms:created>
  <dcterms:modified xsi:type="dcterms:W3CDTF">2023-01-13T09:11:51Z</dcterms:modified>
</cp:coreProperties>
</file>