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在此键入引文。”"/>
          <p:cNvSpPr txBox="1"/>
          <p:nvPr>
            <p:ph type="body" sz="quarter" idx="14"/>
          </p:nvPr>
        </p:nvSpPr>
        <p:spPr>
          <a:xfrm>
            <a:off x="2387600" y="6013450"/>
            <a:ext cx="19621500" cy="952501"/>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nchor="b"/>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图像"/>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图像"/>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imo.github.io/"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自我介绍"/>
          <p:cNvSpPr txBox="1"/>
          <p:nvPr>
            <p:ph type="title"/>
          </p:nvPr>
        </p:nvSpPr>
        <p:spPr>
          <a:prstGeom prst="rect">
            <a:avLst/>
          </a:prstGeom>
        </p:spPr>
        <p:txBody>
          <a:bodyPr/>
          <a:lstStyle/>
          <a:p>
            <a:pPr/>
            <a:r>
              <a:t>自我介绍</a:t>
            </a:r>
          </a:p>
        </p:txBody>
      </p:sp>
      <p:sp>
        <p:nvSpPr>
          <p:cNvPr id="120" name="https://deimo.github.io/"/>
          <p:cNvSpPr txBox="1"/>
          <p:nvPr/>
        </p:nvSpPr>
        <p:spPr>
          <a:xfrm>
            <a:off x="8796064" y="7673168"/>
            <a:ext cx="6791872"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8100"/>
              </a:lnSpc>
              <a:defRPr b="0" sz="5600" u="sng">
                <a:solidFill>
                  <a:srgbClr val="0000EE"/>
                </a:solidFill>
                <a:latin typeface="Times"/>
                <a:ea typeface="Times"/>
                <a:cs typeface="Times"/>
                <a:sym typeface="Times"/>
                <a:hlinkClick r:id="rId2" invalidUrl="" action="" tgtFrame="" tooltip="" history="1" highlightClick="0" endSnd="0"/>
              </a:defRPr>
            </a:lvl1pPr>
          </a:lstStyle>
          <a:p>
            <a:pPr/>
            <a:r>
              <a:rPr>
                <a:hlinkClick r:id="rId2" invalidUrl="" action="" tgtFrame="" tooltip="" history="1" highlightClick="0" endSnd="0"/>
              </a:rPr>
              <a:t>https://deimo.github.io/</a:t>
            </a:r>
          </a:p>
        </p:txBody>
      </p:sp>
      <p:sp>
        <p:nvSpPr>
          <p:cNvPr id="121" name="曾经的我励志要将手里的棉花糖送到小女孩手中，然而一直未能成功，后来心灰意冷，日渐颓废~…"/>
          <p:cNvSpPr txBox="1"/>
          <p:nvPr/>
        </p:nvSpPr>
        <p:spPr>
          <a:xfrm>
            <a:off x="4352614" y="4573184"/>
            <a:ext cx="16444653"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300"/>
              </a:lnSpc>
              <a:defRPr b="0">
                <a:solidFill>
                  <a:srgbClr val="24292E"/>
                </a:solidFill>
                <a:latin typeface="Helvetica"/>
                <a:ea typeface="Helvetica"/>
                <a:cs typeface="Helvetica"/>
                <a:sym typeface="Helvetica"/>
              </a:defRPr>
            </a:pPr>
            <a:r>
              <a:t>曾经的我励志要将手里的棉花糖送到小女孩手中，然而一直未能成功，后来心灰意冷，日渐颓废~</a:t>
            </a:r>
          </a:p>
          <a:p>
            <a:pPr algn="l" defTabSz="457200">
              <a:lnSpc>
                <a:spcPts val="5300"/>
              </a:lnSpc>
              <a:defRPr b="0">
                <a:solidFill>
                  <a:srgbClr val="24292E"/>
                </a:solidFill>
                <a:latin typeface="Helvetica"/>
                <a:ea typeface="Helvetica"/>
                <a:cs typeface="Helvetica"/>
                <a:sym typeface="Helvetica"/>
              </a:defRPr>
            </a:pPr>
            <a:r>
              <a:t>直到我恋上"蒎芬（python）"~爱上"黛玛(代码）"这才重新振作~继续向前</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关键字"/>
          <p:cNvSpPr txBox="1"/>
          <p:nvPr>
            <p:ph type="title"/>
          </p:nvPr>
        </p:nvSpPr>
        <p:spPr>
          <a:prstGeom prst="rect">
            <a:avLst/>
          </a:prstGeom>
        </p:spPr>
        <p:txBody>
          <a:bodyPr/>
          <a:lstStyle/>
          <a:p>
            <a:pPr/>
            <a:r>
              <a:t>关键字</a:t>
            </a:r>
          </a:p>
        </p:txBody>
      </p:sp>
      <p:graphicFrame>
        <p:nvGraphicFramePr>
          <p:cNvPr id="159" name="表格"/>
          <p:cNvGraphicFramePr/>
          <p:nvPr/>
        </p:nvGraphicFramePr>
        <p:xfrm>
          <a:off x="3405948" y="3683667"/>
          <a:ext cx="17584804" cy="939085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466861"/>
                <a:gridCol w="3575723"/>
                <a:gridCol w="3501561"/>
                <a:gridCol w="3456995"/>
                <a:gridCol w="3570961"/>
              </a:tblGrid>
              <a:tr h="799186">
                <a:tc gridSpan="5">
                  <a:txBody>
                    <a:bodyPr/>
                    <a:lstStyle/>
                    <a:p>
                      <a:pPr algn="l" defTabSz="457200">
                        <a:lnSpc>
                          <a:spcPts val="5500"/>
                        </a:lnSpc>
                        <a:defRPr sz="1800"/>
                      </a:pPr>
                      <a:r>
                        <a:rPr sz="2300">
                          <a:latin typeface="Songti SC Regular"/>
                          <a:ea typeface="Songti SC Regular"/>
                          <a:cs typeface="Songti SC Regular"/>
                          <a:sym typeface="Songti SC Regular"/>
                        </a:rPr>
                        <a:t>关键字的定义和特点</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1249433">
                <a:tc gridSpan="5">
                  <a:txBody>
                    <a:bodyPr/>
                    <a:lstStyle/>
                    <a:p>
                      <a:pPr algn="l" defTabSz="457200">
                        <a:lnSpc>
                          <a:spcPts val="5500"/>
                        </a:lnSpc>
                        <a:defRPr sz="2300">
                          <a:latin typeface="Songti SC Regular"/>
                          <a:ea typeface="Songti SC Regular"/>
                          <a:cs typeface="Songti SC Regular"/>
                          <a:sym typeface="Songti SC Regular"/>
                        </a:defRPr>
                      </a:pPr>
                      <a:r>
                        <a:t>定义：被Java语言赋予了特殊含义的单词</a:t>
                      </a:r>
                      <a:endParaRPr sz="2700">
                        <a:solidFill>
                          <a:srgbClr val="000000">
                            <a:alpha val="84705"/>
                          </a:srgbClr>
                        </a:solidFill>
                        <a:latin typeface="Arial"/>
                        <a:ea typeface="Arial"/>
                        <a:cs typeface="Arial"/>
                        <a:sym typeface="Arial"/>
                      </a:endParaRPr>
                    </a:p>
                    <a:p>
                      <a:pPr algn="l" defTabSz="457200">
                        <a:lnSpc>
                          <a:spcPts val="5500"/>
                        </a:lnSpc>
                        <a:defRPr sz="2300">
                          <a:latin typeface="Songti SC Regular"/>
                          <a:ea typeface="Songti SC Regular"/>
                          <a:cs typeface="Songti SC Regular"/>
                          <a:sym typeface="Songti SC Regular"/>
                        </a:defRPr>
                      </a:pPr>
                      <a:r>
                        <a:t>特点：关键字中所有字母都为小写</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tcPr>
                </a:tc>
                <a:tc hMerge="1">
                  <a:tcPr/>
                </a:tc>
                <a:tc hMerge="1">
                  <a:tcPr/>
                </a:tc>
                <a:tc hMerge="1">
                  <a:tcPr/>
                </a:tc>
                <a:tc hMerge="1">
                  <a:tcPr/>
                </a:tc>
              </a:tr>
              <a:tr h="724145">
                <a:tc gridSpan="5">
                  <a:txBody>
                    <a:bodyPr/>
                    <a:lstStyle/>
                    <a:p>
                      <a:pPr algn="l" defTabSz="457200">
                        <a:lnSpc>
                          <a:spcPts val="5500"/>
                        </a:lnSpc>
                        <a:defRPr sz="1800"/>
                      </a:pPr>
                      <a:r>
                        <a:rPr sz="2300">
                          <a:latin typeface="Songti SC Regular"/>
                          <a:ea typeface="Songti SC Regular"/>
                          <a:cs typeface="Songti SC Regular"/>
                          <a:sym typeface="Songti SC Regular"/>
                        </a:rPr>
                        <a:t>用于定义数据类型的关键字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618069">
                <a:tc>
                  <a:txBody>
                    <a:bodyPr/>
                    <a:lstStyle/>
                    <a:p>
                      <a:pPr algn="l" defTabSz="457200">
                        <a:lnSpc>
                          <a:spcPts val="5000"/>
                        </a:lnSpc>
                        <a:defRPr sz="1800"/>
                      </a:pPr>
                      <a:r>
                        <a:rPr sz="2300">
                          <a:latin typeface="Arial"/>
                          <a:ea typeface="Arial"/>
                          <a:cs typeface="Arial"/>
                          <a:sym typeface="Arial"/>
                        </a:rPr>
                        <a:t>class</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interface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byte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short</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int</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618069">
                <a:tc>
                  <a:txBody>
                    <a:bodyPr/>
                    <a:lstStyle/>
                    <a:p>
                      <a:pPr algn="l" defTabSz="457200">
                        <a:lnSpc>
                          <a:spcPts val="5000"/>
                        </a:lnSpc>
                        <a:defRPr sz="1800"/>
                      </a:pPr>
                      <a:r>
                        <a:rPr sz="2300">
                          <a:latin typeface="Arial"/>
                          <a:ea typeface="Arial"/>
                          <a:cs typeface="Arial"/>
                          <a:sym typeface="Arial"/>
                        </a:rPr>
                        <a:t>long</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float</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double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char</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boolean</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894939">
                <a:tc>
                  <a:txBody>
                    <a:bodyPr/>
                    <a:lstStyle/>
                    <a:p>
                      <a:pPr algn="l" defTabSz="457200">
                        <a:lnSpc>
                          <a:spcPts val="5000"/>
                        </a:lnSpc>
                        <a:defRPr sz="1800"/>
                      </a:pPr>
                      <a:r>
                        <a:rPr sz="2300">
                          <a:latin typeface="Arial"/>
                          <a:ea typeface="Arial"/>
                          <a:cs typeface="Arial"/>
                          <a:sym typeface="Arial"/>
                        </a:rPr>
                        <a:t>void</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724145">
                <a:tc gridSpan="5">
                  <a:txBody>
                    <a:bodyPr/>
                    <a:lstStyle/>
                    <a:p>
                      <a:pPr algn="l" defTabSz="457200">
                        <a:lnSpc>
                          <a:spcPts val="5500"/>
                        </a:lnSpc>
                        <a:defRPr sz="1800"/>
                      </a:pPr>
                      <a:r>
                        <a:rPr sz="2300">
                          <a:latin typeface="Songti SC Regular"/>
                          <a:ea typeface="Songti SC Regular"/>
                          <a:cs typeface="Songti SC Regular"/>
                          <a:sym typeface="Songti SC Regular"/>
                        </a:rPr>
                        <a:t>用于定义数据类型值的关键字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894939">
                <a:tc>
                  <a:txBody>
                    <a:bodyPr/>
                    <a:lstStyle/>
                    <a:p>
                      <a:pPr algn="l" defTabSz="457200">
                        <a:lnSpc>
                          <a:spcPts val="5000"/>
                        </a:lnSpc>
                        <a:defRPr sz="1800"/>
                      </a:pPr>
                      <a:r>
                        <a:rPr sz="2300">
                          <a:latin typeface="Arial"/>
                          <a:ea typeface="Arial"/>
                          <a:cs typeface="Arial"/>
                          <a:sym typeface="Arial"/>
                        </a:rPr>
                        <a:t> true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 false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null</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724145">
                <a:tc gridSpan="5">
                  <a:txBody>
                    <a:bodyPr/>
                    <a:lstStyle/>
                    <a:p>
                      <a:pPr algn="l" defTabSz="457200">
                        <a:lnSpc>
                          <a:spcPts val="5500"/>
                        </a:lnSpc>
                        <a:defRPr sz="1800"/>
                      </a:pPr>
                      <a:r>
                        <a:rPr sz="2300">
                          <a:latin typeface="Songti SC Regular"/>
                          <a:ea typeface="Songti SC Regular"/>
                          <a:cs typeface="Songti SC Regular"/>
                          <a:sym typeface="Songti SC Regular"/>
                        </a:rPr>
                        <a:t>用于定义流程控制的关键字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618069">
                <a:tc>
                  <a:txBody>
                    <a:bodyPr/>
                    <a:lstStyle/>
                    <a:p>
                      <a:pPr algn="l" defTabSz="457200">
                        <a:lnSpc>
                          <a:spcPts val="5000"/>
                        </a:lnSpc>
                        <a:defRPr sz="1800"/>
                      </a:pPr>
                      <a:r>
                        <a:rPr sz="2300">
                          <a:latin typeface="Arial"/>
                          <a:ea typeface="Arial"/>
                          <a:cs typeface="Arial"/>
                          <a:sym typeface="Arial"/>
                        </a:rPr>
                        <a:t>if</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else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switch</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case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default</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618069">
                <a:tc>
                  <a:txBody>
                    <a:bodyPr/>
                    <a:lstStyle/>
                    <a:p>
                      <a:pPr algn="l" defTabSz="457200">
                        <a:lnSpc>
                          <a:spcPts val="5000"/>
                        </a:lnSpc>
                        <a:defRPr sz="1800"/>
                      </a:pPr>
                      <a:r>
                        <a:rPr sz="2300">
                          <a:latin typeface="Arial"/>
                          <a:ea typeface="Arial"/>
                          <a:cs typeface="Arial"/>
                          <a:sym typeface="Arial"/>
                        </a:rPr>
                        <a:t>while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do</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for</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break</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5000"/>
                        </a:lnSpc>
                        <a:defRPr sz="1800"/>
                      </a:pPr>
                      <a:r>
                        <a:rPr sz="2300">
                          <a:latin typeface="Arial"/>
                          <a:ea typeface="Arial"/>
                          <a:cs typeface="Arial"/>
                          <a:sym typeface="Arial"/>
                        </a:rPr>
                        <a:t>continue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894939">
                <a:tc>
                  <a:txBody>
                    <a:bodyPr/>
                    <a:lstStyle/>
                    <a:p>
                      <a:pPr algn="l" defTabSz="457200">
                        <a:lnSpc>
                          <a:spcPts val="5000"/>
                        </a:lnSpc>
                        <a:defRPr sz="1800"/>
                      </a:pPr>
                      <a:r>
                        <a:rPr sz="2300">
                          <a:latin typeface="Arial"/>
                          <a:ea typeface="Arial"/>
                          <a:cs typeface="Arial"/>
                          <a:sym typeface="Arial"/>
                        </a:rPr>
                        <a:t>return</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5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61" name="表格"/>
          <p:cNvGraphicFramePr/>
          <p:nvPr/>
        </p:nvGraphicFramePr>
        <p:xfrm>
          <a:off x="3393569" y="1957333"/>
          <a:ext cx="17500595" cy="1066022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430882"/>
                <a:gridCol w="3903171"/>
                <a:gridCol w="3142431"/>
                <a:gridCol w="3678369"/>
                <a:gridCol w="3333039"/>
              </a:tblGrid>
              <a:tr h="760537">
                <a:tc gridSpan="5">
                  <a:txBody>
                    <a:bodyPr/>
                    <a:lstStyle/>
                    <a:p>
                      <a:pPr algn="l" defTabSz="457200">
                        <a:lnSpc>
                          <a:spcPts val="5200"/>
                        </a:lnSpc>
                        <a:defRPr sz="1800"/>
                      </a:pPr>
                      <a:r>
                        <a:rPr sz="2000">
                          <a:latin typeface="Songti SC Regular"/>
                          <a:ea typeface="Songti SC Regular"/>
                          <a:cs typeface="Songti SC Regular"/>
                          <a:sym typeface="Songti SC Regular"/>
                        </a:rPr>
                        <a:t>用于定义访问权限修饰符的关键字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760537">
                <a:tc>
                  <a:txBody>
                    <a:bodyPr/>
                    <a:lstStyle/>
                    <a:p>
                      <a:pPr algn="l" defTabSz="457200">
                        <a:lnSpc>
                          <a:spcPts val="4700"/>
                        </a:lnSpc>
                        <a:defRPr sz="1800"/>
                      </a:pPr>
                      <a:r>
                        <a:rPr sz="2000">
                          <a:latin typeface="Arial"/>
                          <a:ea typeface="Arial"/>
                          <a:cs typeface="Arial"/>
                          <a:sym typeface="Arial"/>
                        </a:rPr>
                        <a:t>private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protected</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public</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760537">
                <a:tc gridSpan="5">
                  <a:txBody>
                    <a:bodyPr/>
                    <a:lstStyle/>
                    <a:p>
                      <a:pPr algn="l" defTabSz="457200">
                        <a:lnSpc>
                          <a:spcPts val="5200"/>
                        </a:lnSpc>
                        <a:defRPr sz="1800"/>
                      </a:pPr>
                      <a:r>
                        <a:rPr sz="2000">
                          <a:latin typeface="Songti SC Regular"/>
                          <a:ea typeface="Songti SC Regular"/>
                          <a:cs typeface="Songti SC Regular"/>
                          <a:sym typeface="Songti SC Regular"/>
                        </a:rPr>
                        <a:t>用于定义类，函数，变量修饰符的关键字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760537">
                <a:tc>
                  <a:txBody>
                    <a:bodyPr/>
                    <a:lstStyle/>
                    <a:p>
                      <a:pPr algn="l" defTabSz="457200">
                        <a:lnSpc>
                          <a:spcPts val="4700"/>
                        </a:lnSpc>
                        <a:defRPr sz="1800"/>
                      </a:pPr>
                      <a:r>
                        <a:rPr sz="2000">
                          <a:latin typeface="Arial"/>
                          <a:ea typeface="Arial"/>
                          <a:cs typeface="Arial"/>
                          <a:sym typeface="Arial"/>
                        </a:rPr>
                        <a:t>abstract</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final</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static</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synchronized</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760537">
                <a:tc gridSpan="5">
                  <a:txBody>
                    <a:bodyPr/>
                    <a:lstStyle/>
                    <a:p>
                      <a:pPr algn="l" defTabSz="457200">
                        <a:lnSpc>
                          <a:spcPts val="5200"/>
                        </a:lnSpc>
                        <a:defRPr sz="1800"/>
                      </a:pPr>
                      <a:r>
                        <a:rPr sz="2000">
                          <a:latin typeface="Songti SC Regular"/>
                          <a:ea typeface="Songti SC Regular"/>
                          <a:cs typeface="Songti SC Regular"/>
                          <a:sym typeface="Songti SC Regular"/>
                        </a:rPr>
                        <a:t>用于定义类与类之间关系的关键字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858459">
                <a:tc>
                  <a:txBody>
                    <a:bodyPr/>
                    <a:lstStyle/>
                    <a:p>
                      <a:pPr algn="l" defTabSz="457200">
                        <a:lnSpc>
                          <a:spcPts val="4700"/>
                        </a:lnSpc>
                        <a:defRPr sz="1800"/>
                      </a:pPr>
                      <a:r>
                        <a:rPr sz="2000">
                          <a:latin typeface="Arial"/>
                          <a:ea typeface="Arial"/>
                          <a:cs typeface="Arial"/>
                          <a:sym typeface="Arial"/>
                        </a:rPr>
                        <a:t>extends</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implements</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662615">
                <a:tc gridSpan="5">
                  <a:txBody>
                    <a:bodyPr/>
                    <a:lstStyle/>
                    <a:p>
                      <a:pPr algn="l" defTabSz="457200">
                        <a:lnSpc>
                          <a:spcPts val="5200"/>
                        </a:lnSpc>
                        <a:defRPr sz="1800"/>
                      </a:pPr>
                      <a:r>
                        <a:rPr sz="2000">
                          <a:latin typeface="Songti SC Regular"/>
                          <a:ea typeface="Songti SC Regular"/>
                          <a:cs typeface="Songti SC Regular"/>
                          <a:sym typeface="Songti SC Regular"/>
                        </a:rPr>
                        <a:t>用于定义建立实例及引用实例，判断实例的关键字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760537">
                <a:tc>
                  <a:txBody>
                    <a:bodyPr/>
                    <a:lstStyle/>
                    <a:p>
                      <a:pPr algn="l" defTabSz="457200">
                        <a:lnSpc>
                          <a:spcPts val="4700"/>
                        </a:lnSpc>
                        <a:defRPr sz="1800"/>
                      </a:pPr>
                      <a:r>
                        <a:rPr sz="2000">
                          <a:latin typeface="Arial"/>
                          <a:ea typeface="Arial"/>
                          <a:cs typeface="Arial"/>
                          <a:sym typeface="Arial"/>
                        </a:rPr>
                        <a:t>new</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this</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super</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instanceof</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760537">
                <a:tc gridSpan="5">
                  <a:txBody>
                    <a:bodyPr/>
                    <a:lstStyle/>
                    <a:p>
                      <a:pPr algn="l" defTabSz="457200">
                        <a:lnSpc>
                          <a:spcPts val="5200"/>
                        </a:lnSpc>
                        <a:defRPr sz="1800"/>
                      </a:pPr>
                      <a:r>
                        <a:rPr sz="2000">
                          <a:latin typeface="Songti SC Regular"/>
                          <a:ea typeface="Songti SC Regular"/>
                          <a:cs typeface="Songti SC Regular"/>
                          <a:sym typeface="Songti SC Regular"/>
                        </a:rPr>
                        <a:t>用于异常处理的关键字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760537">
                <a:tc>
                  <a:txBody>
                    <a:bodyPr/>
                    <a:lstStyle/>
                    <a:p>
                      <a:pPr algn="l" defTabSz="457200">
                        <a:lnSpc>
                          <a:spcPts val="4700"/>
                        </a:lnSpc>
                        <a:defRPr sz="1800"/>
                      </a:pPr>
                      <a:r>
                        <a:rPr sz="2000">
                          <a:latin typeface="Arial"/>
                          <a:ea typeface="Arial"/>
                          <a:cs typeface="Arial"/>
                          <a:sym typeface="Arial"/>
                        </a:rPr>
                        <a:t>try</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catch</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finally</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throw</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throws</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760537">
                <a:tc gridSpan="5">
                  <a:txBody>
                    <a:bodyPr/>
                    <a:lstStyle/>
                    <a:p>
                      <a:pPr algn="l" defTabSz="457200">
                        <a:lnSpc>
                          <a:spcPts val="5200"/>
                        </a:lnSpc>
                        <a:defRPr sz="1800"/>
                      </a:pPr>
                      <a:r>
                        <a:rPr sz="2000">
                          <a:latin typeface="Songti SC Regular"/>
                          <a:ea typeface="Songti SC Regular"/>
                          <a:cs typeface="Songti SC Regular"/>
                          <a:sym typeface="Songti SC Regular"/>
                        </a:rPr>
                        <a:t>用于包的关键字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760537">
                <a:tc>
                  <a:txBody>
                    <a:bodyPr/>
                    <a:lstStyle/>
                    <a:p>
                      <a:pPr algn="l" defTabSz="457200">
                        <a:lnSpc>
                          <a:spcPts val="4700"/>
                        </a:lnSpc>
                        <a:defRPr sz="1800"/>
                      </a:pPr>
                      <a:r>
                        <a:rPr sz="2000">
                          <a:latin typeface="Arial"/>
                          <a:ea typeface="Arial"/>
                          <a:cs typeface="Arial"/>
                          <a:sym typeface="Arial"/>
                        </a:rPr>
                        <a:t>package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import</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3200">
                          <a:sym typeface="Helvetica Neue"/>
                        </a:defRPr>
                      </a:pP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760537">
                <a:tc gridSpan="5">
                  <a:txBody>
                    <a:bodyPr/>
                    <a:lstStyle/>
                    <a:p>
                      <a:pPr algn="l" defTabSz="457200">
                        <a:lnSpc>
                          <a:spcPts val="5200"/>
                        </a:lnSpc>
                        <a:defRPr sz="1800"/>
                      </a:pPr>
                      <a:r>
                        <a:rPr sz="2000">
                          <a:latin typeface="Songti SC Regular"/>
                          <a:ea typeface="Songti SC Regular"/>
                          <a:cs typeface="Songti SC Regular"/>
                          <a:sym typeface="Songti SC Regular"/>
                        </a:rPr>
                        <a:t>其他修饰符关键字</a:t>
                      </a:r>
                    </a:p>
                  </a:txBody>
                  <a:tcPr marL="121920" marR="121920" marT="60960" marB="60960" anchor="t" anchorCtr="0" horzOverflow="overflow">
                    <a:lnL w="12700">
                      <a:solidFill>
                        <a:srgbClr val="000000"/>
                      </a:solidFill>
                      <a:miter lim="400000"/>
                    </a:lnL>
                    <a:lnT w="12700">
                      <a:solidFill>
                        <a:srgbClr val="000000"/>
                      </a:solidFill>
                      <a:miter lim="400000"/>
                    </a:lnT>
                    <a:lnB w="12700">
                      <a:solidFill>
                        <a:srgbClr val="000000"/>
                      </a:solidFill>
                      <a:miter lim="400000"/>
                    </a:lnB>
                    <a:solidFill>
                      <a:srgbClr val="D3E8E7"/>
                    </a:solidFill>
                  </a:tcPr>
                </a:tc>
                <a:tc hMerge="1">
                  <a:tcPr/>
                </a:tc>
                <a:tc hMerge="1">
                  <a:tcPr/>
                </a:tc>
                <a:tc hMerge="1">
                  <a:tcPr/>
                </a:tc>
                <a:tc hMerge="1">
                  <a:tcPr/>
                </a:tc>
              </a:tr>
              <a:tr h="760537">
                <a:tc>
                  <a:txBody>
                    <a:bodyPr/>
                    <a:lstStyle/>
                    <a:p>
                      <a:pPr algn="l" defTabSz="457200">
                        <a:lnSpc>
                          <a:spcPts val="4700"/>
                        </a:lnSpc>
                        <a:defRPr sz="1800"/>
                      </a:pPr>
                      <a:r>
                        <a:rPr sz="2000">
                          <a:latin typeface="Arial"/>
                          <a:ea typeface="Arial"/>
                          <a:cs typeface="Arial"/>
                          <a:sym typeface="Arial"/>
                        </a:rPr>
                        <a:t>native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strictfp</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transient</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volatile</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700"/>
                        </a:lnSpc>
                        <a:defRPr sz="1800"/>
                      </a:pPr>
                      <a:r>
                        <a:rPr sz="2000">
                          <a:latin typeface="Arial"/>
                          <a:ea typeface="Arial"/>
                          <a:cs typeface="Arial"/>
                          <a:sym typeface="Arial"/>
                        </a:rPr>
                        <a:t>assert</a:t>
                      </a:r>
                    </a:p>
                  </a:txBody>
                  <a:tcPr marL="121920" marR="121920" marT="60960" marB="6096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注释"/>
          <p:cNvSpPr txBox="1"/>
          <p:nvPr>
            <p:ph type="title"/>
          </p:nvPr>
        </p:nvSpPr>
        <p:spPr>
          <a:prstGeom prst="rect">
            <a:avLst/>
          </a:prstGeom>
        </p:spPr>
        <p:txBody>
          <a:bodyPr/>
          <a:lstStyle/>
          <a:p>
            <a:pPr/>
            <a:r>
              <a:t>注释</a:t>
            </a:r>
          </a:p>
        </p:txBody>
      </p:sp>
      <p:sp>
        <p:nvSpPr>
          <p:cNvPr id="164" name="用于注解说明解释程序的文字就是注释。…"/>
          <p:cNvSpPr txBox="1"/>
          <p:nvPr/>
        </p:nvSpPr>
        <p:spPr>
          <a:xfrm>
            <a:off x="706878" y="2544773"/>
            <a:ext cx="11199190" cy="99912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algn="l" defTabSz="457200">
              <a:defRPr b="0" sz="4800">
                <a:latin typeface="Helvetica"/>
                <a:ea typeface="Helvetica"/>
                <a:cs typeface="Helvetica"/>
                <a:sym typeface="Helvetica"/>
              </a:defRPr>
            </a:pPr>
            <a:r>
              <a:t>用于注解说明解释程序的文字就是注释。</a:t>
            </a:r>
          </a:p>
          <a:p>
            <a:pPr marL="342900" indent="-342900" algn="l" defTabSz="457200">
              <a:defRPr b="0" sz="4800">
                <a:latin typeface="Helvetica"/>
                <a:ea typeface="Helvetica"/>
                <a:cs typeface="Helvetica"/>
                <a:sym typeface="Helvetica"/>
              </a:defRPr>
            </a:pPr>
          </a:p>
          <a:p>
            <a:pPr marL="342900" indent="-342900" algn="l" defTabSz="457200">
              <a:defRPr b="0" sz="4800">
                <a:latin typeface="Helvetica"/>
                <a:ea typeface="Helvetica"/>
                <a:cs typeface="Helvetica"/>
                <a:sym typeface="Helvetica"/>
              </a:defRPr>
            </a:pPr>
            <a:r>
              <a:t>好处：提高了代码的阅读性。</a:t>
            </a:r>
          </a:p>
          <a:p>
            <a:pPr marL="342900" indent="-342900" algn="l" defTabSz="457200">
              <a:defRPr b="0" sz="4800">
                <a:latin typeface="Helvetica"/>
                <a:ea typeface="Helvetica"/>
                <a:cs typeface="Helvetica"/>
                <a:sym typeface="Helvetica"/>
              </a:defRPr>
            </a:pPr>
          </a:p>
          <a:p>
            <a:pPr marL="342900" indent="-342900" algn="l" defTabSz="457200">
              <a:defRPr b="0" sz="4800">
                <a:latin typeface="Arial"/>
                <a:ea typeface="Arial"/>
                <a:cs typeface="Arial"/>
                <a:sym typeface="Arial"/>
              </a:defRPr>
            </a:pPr>
            <a:r>
              <a:t>Java中的注释语法：</a:t>
            </a:r>
          </a:p>
          <a:p>
            <a:pPr marL="742950" indent="-285750" algn="l" defTabSz="457200">
              <a:defRPr b="0" sz="4800">
                <a:latin typeface="Helvetica"/>
                <a:ea typeface="Helvetica"/>
                <a:cs typeface="Helvetica"/>
                <a:sym typeface="Helvetica"/>
              </a:defRPr>
            </a:pPr>
            <a:r>
              <a:t>单行注释</a:t>
            </a:r>
          </a:p>
          <a:p>
            <a:pPr marL="1143000" indent="-228600" algn="l" defTabSz="457200">
              <a:defRPr b="0" sz="4800">
                <a:latin typeface="Helvetica"/>
                <a:ea typeface="Helvetica"/>
                <a:cs typeface="Helvetica"/>
                <a:sym typeface="Helvetica"/>
              </a:defRPr>
            </a:pPr>
            <a:r>
              <a:t>格式： </a:t>
            </a:r>
            <a:r>
              <a:rPr>
                <a:solidFill>
                  <a:srgbClr val="FF2600"/>
                </a:solidFill>
                <a:latin typeface="Arial"/>
                <a:ea typeface="Arial"/>
                <a:cs typeface="Arial"/>
                <a:sym typeface="Arial"/>
              </a:rPr>
              <a:t>//</a:t>
            </a:r>
            <a:r>
              <a:t>注释文字</a:t>
            </a:r>
          </a:p>
          <a:p>
            <a:pPr marL="742950" indent="-285750" algn="l" defTabSz="457200">
              <a:defRPr b="0" sz="4800">
                <a:latin typeface="Helvetica"/>
                <a:ea typeface="Helvetica"/>
                <a:cs typeface="Helvetica"/>
                <a:sym typeface="Helvetica"/>
              </a:defRPr>
            </a:pPr>
            <a:r>
              <a:t>多行注释</a:t>
            </a:r>
          </a:p>
          <a:p>
            <a:pPr marL="1143000" indent="-228600" algn="l" defTabSz="457200">
              <a:defRPr b="0" sz="4800">
                <a:latin typeface="Arial"/>
                <a:ea typeface="Arial"/>
                <a:cs typeface="Arial"/>
                <a:sym typeface="Arial"/>
              </a:defRPr>
            </a:pPr>
            <a:r>
              <a:rPr>
                <a:latin typeface="Helvetica"/>
                <a:ea typeface="Helvetica"/>
                <a:cs typeface="Helvetica"/>
                <a:sym typeface="Helvetica"/>
              </a:rPr>
              <a:t>格式： </a:t>
            </a:r>
            <a:r>
              <a:rPr>
                <a:solidFill>
                  <a:srgbClr val="FF2600"/>
                </a:solidFill>
              </a:rPr>
              <a:t>/*</a:t>
            </a:r>
            <a:r>
              <a:t>  注释文字  </a:t>
            </a:r>
            <a:r>
              <a:rPr>
                <a:solidFill>
                  <a:srgbClr val="FF2600"/>
                </a:solidFill>
              </a:rPr>
              <a:t>*/</a:t>
            </a:r>
            <a:endParaRPr>
              <a:solidFill>
                <a:srgbClr val="FF2600"/>
              </a:solidFill>
            </a:endParaRPr>
          </a:p>
          <a:p>
            <a:pPr marL="742950" indent="-285750" algn="l" defTabSz="457200">
              <a:defRPr b="0" sz="4800">
                <a:latin typeface="Helvetica"/>
                <a:ea typeface="Helvetica"/>
                <a:cs typeface="Helvetica"/>
                <a:sym typeface="Helvetica"/>
              </a:defRPr>
            </a:pPr>
            <a:r>
              <a:t>文档注释</a:t>
            </a:r>
          </a:p>
          <a:p>
            <a:pPr marL="1143000" indent="-228600" algn="l" defTabSz="457200">
              <a:defRPr b="0" sz="4800">
                <a:latin typeface="Helvetica"/>
                <a:ea typeface="Helvetica"/>
                <a:cs typeface="Helvetica"/>
                <a:sym typeface="Helvetica"/>
              </a:defRPr>
            </a:pPr>
            <a:r>
              <a:t>格式：</a:t>
            </a:r>
            <a:r>
              <a:rPr>
                <a:solidFill>
                  <a:srgbClr val="FF2600"/>
                </a:solidFill>
                <a:latin typeface="Arial"/>
                <a:ea typeface="Arial"/>
                <a:cs typeface="Arial"/>
                <a:sym typeface="Arial"/>
              </a:rPr>
              <a:t>/** </a:t>
            </a:r>
            <a:r>
              <a:t>注释文字 </a:t>
            </a:r>
            <a:r>
              <a:rPr>
                <a:solidFill>
                  <a:srgbClr val="FF2600"/>
                </a:solidFill>
                <a:latin typeface="Arial"/>
                <a:ea typeface="Arial"/>
                <a:cs typeface="Arial"/>
                <a:sym typeface="Arial"/>
              </a:rPr>
              <a:t>*/</a:t>
            </a:r>
            <a:endParaRPr>
              <a:solidFill>
                <a:srgbClr val="FF2600"/>
              </a:solidFill>
              <a:latin typeface="Arial"/>
              <a:ea typeface="Arial"/>
              <a:cs typeface="Arial"/>
              <a:sym typeface="Arial"/>
            </a:endParaRPr>
          </a:p>
        </p:txBody>
      </p:sp>
      <p:sp>
        <p:nvSpPr>
          <p:cNvPr id="165" name="建议初学者编写程序可以养成习惯：…"/>
          <p:cNvSpPr txBox="1"/>
          <p:nvPr/>
        </p:nvSpPr>
        <p:spPr>
          <a:xfrm>
            <a:off x="12472813" y="4523844"/>
            <a:ext cx="11691096" cy="293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5600">
                <a:solidFill>
                  <a:srgbClr val="FF2600"/>
                </a:solidFill>
                <a:latin typeface="Helvetica"/>
                <a:ea typeface="Helvetica"/>
                <a:cs typeface="Helvetica"/>
                <a:sym typeface="Helvetica"/>
              </a:defRPr>
            </a:pPr>
            <a:r>
              <a:t>建议初学者编写程序可以养成习惯：</a:t>
            </a:r>
          </a:p>
          <a:p>
            <a:pPr marL="342900" indent="-342900" algn="l" defTabSz="457200">
              <a:defRPr b="0" sz="5600">
                <a:solidFill>
                  <a:srgbClr val="FF2600"/>
                </a:solidFill>
                <a:latin typeface="Helvetica"/>
                <a:ea typeface="Helvetica"/>
                <a:cs typeface="Helvetica"/>
                <a:sym typeface="Helvetica"/>
              </a:defRPr>
            </a:pPr>
          </a:p>
          <a:p>
            <a:pPr marL="342900" indent="-342900" algn="l" defTabSz="457200">
              <a:defRPr b="0" sz="5600">
                <a:solidFill>
                  <a:srgbClr val="FF2600"/>
                </a:solidFill>
                <a:latin typeface="Helvetica"/>
                <a:ea typeface="Helvetica"/>
                <a:cs typeface="Helvetica"/>
                <a:sym typeface="Helvetica"/>
              </a:defRPr>
            </a:pPr>
            <a:r>
              <a:t>先写注释再写代码！</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常量与变量"/>
          <p:cNvSpPr txBox="1"/>
          <p:nvPr>
            <p:ph type="title"/>
          </p:nvPr>
        </p:nvSpPr>
        <p:spPr>
          <a:prstGeom prst="rect">
            <a:avLst/>
          </a:prstGeom>
        </p:spPr>
        <p:txBody>
          <a:bodyPr/>
          <a:lstStyle/>
          <a:p>
            <a:pPr/>
            <a:r>
              <a:t>常量与变量</a:t>
            </a:r>
          </a:p>
        </p:txBody>
      </p:sp>
      <p:sp>
        <p:nvSpPr>
          <p:cNvPr id="168" name="常量表示不能改变的数值…"/>
          <p:cNvSpPr txBox="1"/>
          <p:nvPr>
            <p:ph type="body" idx="1"/>
          </p:nvPr>
        </p:nvSpPr>
        <p:spPr>
          <a:prstGeom prst="rect">
            <a:avLst/>
          </a:prstGeom>
        </p:spPr>
        <p:txBody>
          <a:bodyPr/>
          <a:lstStyle/>
          <a:p>
            <a:pPr/>
            <a:r>
              <a:t>常量表示不能改变的数值</a:t>
            </a:r>
          </a:p>
          <a:p>
            <a:pPr/>
            <a:r>
              <a:t>Java中常量的分类</a:t>
            </a:r>
          </a:p>
          <a:p>
            <a:pPr marL="742950" indent="-285750" defTabSz="457200">
              <a:spcBef>
                <a:spcPts val="0"/>
              </a:spcBef>
              <a:buSzTx/>
              <a:buNone/>
              <a:defRPr sz="2200">
                <a:latin typeface="Arial"/>
                <a:ea typeface="Arial"/>
                <a:cs typeface="Arial"/>
                <a:sym typeface="Arial"/>
              </a:defRPr>
            </a:pPr>
            <a:r>
              <a:t>1，整数常量。所有整数</a:t>
            </a:r>
          </a:p>
          <a:p>
            <a:pPr marL="742950" indent="-285750" defTabSz="457200">
              <a:spcBef>
                <a:spcPts val="0"/>
              </a:spcBef>
              <a:buSzTx/>
              <a:buNone/>
              <a:defRPr sz="2200">
                <a:latin typeface="Arial"/>
                <a:ea typeface="Arial"/>
                <a:cs typeface="Arial"/>
                <a:sym typeface="Arial"/>
              </a:defRPr>
            </a:pPr>
            <a:r>
              <a:t>2，小数常量。所有小数</a:t>
            </a:r>
          </a:p>
          <a:p>
            <a:pPr marL="742950" indent="-285750" defTabSz="457200">
              <a:spcBef>
                <a:spcPts val="0"/>
              </a:spcBef>
              <a:buSzTx/>
              <a:buNone/>
              <a:defRPr sz="2200">
                <a:latin typeface="Helvetica"/>
                <a:ea typeface="Helvetica"/>
                <a:cs typeface="Helvetica"/>
                <a:sym typeface="Helvetica"/>
              </a:defRPr>
            </a:pPr>
            <a:r>
              <a:rPr>
                <a:latin typeface="Arial"/>
                <a:ea typeface="Arial"/>
                <a:cs typeface="Arial"/>
                <a:sym typeface="Arial"/>
              </a:rPr>
              <a:t>3，布尔(boolean)</a:t>
            </a:r>
            <a:r>
              <a:t>型常量。较为特有，只有两个数值。true false。</a:t>
            </a:r>
          </a:p>
          <a:p>
            <a:pPr marL="742950" indent="-285750" defTabSz="457200">
              <a:spcBef>
                <a:spcPts val="0"/>
              </a:spcBef>
              <a:buSzTx/>
              <a:buNone/>
              <a:defRPr sz="2200">
                <a:latin typeface="Arial"/>
                <a:ea typeface="Arial"/>
                <a:cs typeface="Arial"/>
                <a:sym typeface="Arial"/>
              </a:defRPr>
            </a:pPr>
            <a:r>
              <a:t>4，字符常量。将一个数字字母或者符号用单引号(</a:t>
            </a:r>
            <a:r>
              <a:rPr>
                <a:solidFill>
                  <a:srgbClr val="FF2600"/>
                </a:solidFill>
              </a:rPr>
              <a:t> ' '</a:t>
            </a:r>
            <a:r>
              <a:t> )标识。</a:t>
            </a:r>
          </a:p>
          <a:p>
            <a:pPr marL="742950" indent="-285750" defTabSz="457200">
              <a:spcBef>
                <a:spcPts val="0"/>
              </a:spcBef>
              <a:buSzTx/>
              <a:buNone/>
              <a:defRPr sz="2200">
                <a:latin typeface="Arial"/>
                <a:ea typeface="Arial"/>
                <a:cs typeface="Arial"/>
                <a:sym typeface="Arial"/>
              </a:defRPr>
            </a:pPr>
            <a:r>
              <a:t>5，字符串常量。将一个或者多个字符用双引号</a:t>
            </a:r>
            <a:r>
              <a:rPr b="1"/>
              <a:t>(</a:t>
            </a:r>
            <a:r>
              <a:rPr b="1">
                <a:solidFill>
                  <a:srgbClr val="FF2600"/>
                </a:solidFill>
              </a:rPr>
              <a:t>“ ”</a:t>
            </a:r>
            <a:r>
              <a:rPr b="1"/>
              <a:t>)</a:t>
            </a:r>
            <a:r>
              <a:rPr>
                <a:latin typeface="Helvetica"/>
                <a:ea typeface="Helvetica"/>
                <a:cs typeface="Helvetica"/>
                <a:sym typeface="Helvetica"/>
              </a:rPr>
              <a:t>标识。</a:t>
            </a:r>
            <a:endParaRPr>
              <a:latin typeface="Helvetica"/>
              <a:ea typeface="Helvetica"/>
              <a:cs typeface="Helvetica"/>
              <a:sym typeface="Helvetica"/>
            </a:endParaRPr>
          </a:p>
          <a:p>
            <a:pPr marL="742950" indent="-285750" defTabSz="457200">
              <a:spcBef>
                <a:spcPts val="0"/>
              </a:spcBef>
              <a:buSzTx/>
              <a:buNone/>
              <a:defRPr sz="2200">
                <a:latin typeface="Arial"/>
                <a:ea typeface="Arial"/>
                <a:cs typeface="Arial"/>
                <a:sym typeface="Arial"/>
              </a:defRPr>
            </a:pPr>
            <a:r>
              <a:t>6，null常量。只有一个数值就是:</a:t>
            </a:r>
            <a:r>
              <a:rPr>
                <a:solidFill>
                  <a:srgbClr val="FF2600"/>
                </a:solidFill>
              </a:rPr>
              <a:t>null</a:t>
            </a:r>
            <a:r>
              <a:t>.</a:t>
            </a:r>
            <a:endParaRPr sz="2000"/>
          </a:p>
          <a:p>
            <a:pPr marL="264583" indent="-264583"/>
            <a:r>
              <a:t>对于整数，有四种表现形式</a:t>
            </a:r>
          </a:p>
          <a:p>
            <a:pPr marL="742950" indent="-285750" defTabSz="457200">
              <a:spcBef>
                <a:spcPts val="0"/>
              </a:spcBef>
              <a:buSzTx/>
              <a:buNone/>
              <a:defRPr sz="2000">
                <a:latin typeface="Helvetica"/>
                <a:ea typeface="Helvetica"/>
                <a:cs typeface="Helvetica"/>
                <a:sym typeface="Helvetica"/>
              </a:defRPr>
            </a:pPr>
            <a:r>
              <a:t>二进制：0,1 ，满2进1.</a:t>
            </a:r>
          </a:p>
          <a:p>
            <a:pPr marL="742950" indent="-285750" defTabSz="457200">
              <a:spcBef>
                <a:spcPts val="0"/>
              </a:spcBef>
              <a:buSzTx/>
              <a:buNone/>
              <a:defRPr sz="2000">
                <a:latin typeface="Helvetica"/>
                <a:ea typeface="Helvetica"/>
                <a:cs typeface="Helvetica"/>
                <a:sym typeface="Helvetica"/>
              </a:defRPr>
            </a:pPr>
            <a:r>
              <a:t>八进制：0-7 ，满8进1. 用0开头表示。</a:t>
            </a:r>
          </a:p>
          <a:p>
            <a:pPr marL="742950" indent="-285750" defTabSz="457200">
              <a:spcBef>
                <a:spcPts val="0"/>
              </a:spcBef>
              <a:buSzTx/>
              <a:buNone/>
              <a:defRPr sz="2000">
                <a:latin typeface="Helvetica"/>
                <a:ea typeface="Helvetica"/>
                <a:cs typeface="Helvetica"/>
                <a:sym typeface="Helvetica"/>
              </a:defRPr>
            </a:pPr>
            <a:r>
              <a:t>十进制：0-9 ，满10进1.</a:t>
            </a:r>
          </a:p>
          <a:p>
            <a:pPr marL="742950" indent="-285750" defTabSz="457200">
              <a:spcBef>
                <a:spcPts val="0"/>
              </a:spcBef>
              <a:buSzTx/>
              <a:buNone/>
              <a:defRPr sz="2000">
                <a:latin typeface="Helvetica"/>
                <a:ea typeface="Helvetica"/>
                <a:cs typeface="Helvetica"/>
                <a:sym typeface="Helvetica"/>
              </a:defRPr>
            </a:pPr>
            <a:r>
              <a:t>十六进制：0-9，A-F，满16进1. 用0x开头表示。</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变量"/>
          <p:cNvSpPr txBox="1"/>
          <p:nvPr>
            <p:ph type="title"/>
          </p:nvPr>
        </p:nvSpPr>
        <p:spPr>
          <a:prstGeom prst="rect">
            <a:avLst/>
          </a:prstGeom>
        </p:spPr>
        <p:txBody>
          <a:bodyPr/>
          <a:lstStyle/>
          <a:p>
            <a:pPr/>
            <a:r>
              <a:t>变量</a:t>
            </a:r>
          </a:p>
        </p:txBody>
      </p:sp>
      <p:sp>
        <p:nvSpPr>
          <p:cNvPr id="171" name="变量的概念"/>
          <p:cNvSpPr txBox="1"/>
          <p:nvPr/>
        </p:nvSpPr>
        <p:spPr>
          <a:xfrm>
            <a:off x="977080" y="5563560"/>
            <a:ext cx="2019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变量的概念</a:t>
            </a:r>
          </a:p>
        </p:txBody>
      </p:sp>
      <p:sp>
        <p:nvSpPr>
          <p:cNvPr id="172" name="为什么要定义变量"/>
          <p:cNvSpPr txBox="1"/>
          <p:nvPr/>
        </p:nvSpPr>
        <p:spPr>
          <a:xfrm>
            <a:off x="733196" y="8229585"/>
            <a:ext cx="3162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为什么要定义变量</a:t>
            </a:r>
          </a:p>
        </p:txBody>
      </p:sp>
      <p:sp>
        <p:nvSpPr>
          <p:cNvPr id="173" name="使用变量注意"/>
          <p:cNvSpPr txBox="1"/>
          <p:nvPr/>
        </p:nvSpPr>
        <p:spPr>
          <a:xfrm>
            <a:off x="786580" y="10731802"/>
            <a:ext cx="2400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使用变量注意</a:t>
            </a:r>
          </a:p>
        </p:txBody>
      </p:sp>
      <p:sp>
        <p:nvSpPr>
          <p:cNvPr id="174" name="使用变量的语法"/>
          <p:cNvSpPr txBox="1"/>
          <p:nvPr/>
        </p:nvSpPr>
        <p:spPr>
          <a:xfrm>
            <a:off x="923696" y="2897535"/>
            <a:ext cx="2781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使用变量的语法</a:t>
            </a:r>
          </a:p>
        </p:txBody>
      </p:sp>
      <p:sp>
        <p:nvSpPr>
          <p:cNvPr id="175" name="内存中的一个存储区域…"/>
          <p:cNvSpPr txBox="1"/>
          <p:nvPr/>
        </p:nvSpPr>
        <p:spPr>
          <a:xfrm>
            <a:off x="4642506" y="6099556"/>
            <a:ext cx="5892813" cy="161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742950" indent="-285750" algn="l" defTabSz="457200">
              <a:defRPr b="0" sz="1800">
                <a:latin typeface="Helvetica"/>
                <a:ea typeface="Helvetica"/>
                <a:cs typeface="Helvetica"/>
                <a:sym typeface="Helvetica"/>
              </a:defRPr>
            </a:pPr>
            <a:r>
              <a:t>内存中的一个存储区域</a:t>
            </a:r>
          </a:p>
          <a:p>
            <a:pPr marL="742950" indent="-285750" algn="l" defTabSz="457200">
              <a:defRPr b="0" sz="1800">
                <a:latin typeface="Helvetica"/>
                <a:ea typeface="Helvetica"/>
                <a:cs typeface="Helvetica"/>
                <a:sym typeface="Helvetica"/>
              </a:defRPr>
            </a:pPr>
            <a:r>
              <a:t>该区域有自己的名称（变量名）和类型（数据类型）</a:t>
            </a:r>
          </a:p>
          <a:p>
            <a:pPr marL="742950" indent="-285750" algn="l" defTabSz="457200">
              <a:defRPr b="0" sz="1800">
                <a:latin typeface="Helvetica"/>
                <a:ea typeface="Helvetica"/>
                <a:cs typeface="Helvetica"/>
                <a:sym typeface="Helvetica"/>
              </a:defRPr>
            </a:pPr>
            <a:r>
              <a:t>该区域的数据可以在同一类型范围内不断变化</a:t>
            </a:r>
          </a:p>
          <a:p>
            <a:pPr marL="742950" indent="-285750" algn="l" defTabSz="457200">
              <a:defRPr b="0" sz="1800">
                <a:latin typeface="Helvetica"/>
                <a:ea typeface="Helvetica"/>
                <a:cs typeface="Helvetica"/>
                <a:sym typeface="Helvetica"/>
              </a:defRPr>
            </a:pPr>
          </a:p>
        </p:txBody>
      </p:sp>
      <p:sp>
        <p:nvSpPr>
          <p:cNvPr id="176" name="用来不断的存放同一类型的常量，并可以重复使用"/>
          <p:cNvSpPr txBox="1"/>
          <p:nvPr/>
        </p:nvSpPr>
        <p:spPr>
          <a:xfrm>
            <a:off x="4445517" y="8971584"/>
            <a:ext cx="5664214"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742950" indent="-285750" algn="l" defTabSz="457200">
              <a:defRPr b="0" sz="1800">
                <a:latin typeface="Helvetica"/>
                <a:ea typeface="Helvetica"/>
                <a:cs typeface="Helvetica"/>
                <a:sym typeface="Helvetica"/>
              </a:defRPr>
            </a:lvl1pPr>
          </a:lstStyle>
          <a:p>
            <a:pPr/>
            <a:r>
              <a:t>用来不断的存放同一类型的常量，并可以重复使用</a:t>
            </a:r>
          </a:p>
        </p:txBody>
      </p:sp>
      <p:sp>
        <p:nvSpPr>
          <p:cNvPr id="177" name="变量的作用范围（一对{}之间有效）…"/>
          <p:cNvSpPr txBox="1"/>
          <p:nvPr/>
        </p:nvSpPr>
        <p:spPr>
          <a:xfrm>
            <a:off x="4735127" y="11153572"/>
            <a:ext cx="3759511"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1800">
                <a:latin typeface="Helvetica"/>
                <a:ea typeface="Helvetica"/>
                <a:cs typeface="Helvetica"/>
                <a:sym typeface="Helvetica"/>
              </a:defRPr>
            </a:pPr>
            <a:r>
              <a:t>变量的作用范围（一对{}之间有效）</a:t>
            </a:r>
          </a:p>
          <a:p>
            <a:pPr marL="342900" indent="-342900" algn="l" defTabSz="457200">
              <a:defRPr b="0" sz="1800">
                <a:latin typeface="Helvetica"/>
                <a:ea typeface="Helvetica"/>
                <a:cs typeface="Helvetica"/>
                <a:sym typeface="Helvetica"/>
              </a:defRPr>
            </a:pPr>
            <a:r>
              <a:t>初始化值</a:t>
            </a:r>
          </a:p>
          <a:p>
            <a:pPr marL="342900" indent="-342900" algn="l" defTabSz="457200">
              <a:defRPr b="0" sz="1800">
                <a:latin typeface="Helvetica"/>
                <a:ea typeface="Helvetica"/>
                <a:cs typeface="Helvetica"/>
                <a:sym typeface="Helvetica"/>
              </a:defRPr>
            </a:pPr>
            <a:r>
              <a:t>命名规范</a:t>
            </a:r>
          </a:p>
        </p:txBody>
      </p:sp>
      <p:sp>
        <p:nvSpPr>
          <p:cNvPr id="178" name="数据类型    变量名  =  初始化值；"/>
          <p:cNvSpPr txBox="1"/>
          <p:nvPr/>
        </p:nvSpPr>
        <p:spPr>
          <a:xfrm>
            <a:off x="4372497" y="3849828"/>
            <a:ext cx="7468121" cy="1282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742950" indent="-285750" algn="l" defTabSz="457200">
              <a:defRPr sz="3600">
                <a:solidFill>
                  <a:srgbClr val="FF2600"/>
                </a:solidFill>
                <a:latin typeface="Helvetica"/>
                <a:ea typeface="Helvetica"/>
                <a:cs typeface="Helvetica"/>
                <a:sym typeface="Helvetica"/>
              </a:defRPr>
            </a:lvl1pPr>
          </a:lstStyle>
          <a:p>
            <a:pPr/>
            <a:r>
              <a:t>数据类型    变量名  =  初始化值；</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变量的数据类型"/>
          <p:cNvSpPr txBox="1"/>
          <p:nvPr>
            <p:ph type="title"/>
          </p:nvPr>
        </p:nvSpPr>
        <p:spPr>
          <a:prstGeom prst="rect">
            <a:avLst/>
          </a:prstGeom>
        </p:spPr>
        <p:txBody>
          <a:bodyPr/>
          <a:lstStyle/>
          <a:p>
            <a:pPr/>
            <a:r>
              <a:t>变量的数据类型</a:t>
            </a:r>
          </a:p>
        </p:txBody>
      </p:sp>
      <p:sp>
        <p:nvSpPr>
          <p:cNvPr id="181" name="为什么会有数据类型？"/>
          <p:cNvSpPr txBox="1"/>
          <p:nvPr/>
        </p:nvSpPr>
        <p:spPr>
          <a:xfrm>
            <a:off x="1197005" y="2794853"/>
            <a:ext cx="3924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为什么会有数据类型？</a:t>
            </a:r>
          </a:p>
        </p:txBody>
      </p:sp>
      <p:sp>
        <p:nvSpPr>
          <p:cNvPr id="182" name="Java语言是强类型语言，对于每一种数据都定义了明确的具体数据类型，在内存总分配了不同大小的内存空间"/>
          <p:cNvSpPr txBox="1"/>
          <p:nvPr/>
        </p:nvSpPr>
        <p:spPr>
          <a:xfrm>
            <a:off x="1098461" y="4141772"/>
            <a:ext cx="12405396"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2000">
                <a:latin typeface="Arial"/>
                <a:ea typeface="Arial"/>
                <a:cs typeface="Arial"/>
                <a:sym typeface="Arial"/>
              </a:defRPr>
            </a:lvl1pPr>
          </a:lstStyle>
          <a:p>
            <a:pPr/>
            <a:r>
              <a:t>Java语言是强类型语言，对于每一种数据都定义了明确的具体数据类型，在内存总分配了不同大小的内存空间</a:t>
            </a:r>
          </a:p>
        </p:txBody>
      </p:sp>
      <p:sp>
        <p:nvSpPr>
          <p:cNvPr id="183" name="Java有哪些数据类型？"/>
          <p:cNvSpPr txBox="1"/>
          <p:nvPr/>
        </p:nvSpPr>
        <p:spPr>
          <a:xfrm>
            <a:off x="1154333" y="6049075"/>
            <a:ext cx="400964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Java有哪些数据类型？</a:t>
            </a:r>
          </a:p>
        </p:txBody>
      </p:sp>
      <p:pic>
        <p:nvPicPr>
          <p:cNvPr id="184" name="图像" descr="图像"/>
          <p:cNvPicPr>
            <a:picLocks noChangeAspect="1"/>
          </p:cNvPicPr>
          <p:nvPr/>
        </p:nvPicPr>
        <p:blipFill>
          <a:blip r:embed="rId2">
            <a:extLst/>
          </a:blip>
          <a:stretch>
            <a:fillRect/>
          </a:stretch>
        </p:blipFill>
        <p:spPr>
          <a:xfrm>
            <a:off x="5219115" y="5602991"/>
            <a:ext cx="14554201" cy="75692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类型转换"/>
          <p:cNvSpPr txBox="1"/>
          <p:nvPr>
            <p:ph type="title"/>
          </p:nvPr>
        </p:nvSpPr>
        <p:spPr>
          <a:prstGeom prst="rect">
            <a:avLst/>
          </a:prstGeom>
        </p:spPr>
        <p:txBody>
          <a:bodyPr/>
          <a:lstStyle/>
          <a:p>
            <a:pPr/>
            <a:r>
              <a:t>类型转换</a:t>
            </a:r>
          </a:p>
        </p:txBody>
      </p:sp>
      <p:sp>
        <p:nvSpPr>
          <p:cNvPr id="187" name="自动类型转换"/>
          <p:cNvSpPr txBox="1"/>
          <p:nvPr/>
        </p:nvSpPr>
        <p:spPr>
          <a:xfrm>
            <a:off x="1273851" y="2665747"/>
            <a:ext cx="2400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自动类型转换</a:t>
            </a:r>
          </a:p>
        </p:txBody>
      </p:sp>
      <p:sp>
        <p:nvSpPr>
          <p:cNvPr id="188" name="强制类型转换"/>
          <p:cNvSpPr txBox="1"/>
          <p:nvPr/>
        </p:nvSpPr>
        <p:spPr>
          <a:xfrm>
            <a:off x="1218138" y="5957761"/>
            <a:ext cx="2400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强制类型转换</a:t>
            </a:r>
          </a:p>
        </p:txBody>
      </p:sp>
      <p:sp>
        <p:nvSpPr>
          <p:cNvPr id="189" name="int x = 3;…"/>
          <p:cNvSpPr txBox="1"/>
          <p:nvPr/>
        </p:nvSpPr>
        <p:spPr>
          <a:xfrm>
            <a:off x="1158980" y="3707411"/>
            <a:ext cx="2630044" cy="15002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int x = 3;</a:t>
            </a:r>
          </a:p>
          <a:p>
            <a:pPr/>
            <a:r>
              <a:t>     byte b = 5;</a:t>
            </a:r>
          </a:p>
          <a:p>
            <a:pPr/>
            <a:r>
              <a:t>  x = x + b;</a:t>
            </a:r>
          </a:p>
        </p:txBody>
      </p:sp>
      <p:sp>
        <p:nvSpPr>
          <p:cNvPr id="190" name="byte b = 3;…"/>
          <p:cNvSpPr txBox="1"/>
          <p:nvPr/>
        </p:nvSpPr>
        <p:spPr>
          <a:xfrm>
            <a:off x="1277960" y="6974494"/>
            <a:ext cx="2206372"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byte b = 3;</a:t>
            </a:r>
          </a:p>
          <a:p>
            <a:pPr/>
            <a:r>
              <a:t>b = b + 4；</a:t>
            </a:r>
          </a:p>
        </p:txBody>
      </p:sp>
      <p:sp>
        <p:nvSpPr>
          <p:cNvPr id="191" name="//b会自动提升为int类型进行运算"/>
          <p:cNvSpPr txBox="1"/>
          <p:nvPr/>
        </p:nvSpPr>
        <p:spPr>
          <a:xfrm>
            <a:off x="3776560" y="4624508"/>
            <a:ext cx="5660137"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2600"/>
                </a:solidFill>
              </a:defRPr>
            </a:lvl1pPr>
          </a:lstStyle>
          <a:p>
            <a:pPr/>
            <a:r>
              <a:t>//b会自动提升为int类型进行运算</a:t>
            </a:r>
          </a:p>
        </p:txBody>
      </p:sp>
      <p:sp>
        <p:nvSpPr>
          <p:cNvPr id="192" name="// 报错"/>
          <p:cNvSpPr txBox="1"/>
          <p:nvPr/>
        </p:nvSpPr>
        <p:spPr>
          <a:xfrm>
            <a:off x="3458948" y="7440533"/>
            <a:ext cx="126492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2600"/>
                </a:solidFill>
              </a:defRPr>
            </a:lvl1pPr>
          </a:lstStyle>
          <a:p>
            <a:pPr/>
            <a:r>
              <a:t>// 报错</a:t>
            </a:r>
          </a:p>
        </p:txBody>
      </p:sp>
      <p:sp>
        <p:nvSpPr>
          <p:cNvPr id="193" name="b =  (byte) (b + 4);"/>
          <p:cNvSpPr txBox="1"/>
          <p:nvPr/>
        </p:nvSpPr>
        <p:spPr>
          <a:xfrm>
            <a:off x="1257302" y="8215050"/>
            <a:ext cx="3224785"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433FF"/>
                </a:solidFill>
              </a:defRPr>
            </a:lvl1pPr>
          </a:lstStyle>
          <a:p>
            <a:pPr/>
            <a:r>
              <a:t>b =  (byte) (b + 4);</a:t>
            </a:r>
          </a:p>
        </p:txBody>
      </p:sp>
      <p:sp>
        <p:nvSpPr>
          <p:cNvPr id="194" name="//强制类型转换，强制将b+4的结果转换为byte类型，再赋值给b。"/>
          <p:cNvSpPr txBox="1"/>
          <p:nvPr/>
        </p:nvSpPr>
        <p:spPr>
          <a:xfrm>
            <a:off x="4563736" y="8177774"/>
            <a:ext cx="11230357"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//强制类型转换，强制将b+4的结果转换为byte类型，再赋值给b。</a:t>
            </a:r>
          </a:p>
        </p:txBody>
      </p:sp>
      <p:sp>
        <p:nvSpPr>
          <p:cNvPr id="195" name="思考：…"/>
          <p:cNvSpPr txBox="1"/>
          <p:nvPr/>
        </p:nvSpPr>
        <p:spPr>
          <a:xfrm>
            <a:off x="1136956" y="9249774"/>
            <a:ext cx="6849555" cy="28831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a:latin typeface="Helvetica"/>
                <a:ea typeface="Helvetica"/>
                <a:cs typeface="Helvetica"/>
                <a:sym typeface="Helvetica"/>
              </a:defRPr>
            </a:pPr>
            <a:r>
              <a:t>思考：</a:t>
            </a:r>
          </a:p>
          <a:p>
            <a:pPr marL="1143000" indent="-228600" algn="l" defTabSz="457200">
              <a:defRPr>
                <a:latin typeface="Arial"/>
                <a:ea typeface="Arial"/>
                <a:cs typeface="Arial"/>
                <a:sym typeface="Arial"/>
              </a:defRPr>
            </a:pPr>
            <a:r>
              <a:t>byte b1=3,b2=4,b;</a:t>
            </a:r>
          </a:p>
          <a:p>
            <a:pPr marL="1143000" indent="-228600" algn="l" defTabSz="457200">
              <a:defRPr>
                <a:latin typeface="Arial"/>
                <a:ea typeface="Arial"/>
                <a:cs typeface="Arial"/>
                <a:sym typeface="Arial"/>
              </a:defRPr>
            </a:pPr>
            <a:r>
              <a:t>b=b1+b2;</a:t>
            </a:r>
          </a:p>
          <a:p>
            <a:pPr marL="1143000" indent="-228600" algn="l" defTabSz="457200">
              <a:defRPr>
                <a:latin typeface="Arial"/>
                <a:ea typeface="Arial"/>
                <a:cs typeface="Arial"/>
                <a:sym typeface="Arial"/>
              </a:defRPr>
            </a:pPr>
            <a:r>
              <a:t>b=3+4;</a:t>
            </a:r>
          </a:p>
          <a:p>
            <a:pPr marL="1143000" indent="-228600" algn="l" defTabSz="457200">
              <a:defRPr>
                <a:latin typeface="Helvetica"/>
                <a:ea typeface="Helvetica"/>
                <a:cs typeface="Helvetica"/>
                <a:sym typeface="Helvetica"/>
              </a:defRPr>
            </a:pPr>
            <a:r>
              <a:t>哪句是编译失败的呢？为什么呢？</a:t>
            </a:r>
            <a:endParaRPr b="0">
              <a:latin typeface="Arial"/>
              <a:ea typeface="Arial"/>
              <a:cs typeface="Arial"/>
              <a:sym typeface="Aria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 grpId="2" fill="hold">
                                  <p:stCondLst>
                                    <p:cond delay="0"/>
                                  </p:stCondLst>
                                  <p:iterate type="lt" backwards="0">
                                    <p:tmAbs val="0"/>
                                  </p:iterate>
                                  <p:childTnLst>
                                    <p:set>
                                      <p:cBhvr>
                                        <p:cTn id="10" fill="hold"/>
                                        <p:tgtEl>
                                          <p:spTgt spid="192"/>
                                        </p:tgtEl>
                                        <p:attrNameLst>
                                          <p:attrName>style.visibility</p:attrName>
                                        </p:attrNameLst>
                                      </p:cBhvr>
                                      <p:to>
                                        <p:strVal val="visible"/>
                                      </p:to>
                                    </p:set>
                                    <p:anim calcmode="lin" valueType="num">
                                      <p:cBhvr>
                                        <p:cTn id="11" dur="1000" fill="hold"/>
                                        <p:tgtEl>
                                          <p:spTgt spid="192"/>
                                        </p:tgtEl>
                                        <p:attrNameLst>
                                          <p:attrName>ppt_x</p:attrName>
                                        </p:attrNameLst>
                                      </p:cBhvr>
                                      <p:tavLst>
                                        <p:tav tm="0">
                                          <p:val>
                                            <p:strVal val="0-#ppt_w/2"/>
                                          </p:val>
                                        </p:tav>
                                        <p:tav tm="100000">
                                          <p:val>
                                            <p:strVal val="#ppt_x"/>
                                          </p:val>
                                        </p:tav>
                                      </p:tavLst>
                                    </p:anim>
                                    <p:anim calcmode="lin" valueType="num">
                                      <p:cBhvr>
                                        <p:cTn id="12" dur="1000" fill="hold"/>
                                        <p:tgtEl>
                                          <p:spTgt spid="19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3" fill="hold">
                                  <p:stCondLst>
                                    <p:cond delay="0"/>
                                  </p:stCondLst>
                                  <p:iterate type="lt" backwards="0">
                                    <p:tmAbs val="0"/>
                                  </p:iterate>
                                  <p:childTnLst>
                                    <p:set>
                                      <p:cBhvr>
                                        <p:cTn id="16" fill="hold"/>
                                        <p:tgtEl>
                                          <p:spTgt spid="193"/>
                                        </p:tgtEl>
                                        <p:attrNameLst>
                                          <p:attrName>style.visibility</p:attrName>
                                        </p:attrNameLst>
                                      </p:cBhvr>
                                      <p:to>
                                        <p:strVal val="visible"/>
                                      </p:to>
                                    </p:set>
                                    <p:anim calcmode="lin" valueType="num">
                                      <p:cBhvr>
                                        <p:cTn id="17" dur="1000" fill="hold"/>
                                        <p:tgtEl>
                                          <p:spTgt spid="193"/>
                                        </p:tgtEl>
                                        <p:attrNameLst>
                                          <p:attrName>ppt_x</p:attrName>
                                        </p:attrNameLst>
                                      </p:cBhvr>
                                      <p:tavLst>
                                        <p:tav tm="0">
                                          <p:val>
                                            <p:strVal val="0-#ppt_w/2"/>
                                          </p:val>
                                        </p:tav>
                                        <p:tav tm="100000">
                                          <p:val>
                                            <p:strVal val="#ppt_x"/>
                                          </p:val>
                                        </p:tav>
                                      </p:tavLst>
                                    </p:anim>
                                    <p:anim calcmode="lin" valueType="num">
                                      <p:cBhvr>
                                        <p:cTn id="18" dur="1000" fill="hold"/>
                                        <p:tgtEl>
                                          <p:spTgt spid="19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4" fill="hold">
                                  <p:stCondLst>
                                    <p:cond delay="0"/>
                                  </p:stCondLst>
                                  <p:iterate type="lt" backwards="0">
                                    <p:tmAbs val="0"/>
                                  </p:iterate>
                                  <p:childTnLst>
                                    <p:set>
                                      <p:cBhvr>
                                        <p:cTn id="22" fill="hold"/>
                                        <p:tgtEl>
                                          <p:spTgt spid="194"/>
                                        </p:tgtEl>
                                        <p:attrNameLst>
                                          <p:attrName>style.visibility</p:attrName>
                                        </p:attrNameLst>
                                      </p:cBhvr>
                                      <p:to>
                                        <p:strVal val="visible"/>
                                      </p:to>
                                    </p:set>
                                    <p:anim calcmode="lin" valueType="num">
                                      <p:cBhvr>
                                        <p:cTn id="23" dur="1000" fill="hold"/>
                                        <p:tgtEl>
                                          <p:spTgt spid="194"/>
                                        </p:tgtEl>
                                        <p:attrNameLst>
                                          <p:attrName>ppt_x</p:attrName>
                                        </p:attrNameLst>
                                      </p:cBhvr>
                                      <p:tavLst>
                                        <p:tav tm="0">
                                          <p:val>
                                            <p:strVal val="0-#ppt_w/2"/>
                                          </p:val>
                                        </p:tav>
                                        <p:tav tm="100000">
                                          <p:val>
                                            <p:strVal val="#ppt_x"/>
                                          </p:val>
                                        </p:tav>
                                      </p:tavLst>
                                    </p:anim>
                                    <p:anim calcmode="lin" valueType="num">
                                      <p:cBhvr>
                                        <p:cTn id="24" dur="1000" fill="hold"/>
                                        <p:tgtEl>
                                          <p:spTgt spid="19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5" fill="hold">
                                  <p:stCondLst>
                                    <p:cond delay="0"/>
                                  </p:stCondLst>
                                  <p:iterate type="el" backwards="0">
                                    <p:tmAbs val="0"/>
                                  </p:iterate>
                                  <p:childTnLst>
                                    <p:set>
                                      <p:cBhvr>
                                        <p:cTn id="28" fill="hold"/>
                                        <p:tgtEl>
                                          <p:spTgt spid="195"/>
                                        </p:tgtEl>
                                        <p:attrNameLst>
                                          <p:attrName>style.visibility</p:attrName>
                                        </p:attrNameLst>
                                      </p:cBhvr>
                                      <p:to>
                                        <p:strVal val="visible"/>
                                      </p:to>
                                    </p:set>
                                    <p:animEffect filter="dissolve" transition="in">
                                      <p:cBhvr>
                                        <p:cTn id="29"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3" grpId="3"/>
      <p:bldP build="whole" bldLvl="1" animBg="1" rev="0" advAuto="0" spid="191" grpId="1"/>
      <p:bldP build="whole" bldLvl="1" animBg="1" rev="0" advAuto="0" spid="192" grpId="2"/>
      <p:bldP build="whole" bldLvl="1" animBg="1" rev="0" advAuto="0" spid="194" grpId="4"/>
      <p:bldP build="whole" bldLvl="1" animBg="1" rev="0" advAuto="0" spid="195" grpId="5"/>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字符类型与ASCII编码"/>
          <p:cNvSpPr txBox="1"/>
          <p:nvPr>
            <p:ph type="title"/>
          </p:nvPr>
        </p:nvSpPr>
        <p:spPr>
          <a:prstGeom prst="rect">
            <a:avLst/>
          </a:prstGeom>
        </p:spPr>
        <p:txBody>
          <a:bodyPr/>
          <a:lstStyle/>
          <a:p>
            <a:pPr/>
            <a:r>
              <a:t>字符类型与ASCII编码</a:t>
            </a:r>
          </a:p>
        </p:txBody>
      </p:sp>
      <p:sp>
        <p:nvSpPr>
          <p:cNvPr id="198" name="问题：…"/>
          <p:cNvSpPr txBox="1"/>
          <p:nvPr/>
        </p:nvSpPr>
        <p:spPr>
          <a:xfrm>
            <a:off x="1176041" y="2502401"/>
            <a:ext cx="5606416" cy="17128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问题：</a:t>
            </a:r>
          </a:p>
          <a:p>
            <a:pPr algn="l"/>
            <a:r>
              <a:t>System.out.println('a') 和</a:t>
            </a:r>
          </a:p>
          <a:p>
            <a:pPr algn="l"/>
            <a:r>
              <a:t>System.out.println('a' + 1) 区别</a:t>
            </a:r>
          </a:p>
        </p:txBody>
      </p:sp>
      <p:sp>
        <p:nvSpPr>
          <p:cNvPr id="199" name="思考：…"/>
          <p:cNvSpPr txBox="1"/>
          <p:nvPr/>
        </p:nvSpPr>
        <p:spPr>
          <a:xfrm>
            <a:off x="1089280" y="5615456"/>
            <a:ext cx="7956468"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思考：</a:t>
            </a:r>
          </a:p>
          <a:p>
            <a:pPr algn="l"/>
            <a:r>
              <a:t>计算机全是二进制，它该如何识别生活中的语言？</a:t>
            </a:r>
          </a:p>
          <a:p>
            <a:pPr algn="l"/>
            <a:r>
              <a:t>能不能让计算机的二进制和人类自然语言中的文字做一个对应关系呢？ </a:t>
            </a:r>
          </a:p>
        </p:txBody>
      </p:sp>
      <p:sp>
        <p:nvSpPr>
          <p:cNvPr id="200" name="01000010  - - -  b…"/>
          <p:cNvSpPr txBox="1"/>
          <p:nvPr/>
        </p:nvSpPr>
        <p:spPr>
          <a:xfrm>
            <a:off x="10038808" y="6984636"/>
            <a:ext cx="4022980" cy="10303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l">
              <a:defRPr>
                <a:solidFill>
                  <a:srgbClr val="0433FF"/>
                </a:solidFill>
              </a:defRPr>
            </a:pPr>
            <a:r>
              <a:t>01000010  - - -  b</a:t>
            </a:r>
          </a:p>
          <a:p>
            <a:pPr lvl="2" algn="l">
              <a:defRPr>
                <a:solidFill>
                  <a:srgbClr val="0433FF"/>
                </a:solidFill>
              </a:defRPr>
            </a:pPr>
            <a:r>
              <a:t> …           - - -  …     </a:t>
            </a:r>
          </a:p>
        </p:txBody>
      </p:sp>
      <p:sp>
        <p:nvSpPr>
          <p:cNvPr id="201" name="01100001  - - -  a"/>
          <p:cNvSpPr txBox="1"/>
          <p:nvPr/>
        </p:nvSpPr>
        <p:spPr>
          <a:xfrm>
            <a:off x="10038158" y="5984527"/>
            <a:ext cx="3356992"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l">
              <a:defRPr>
                <a:solidFill>
                  <a:srgbClr val="0433FF"/>
                </a:solidFill>
              </a:defRPr>
            </a:pPr>
            <a:r>
              <a:t>01100001  - - -  a</a:t>
            </a:r>
          </a:p>
        </p:txBody>
      </p:sp>
      <p:sp>
        <p:nvSpPr>
          <p:cNvPr id="202" name="二进制的01排列组合可以表示很多数据"/>
          <p:cNvSpPr txBox="1"/>
          <p:nvPr/>
        </p:nvSpPr>
        <p:spPr>
          <a:xfrm>
            <a:off x="1111134" y="8760662"/>
            <a:ext cx="663397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FF2600"/>
                </a:solidFill>
              </a:defRPr>
            </a:lvl1pPr>
          </a:lstStyle>
          <a:p>
            <a:pPr/>
            <a:r>
              <a:t>二进制的01排列组合可以表示很多数据</a:t>
            </a:r>
          </a:p>
        </p:txBody>
      </p:sp>
      <p:sp>
        <p:nvSpPr>
          <p:cNvPr id="203" name="箭头"/>
          <p:cNvSpPr/>
          <p:nvPr/>
        </p:nvSpPr>
        <p:spPr>
          <a:xfrm>
            <a:off x="13545346" y="6187726"/>
            <a:ext cx="1742915" cy="1030349"/>
          </a:xfrm>
          <a:prstGeom prst="rightArrow">
            <a:avLst>
              <a:gd name="adj1" fmla="val 32000"/>
              <a:gd name="adj2" fmla="val 78886"/>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4" name="二进制和人类自然语言文字的对应关系表——编码表"/>
          <p:cNvSpPr txBox="1"/>
          <p:nvPr/>
        </p:nvSpPr>
        <p:spPr>
          <a:xfrm>
            <a:off x="15438457" y="6385400"/>
            <a:ext cx="8877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433FF"/>
                </a:solidFill>
              </a:defRPr>
            </a:lvl1pPr>
          </a:lstStyle>
          <a:p>
            <a:pPr/>
            <a:r>
              <a:t>二进制和人类自然语言文字的对应关系表——编码表</a:t>
            </a:r>
          </a:p>
        </p:txBody>
      </p:sp>
      <p:sp>
        <p:nvSpPr>
          <p:cNvPr id="205" name="形状"/>
          <p:cNvSpPr/>
          <p:nvPr/>
        </p:nvSpPr>
        <p:spPr>
          <a:xfrm>
            <a:off x="11351637" y="8051810"/>
            <a:ext cx="3916007" cy="1179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2" y="15940"/>
                </a:moveTo>
                <a:lnTo>
                  <a:pt x="10992" y="21600"/>
                </a:lnTo>
                <a:lnTo>
                  <a:pt x="21600" y="13650"/>
                </a:lnTo>
                <a:lnTo>
                  <a:pt x="10992" y="4953"/>
                </a:lnTo>
                <a:lnTo>
                  <a:pt x="10992" y="10613"/>
                </a:lnTo>
                <a:lnTo>
                  <a:pt x="0" y="0"/>
                </a:lnTo>
                <a:lnTo>
                  <a:pt x="5866" y="15940"/>
                </a:lnTo>
                <a:lnTo>
                  <a:pt x="10992" y="15940"/>
                </a:lnTo>
                <a:close/>
              </a:path>
            </a:pathLst>
          </a:cu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6" name="二进制的排列正好对应一个十进制数"/>
          <p:cNvSpPr txBox="1"/>
          <p:nvPr/>
        </p:nvSpPr>
        <p:spPr>
          <a:xfrm>
            <a:off x="15395512" y="8513891"/>
            <a:ext cx="6210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433FF"/>
                </a:solidFill>
              </a:defRPr>
            </a:lvl1pPr>
          </a:lstStyle>
          <a:p>
            <a:pPr/>
            <a:r>
              <a:t>二进制的排列正好对应一个十进制数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202"/>
                                        </p:tgtEl>
                                        <p:attrNameLst>
                                          <p:attrName>style.visibility</p:attrName>
                                        </p:attrNameLst>
                                      </p:cBhvr>
                                      <p:to>
                                        <p:strVal val="visible"/>
                                      </p:to>
                                    </p:set>
                                    <p:anim calcmode="lin" valueType="num">
                                      <p:cBhvr>
                                        <p:cTn id="7" dur="1000" fill="hold"/>
                                        <p:tgtEl>
                                          <p:spTgt spid="202"/>
                                        </p:tgtEl>
                                        <p:attrNameLst>
                                          <p:attrName>ppt_x</p:attrName>
                                        </p:attrNameLst>
                                      </p:cBhvr>
                                      <p:tavLst>
                                        <p:tav tm="0">
                                          <p:val>
                                            <p:strVal val="0-#ppt_w/2"/>
                                          </p:val>
                                        </p:tav>
                                        <p:tav tm="100000">
                                          <p:val>
                                            <p:strVal val="#ppt_x"/>
                                          </p:val>
                                        </p:tav>
                                      </p:tavLst>
                                    </p:anim>
                                    <p:anim calcmode="lin" valueType="num">
                                      <p:cBhvr>
                                        <p:cTn id="8" dur="10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201"/>
                                        </p:tgtEl>
                                        <p:attrNameLst>
                                          <p:attrName>style.visibility</p:attrName>
                                        </p:attrNameLst>
                                      </p:cBhvr>
                                      <p:to>
                                        <p:strVal val="visible"/>
                                      </p:to>
                                    </p:set>
                                    <p:animEffect filter="dissolve" transition="in">
                                      <p:cBhvr>
                                        <p:cTn id="13" dur="1000"/>
                                        <p:tgtEl>
                                          <p:spTgt spid="201"/>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3" fill="hold">
                                  <p:stCondLst>
                                    <p:cond delay="0"/>
                                  </p:stCondLst>
                                  <p:iterate type="el" backwards="0">
                                    <p:tmAbs val="0"/>
                                  </p:iterate>
                                  <p:childTnLst>
                                    <p:set>
                                      <p:cBhvr>
                                        <p:cTn id="17" fill="hold"/>
                                        <p:tgtEl>
                                          <p:spTgt spid="20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 grpId="4" fill="hold">
                                  <p:stCondLst>
                                    <p:cond delay="0"/>
                                  </p:stCondLst>
                                  <p:iterate type="lt" backwards="0">
                                    <p:tmAbs val="0"/>
                                  </p:iterate>
                                  <p:childTnLst>
                                    <p:set>
                                      <p:cBhvr>
                                        <p:cTn id="21" fill="hold"/>
                                        <p:tgtEl>
                                          <p:spTgt spid="203"/>
                                        </p:tgtEl>
                                        <p:attrNameLst>
                                          <p:attrName>style.visibility</p:attrName>
                                        </p:attrNameLst>
                                      </p:cBhvr>
                                      <p:to>
                                        <p:strVal val="visible"/>
                                      </p:to>
                                    </p:set>
                                    <p:anim calcmode="lin" valueType="num">
                                      <p:cBhvr>
                                        <p:cTn id="22" dur="1000" fill="hold"/>
                                        <p:tgtEl>
                                          <p:spTgt spid="203"/>
                                        </p:tgtEl>
                                        <p:attrNameLst>
                                          <p:attrName>ppt_x</p:attrName>
                                        </p:attrNameLst>
                                      </p:cBhvr>
                                      <p:tavLst>
                                        <p:tav tm="0">
                                          <p:val>
                                            <p:strVal val="0-#ppt_w/2"/>
                                          </p:val>
                                        </p:tav>
                                        <p:tav tm="100000">
                                          <p:val>
                                            <p:strVal val="#ppt_x"/>
                                          </p:val>
                                        </p:tav>
                                      </p:tavLst>
                                    </p:anim>
                                    <p:anim calcmode="lin" valueType="num">
                                      <p:cBhvr>
                                        <p:cTn id="23" dur="1000" fill="hold"/>
                                        <p:tgtEl>
                                          <p:spTgt spid="20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 grpId="5" fill="hold">
                                  <p:stCondLst>
                                    <p:cond delay="0"/>
                                  </p:stCondLst>
                                  <p:iterate type="lt" backwards="0">
                                    <p:tmAbs val="0"/>
                                  </p:iterate>
                                  <p:childTnLst>
                                    <p:set>
                                      <p:cBhvr>
                                        <p:cTn id="27" fill="hold"/>
                                        <p:tgtEl>
                                          <p:spTgt spid="204"/>
                                        </p:tgtEl>
                                        <p:attrNameLst>
                                          <p:attrName>style.visibility</p:attrName>
                                        </p:attrNameLst>
                                      </p:cBhvr>
                                      <p:to>
                                        <p:strVal val="visible"/>
                                      </p:to>
                                    </p:set>
                                    <p:anim calcmode="lin" valueType="num">
                                      <p:cBhvr>
                                        <p:cTn id="28" dur="1000" fill="hold"/>
                                        <p:tgtEl>
                                          <p:spTgt spid="204"/>
                                        </p:tgtEl>
                                        <p:attrNameLst>
                                          <p:attrName>ppt_x</p:attrName>
                                        </p:attrNameLst>
                                      </p:cBhvr>
                                      <p:tavLst>
                                        <p:tav tm="0">
                                          <p:val>
                                            <p:strVal val="0-#ppt_w/2"/>
                                          </p:val>
                                        </p:tav>
                                        <p:tav tm="100000">
                                          <p:val>
                                            <p:strVal val="#ppt_x"/>
                                          </p:val>
                                        </p:tav>
                                      </p:tavLst>
                                    </p:anim>
                                    <p:anim calcmode="lin" valueType="num">
                                      <p:cBhvr>
                                        <p:cTn id="29" dur="1000" fill="hold"/>
                                        <p:tgtEl>
                                          <p:spTgt spid="20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8" presetID="2" grpId="6" fill="hold">
                                  <p:stCondLst>
                                    <p:cond delay="0"/>
                                  </p:stCondLst>
                                  <p:iterate type="lt" backwards="0">
                                    <p:tmAbs val="0"/>
                                  </p:iterate>
                                  <p:childTnLst>
                                    <p:set>
                                      <p:cBhvr>
                                        <p:cTn id="33" fill="hold"/>
                                        <p:tgtEl>
                                          <p:spTgt spid="205"/>
                                        </p:tgtEl>
                                        <p:attrNameLst>
                                          <p:attrName>style.visibility</p:attrName>
                                        </p:attrNameLst>
                                      </p:cBhvr>
                                      <p:to>
                                        <p:strVal val="visible"/>
                                      </p:to>
                                    </p:set>
                                    <p:anim calcmode="lin" valueType="num">
                                      <p:cBhvr>
                                        <p:cTn id="34" dur="400" fill="hold"/>
                                        <p:tgtEl>
                                          <p:spTgt spid="205"/>
                                        </p:tgtEl>
                                        <p:attrNameLst>
                                          <p:attrName>ppt_x</p:attrName>
                                        </p:attrNameLst>
                                      </p:cBhvr>
                                      <p:tavLst>
                                        <p:tav tm="0">
                                          <p:val>
                                            <p:strVal val="0-#ppt_w/2"/>
                                          </p:val>
                                        </p:tav>
                                        <p:tav tm="100000">
                                          <p:val>
                                            <p:strVal val="#ppt_x"/>
                                          </p:val>
                                        </p:tav>
                                      </p:tavLst>
                                    </p:anim>
                                    <p:anim calcmode="lin" valueType="num">
                                      <p:cBhvr>
                                        <p:cTn id="35" dur="400" fill="hold"/>
                                        <p:tgtEl>
                                          <p:spTgt spid="20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 grpId="7" fill="hold">
                                  <p:stCondLst>
                                    <p:cond delay="0"/>
                                  </p:stCondLst>
                                  <p:iterate type="lt" backwards="0">
                                    <p:tmAbs val="0"/>
                                  </p:iterate>
                                  <p:childTnLst>
                                    <p:set>
                                      <p:cBhvr>
                                        <p:cTn id="39" fill="hold"/>
                                        <p:tgtEl>
                                          <p:spTgt spid="206"/>
                                        </p:tgtEl>
                                        <p:attrNameLst>
                                          <p:attrName>style.visibility</p:attrName>
                                        </p:attrNameLst>
                                      </p:cBhvr>
                                      <p:to>
                                        <p:strVal val="visible"/>
                                      </p:to>
                                    </p:set>
                                    <p:anim calcmode="lin" valueType="num">
                                      <p:cBhvr>
                                        <p:cTn id="40" dur="400" fill="hold"/>
                                        <p:tgtEl>
                                          <p:spTgt spid="206"/>
                                        </p:tgtEl>
                                        <p:attrNameLst>
                                          <p:attrName>ppt_x</p:attrName>
                                        </p:attrNameLst>
                                      </p:cBhvr>
                                      <p:tavLst>
                                        <p:tav tm="0">
                                          <p:val>
                                            <p:strVal val="0-#ppt_w/2"/>
                                          </p:val>
                                        </p:tav>
                                        <p:tav tm="100000">
                                          <p:val>
                                            <p:strVal val="#ppt_x"/>
                                          </p:val>
                                        </p:tav>
                                      </p:tavLst>
                                    </p:anim>
                                    <p:anim calcmode="lin" valueType="num">
                                      <p:cBhvr>
                                        <p:cTn id="41" dur="400" fill="hold"/>
                                        <p:tgtEl>
                                          <p:spTgt spid="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 grpId="7"/>
      <p:bldP build="whole" bldLvl="1" animBg="1" rev="0" advAuto="0" spid="201" grpId="2"/>
      <p:bldP build="whole" bldLvl="1" animBg="1" rev="0" advAuto="0" spid="204" grpId="5"/>
      <p:bldP build="whole" bldLvl="1" animBg="1" rev="0" advAuto="0" spid="205" grpId="6"/>
      <p:bldP build="whole" bldLvl="1" animBg="1" rev="0" advAuto="0" spid="202" grpId="1"/>
      <p:bldP build="whole" bldLvl="1" animBg="1" rev="0" advAuto="0" spid="200" grpId="3"/>
      <p:bldP build="whole" bldLvl="1" animBg="1" rev="0" advAuto="0" spid="203" grpId="4"/>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图像" descr="图像"/>
          <p:cNvPicPr>
            <a:picLocks noChangeAspect="1"/>
          </p:cNvPicPr>
          <p:nvPr/>
        </p:nvPicPr>
        <p:blipFill>
          <a:blip r:embed="rId2">
            <a:extLst/>
          </a:blip>
          <a:stretch>
            <a:fillRect/>
          </a:stretch>
        </p:blipFill>
        <p:spPr>
          <a:xfrm>
            <a:off x="4292131" y="582364"/>
            <a:ext cx="13969220" cy="9097238"/>
          </a:xfrm>
          <a:prstGeom prst="rect">
            <a:avLst/>
          </a:prstGeom>
          <a:ln w="12700">
            <a:miter lim="400000"/>
          </a:ln>
        </p:spPr>
      </p:pic>
      <p:sp>
        <p:nvSpPr>
          <p:cNvPr id="209" name="美国编码表：ASCII…"/>
          <p:cNvSpPr txBox="1"/>
          <p:nvPr/>
        </p:nvSpPr>
        <p:spPr>
          <a:xfrm>
            <a:off x="1083231" y="10452968"/>
            <a:ext cx="4884802" cy="22683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美国编码表：ASCII</a:t>
            </a:r>
          </a:p>
          <a:p>
            <a:pPr algn="l"/>
            <a:r>
              <a:t>中国编码表：GB2312/GBK</a:t>
            </a:r>
          </a:p>
          <a:p>
            <a:pPr algn="l"/>
            <a:r>
              <a:t>日本编码表：Shift JIS</a:t>
            </a:r>
          </a:p>
          <a:p>
            <a:pPr algn="l">
              <a:defRPr>
                <a:solidFill>
                  <a:srgbClr val="FF2600"/>
                </a:solidFill>
              </a:defRPr>
            </a:pPr>
            <a:r>
              <a:t>国际码：Unicode</a:t>
            </a:r>
          </a:p>
        </p:txBody>
      </p:sp>
      <p:sp>
        <p:nvSpPr>
          <p:cNvPr id="210" name="Java当中的字符编码：Unicode…"/>
          <p:cNvSpPr txBox="1"/>
          <p:nvPr/>
        </p:nvSpPr>
        <p:spPr>
          <a:xfrm>
            <a:off x="16303087" y="10807579"/>
            <a:ext cx="6463666" cy="11794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Java当中的字符编码：Unicode</a:t>
            </a:r>
          </a:p>
          <a:p>
            <a:pPr algn="l"/>
            <a:r>
              <a:t>任何国家的码表几乎都兼容ASCII码表</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在程序中自定义的一些名称…"/>
          <p:cNvSpPr txBox="1"/>
          <p:nvPr>
            <p:ph type="body" idx="1"/>
          </p:nvPr>
        </p:nvSpPr>
        <p:spPr>
          <a:xfrm>
            <a:off x="1408286" y="2692838"/>
            <a:ext cx="21005801" cy="9736587"/>
          </a:xfrm>
          <a:prstGeom prst="rect">
            <a:avLst/>
          </a:prstGeom>
        </p:spPr>
        <p:txBody>
          <a:bodyPr/>
          <a:lstStyle/>
          <a:p>
            <a:pPr/>
            <a:r>
              <a:t>在程序中自定义的一些名称</a:t>
            </a:r>
          </a:p>
          <a:p>
            <a:pPr/>
            <a:r>
              <a:t>由26个英文字母大小写，数字：0-9以及符号：_$组成</a:t>
            </a:r>
          </a:p>
          <a:p>
            <a:pPr/>
            <a:r>
              <a:t>定义合法标识符的规则</a:t>
            </a:r>
          </a:p>
          <a:p>
            <a:pPr marL="1143000" indent="-228600" defTabSz="457200">
              <a:spcBef>
                <a:spcPts val="0"/>
              </a:spcBef>
              <a:buSzTx/>
              <a:buNone/>
              <a:defRPr sz="3000">
                <a:solidFill>
                  <a:srgbClr val="FF2600"/>
                </a:solidFill>
                <a:latin typeface="Arial"/>
                <a:ea typeface="Arial"/>
                <a:cs typeface="Arial"/>
                <a:sym typeface="Arial"/>
              </a:defRPr>
            </a:pPr>
            <a:r>
              <a:t>1，数字不可以开头。</a:t>
            </a:r>
          </a:p>
          <a:p>
            <a:pPr marL="1143000" indent="-228600" defTabSz="457200">
              <a:spcBef>
                <a:spcPts val="0"/>
              </a:spcBef>
              <a:buSzTx/>
              <a:buNone/>
              <a:defRPr sz="3000">
                <a:solidFill>
                  <a:srgbClr val="FF2600"/>
                </a:solidFill>
                <a:latin typeface="Arial"/>
                <a:ea typeface="Arial"/>
                <a:cs typeface="Arial"/>
                <a:sym typeface="Arial"/>
              </a:defRPr>
            </a:pPr>
            <a:r>
              <a:t>2，不可以使用关键字。</a:t>
            </a:r>
          </a:p>
          <a:p>
            <a:pPr marL="370416" indent="-370416"/>
            <a:r>
              <a:t>Java中严格区分大小写！</a:t>
            </a:r>
          </a:p>
          <a:p>
            <a:pPr marL="370416" indent="-370416"/>
            <a:r>
              <a:t>注意：在命名时，为了提高阅读性，请尽量有意义</a:t>
            </a:r>
          </a:p>
          <a:p>
            <a:pPr marL="1143000" indent="-228600" defTabSz="457200">
              <a:spcBef>
                <a:spcPts val="0"/>
              </a:spcBef>
              <a:buSzTx/>
              <a:buNone/>
              <a:defRPr sz="2100">
                <a:solidFill>
                  <a:srgbClr val="FF2600"/>
                </a:solidFill>
                <a:latin typeface="Arial"/>
                <a:ea typeface="Arial"/>
                <a:cs typeface="Arial"/>
                <a:sym typeface="Arial"/>
              </a:defRPr>
            </a:pPr>
            <a:endParaRPr sz="2800">
              <a:solidFill>
                <a:srgbClr val="000000"/>
              </a:solidFill>
            </a:endParaRPr>
          </a:p>
        </p:txBody>
      </p:sp>
      <p:sp>
        <p:nvSpPr>
          <p:cNvPr id="213" name="标识符"/>
          <p:cNvSpPr txBox="1"/>
          <p:nvPr>
            <p:ph type="title" idx="4294967295"/>
          </p:nvPr>
        </p:nvSpPr>
        <p:spPr>
          <a:prstGeom prst="rect">
            <a:avLst/>
          </a:prstGeom>
        </p:spPr>
        <p:txBody>
          <a:bodyPr/>
          <a:lstStyle/>
          <a:p>
            <a:pPr/>
            <a:r>
              <a:t>标识符</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授课特点"/>
          <p:cNvSpPr txBox="1"/>
          <p:nvPr>
            <p:ph type="title"/>
          </p:nvPr>
        </p:nvSpPr>
        <p:spPr>
          <a:prstGeom prst="rect">
            <a:avLst/>
          </a:prstGeom>
        </p:spPr>
        <p:txBody>
          <a:bodyPr/>
          <a:lstStyle/>
          <a:p>
            <a:pPr/>
            <a:r>
              <a:t>授课特点</a:t>
            </a:r>
          </a:p>
        </p:txBody>
      </p:sp>
      <p:sp>
        <p:nvSpPr>
          <p:cNvPr id="124" name="高端"/>
          <p:cNvSpPr txBox="1"/>
          <p:nvPr/>
        </p:nvSpPr>
        <p:spPr>
          <a:xfrm>
            <a:off x="11753850" y="4312393"/>
            <a:ext cx="876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高端</a:t>
            </a:r>
          </a:p>
        </p:txBody>
      </p:sp>
      <p:sp>
        <p:nvSpPr>
          <p:cNvPr id="125" name="大气"/>
          <p:cNvSpPr txBox="1"/>
          <p:nvPr/>
        </p:nvSpPr>
        <p:spPr>
          <a:xfrm>
            <a:off x="11753850" y="7055325"/>
            <a:ext cx="876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大气</a:t>
            </a:r>
          </a:p>
        </p:txBody>
      </p:sp>
      <p:sp>
        <p:nvSpPr>
          <p:cNvPr id="126" name="上档次"/>
          <p:cNvSpPr txBox="1"/>
          <p:nvPr/>
        </p:nvSpPr>
        <p:spPr>
          <a:xfrm>
            <a:off x="11563349" y="9798256"/>
            <a:ext cx="1257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上档次</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24"/>
                                        </p:tgtEl>
                                        <p:attrNameLst>
                                          <p:attrName>style.visibility</p:attrName>
                                        </p:attrNameLst>
                                      </p:cBhvr>
                                      <p:to>
                                        <p:strVal val="visible"/>
                                      </p:to>
                                    </p:set>
                                    <p:anim calcmode="lin" valueType="num">
                                      <p:cBhvr>
                                        <p:cTn id="7" dur="750" fill="hold"/>
                                        <p:tgtEl>
                                          <p:spTgt spid="124"/>
                                        </p:tgtEl>
                                        <p:attrNameLst>
                                          <p:attrName>ppt_w</p:attrName>
                                        </p:attrNameLst>
                                      </p:cBhvr>
                                      <p:tavLst>
                                        <p:tav tm="0">
                                          <p:val>
                                            <p:fltVal val="0"/>
                                          </p:val>
                                        </p:tav>
                                        <p:tav tm="100000">
                                          <p:val>
                                            <p:strVal val="#ppt_w"/>
                                          </p:val>
                                        </p:tav>
                                      </p:tavLst>
                                    </p:anim>
                                    <p:anim calcmode="lin" valueType="num">
                                      <p:cBhvr>
                                        <p:cTn id="8" dur="750" fill="hold"/>
                                        <p:tgtEl>
                                          <p:spTgt spid="12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125"/>
                                        </p:tgtEl>
                                        <p:attrNameLst>
                                          <p:attrName>style.visibility</p:attrName>
                                        </p:attrNameLst>
                                      </p:cBhvr>
                                      <p:to>
                                        <p:strVal val="visible"/>
                                      </p:to>
                                    </p:set>
                                    <p:animEffect filter="wipe(left)" transition="in">
                                      <p:cBhvr>
                                        <p:cTn id="13" dur="1000"/>
                                        <p:tgtEl>
                                          <p:spTgt spid="125"/>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3" fill="hold">
                                  <p:stCondLst>
                                    <p:cond delay="0"/>
                                  </p:stCondLst>
                                  <p:iterate type="lt" backwards="0">
                                    <p:tmAbs val="100"/>
                                  </p:iterate>
                                  <p:childTnLst>
                                    <p:set>
                                      <p:cBhvr>
                                        <p:cTn id="17" fill="hold"/>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 grpId="3"/>
      <p:bldP build="whole" bldLvl="1" animBg="1" rev="0" advAuto="0" spid="125" grpId="2"/>
      <p:bldP build="whole" bldLvl="1" animBg="1" rev="0" advAuto="0" spid="124"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标识符命名规范"/>
          <p:cNvSpPr txBox="1"/>
          <p:nvPr>
            <p:ph type="title"/>
          </p:nvPr>
        </p:nvSpPr>
        <p:spPr>
          <a:prstGeom prst="rect">
            <a:avLst/>
          </a:prstGeom>
        </p:spPr>
        <p:txBody>
          <a:bodyPr/>
          <a:lstStyle/>
          <a:p>
            <a:pPr/>
            <a:r>
              <a:t>标识符命名规范</a:t>
            </a:r>
          </a:p>
        </p:txBody>
      </p:sp>
      <p:sp>
        <p:nvSpPr>
          <p:cNvPr id="216" name="包名：多单词组成时所有字母都小写…"/>
          <p:cNvSpPr txBox="1"/>
          <p:nvPr>
            <p:ph type="body" idx="1"/>
          </p:nvPr>
        </p:nvSpPr>
        <p:spPr>
          <a:xfrm>
            <a:off x="1689100" y="3119799"/>
            <a:ext cx="21005800" cy="8015737"/>
          </a:xfrm>
          <a:prstGeom prst="rect">
            <a:avLst/>
          </a:prstGeom>
        </p:spPr>
        <p:txBody>
          <a:bodyPr/>
          <a:lstStyle/>
          <a:p>
            <a:pPr marL="742950" indent="-285750" defTabSz="457200">
              <a:spcBef>
                <a:spcPts val="0"/>
              </a:spcBef>
              <a:buSzTx/>
              <a:buNone/>
              <a:defRPr sz="1600">
                <a:latin typeface="Arial"/>
                <a:ea typeface="Arial"/>
                <a:cs typeface="Arial"/>
                <a:sym typeface="Arial"/>
              </a:defRPr>
            </a:pPr>
            <a:endParaRPr sz="4200"/>
          </a:p>
          <a:p>
            <a:pPr marL="1012825" indent="-555625" defTabSz="457200">
              <a:spcBef>
                <a:spcPts val="0"/>
              </a:spcBef>
              <a:defRPr sz="4200">
                <a:latin typeface="Arial"/>
                <a:ea typeface="Arial"/>
                <a:cs typeface="Arial"/>
                <a:sym typeface="Arial"/>
              </a:defRPr>
            </a:pPr>
            <a:r>
              <a:t>包名：多单词组成时所有字母都小写 </a:t>
            </a:r>
          </a:p>
          <a:p>
            <a:pPr lvl="2" marL="742950" indent="-285750" defTabSz="457200">
              <a:spcBef>
                <a:spcPts val="0"/>
              </a:spcBef>
              <a:buSzTx/>
              <a:buNone/>
              <a:defRPr sz="1600">
                <a:latin typeface="Arial"/>
                <a:ea typeface="Arial"/>
                <a:cs typeface="Arial"/>
                <a:sym typeface="Arial"/>
              </a:defRPr>
            </a:pPr>
            <a:r>
              <a:t>          </a:t>
            </a:r>
            <a:r>
              <a:rPr sz="2600">
                <a:solidFill>
                  <a:srgbClr val="0433FF"/>
                </a:solidFill>
              </a:rPr>
              <a:t>xxxyyyzzz</a:t>
            </a:r>
            <a:endParaRPr sz="2600">
              <a:solidFill>
                <a:srgbClr val="0433FF"/>
              </a:solidFill>
            </a:endParaRPr>
          </a:p>
          <a:p>
            <a:pPr lvl="2" marL="742950" indent="-285750" defTabSz="457200">
              <a:spcBef>
                <a:spcPts val="0"/>
              </a:spcBef>
              <a:buSzTx/>
              <a:buNone/>
              <a:defRPr sz="1600">
                <a:latin typeface="Arial"/>
                <a:ea typeface="Arial"/>
                <a:cs typeface="Arial"/>
                <a:sym typeface="Arial"/>
              </a:defRPr>
            </a:pPr>
          </a:p>
          <a:p>
            <a:pPr marL="1012825" indent="-555625" defTabSz="457200">
              <a:spcBef>
                <a:spcPts val="0"/>
              </a:spcBef>
              <a:defRPr sz="4200">
                <a:latin typeface="Arial"/>
                <a:ea typeface="Arial"/>
                <a:cs typeface="Arial"/>
                <a:sym typeface="Arial"/>
              </a:defRPr>
            </a:pPr>
            <a:r>
              <a:t>类名/接口名：多单词组成时，所有单词的首字母大写</a:t>
            </a:r>
          </a:p>
          <a:p>
            <a:pPr lvl="1" marL="742950" indent="-285750" defTabSz="457200">
              <a:spcBef>
                <a:spcPts val="0"/>
              </a:spcBef>
              <a:buSzTx/>
              <a:buNone/>
              <a:defRPr sz="1600">
                <a:latin typeface="Arial"/>
                <a:ea typeface="Arial"/>
                <a:cs typeface="Arial"/>
                <a:sym typeface="Arial"/>
              </a:defRPr>
            </a:pPr>
            <a:r>
              <a:t>          </a:t>
            </a:r>
            <a:r>
              <a:rPr sz="2600">
                <a:solidFill>
                  <a:srgbClr val="0433FF"/>
                </a:solidFill>
              </a:rPr>
              <a:t>XxxYyyZzz</a:t>
            </a:r>
            <a:endParaRPr sz="2600">
              <a:solidFill>
                <a:srgbClr val="0433FF"/>
              </a:solidFill>
            </a:endParaRPr>
          </a:p>
          <a:p>
            <a:pPr lvl="1" marL="742950" indent="-285750" defTabSz="457200">
              <a:spcBef>
                <a:spcPts val="0"/>
              </a:spcBef>
              <a:buSzTx/>
              <a:buNone/>
              <a:defRPr sz="1600">
                <a:latin typeface="Arial"/>
                <a:ea typeface="Arial"/>
                <a:cs typeface="Arial"/>
                <a:sym typeface="Arial"/>
              </a:defRPr>
            </a:pPr>
          </a:p>
          <a:p>
            <a:pPr marL="1012825" indent="-555625" defTabSz="457200">
              <a:spcBef>
                <a:spcPts val="0"/>
              </a:spcBef>
              <a:defRPr sz="4200">
                <a:latin typeface="Arial"/>
                <a:ea typeface="Arial"/>
                <a:cs typeface="Arial"/>
                <a:sym typeface="Arial"/>
              </a:defRPr>
            </a:pPr>
            <a:r>
              <a:t>变量名和函数名：多单词组成时，第一个单词首字母小写，第二个单词开始每个单词首字母大写</a:t>
            </a:r>
          </a:p>
          <a:p>
            <a:pPr marL="742950" indent="-285750" defTabSz="457200">
              <a:spcBef>
                <a:spcPts val="0"/>
              </a:spcBef>
              <a:buSzTx/>
              <a:buNone/>
              <a:defRPr sz="1600">
                <a:latin typeface="Arial"/>
                <a:ea typeface="Arial"/>
                <a:cs typeface="Arial"/>
                <a:sym typeface="Arial"/>
              </a:defRPr>
            </a:pPr>
            <a:r>
              <a:t>          </a:t>
            </a:r>
            <a:r>
              <a:rPr sz="2600">
                <a:solidFill>
                  <a:srgbClr val="0433FF"/>
                </a:solidFill>
              </a:rPr>
              <a:t>xxxYyyZzz</a:t>
            </a:r>
            <a:endParaRPr sz="2600">
              <a:solidFill>
                <a:srgbClr val="0433FF"/>
              </a:solidFill>
            </a:endParaRPr>
          </a:p>
          <a:p>
            <a:pPr marL="742950" indent="-285750" defTabSz="457200">
              <a:spcBef>
                <a:spcPts val="0"/>
              </a:spcBef>
              <a:buSzTx/>
              <a:buNone/>
              <a:defRPr sz="1600">
                <a:latin typeface="Arial"/>
                <a:ea typeface="Arial"/>
                <a:cs typeface="Arial"/>
                <a:sym typeface="Arial"/>
              </a:defRPr>
            </a:pPr>
          </a:p>
          <a:p>
            <a:pPr marL="1012825" indent="-555625" defTabSz="457200">
              <a:spcBef>
                <a:spcPts val="0"/>
              </a:spcBef>
              <a:defRPr sz="4200">
                <a:latin typeface="Arial"/>
                <a:ea typeface="Arial"/>
                <a:cs typeface="Arial"/>
                <a:sym typeface="Arial"/>
              </a:defRPr>
            </a:pPr>
            <a:r>
              <a:t>常量名：所有字母都大写。多单词时每个单词用下划线连接。</a:t>
            </a:r>
          </a:p>
          <a:p>
            <a:pPr lvl="4" marL="742950" indent="-285750" defTabSz="457200">
              <a:spcBef>
                <a:spcPts val="0"/>
              </a:spcBef>
              <a:buSzTx/>
              <a:buNone/>
              <a:defRPr sz="1600">
                <a:latin typeface="Arial"/>
                <a:ea typeface="Arial"/>
                <a:cs typeface="Arial"/>
                <a:sym typeface="Arial"/>
              </a:defRPr>
            </a:pPr>
            <a:r>
              <a:t>          </a:t>
            </a:r>
            <a:r>
              <a:rPr sz="2600">
                <a:solidFill>
                  <a:srgbClr val="0433FF"/>
                </a:solidFill>
              </a:rPr>
              <a:t>XXX_YYY_ZZZ</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运算符"/>
          <p:cNvSpPr txBox="1"/>
          <p:nvPr>
            <p:ph type="title"/>
          </p:nvPr>
        </p:nvSpPr>
        <p:spPr>
          <a:prstGeom prst="rect">
            <a:avLst/>
          </a:prstGeom>
        </p:spPr>
        <p:txBody>
          <a:bodyPr/>
          <a:lstStyle/>
          <a:p>
            <a:pPr/>
            <a:r>
              <a:t>运算符</a:t>
            </a:r>
          </a:p>
        </p:txBody>
      </p:sp>
      <p:sp>
        <p:nvSpPr>
          <p:cNvPr id="219" name="算术运算符…"/>
          <p:cNvSpPr txBox="1"/>
          <p:nvPr>
            <p:ph type="body" idx="1"/>
          </p:nvPr>
        </p:nvSpPr>
        <p:spPr>
          <a:prstGeom prst="rect">
            <a:avLst/>
          </a:prstGeom>
        </p:spPr>
        <p:txBody>
          <a:bodyPr/>
          <a:lstStyle/>
          <a:p>
            <a:pPr/>
            <a:r>
              <a:t>算术运算符</a:t>
            </a:r>
          </a:p>
          <a:p>
            <a:pPr/>
            <a:r>
              <a:t>赋值运算符</a:t>
            </a:r>
          </a:p>
          <a:p>
            <a:pPr/>
            <a:r>
              <a:t>比较运算符</a:t>
            </a:r>
          </a:p>
          <a:p>
            <a:pPr/>
            <a:r>
              <a:t>逻辑运算符</a:t>
            </a:r>
          </a:p>
          <a:p>
            <a:pPr/>
            <a:r>
              <a:t>三元运算符</a:t>
            </a:r>
          </a:p>
          <a:p>
            <a:pPr/>
            <a:r>
              <a:t>位运算符（不介绍）</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算术运算符"/>
          <p:cNvSpPr txBox="1"/>
          <p:nvPr>
            <p:ph type="title"/>
          </p:nvPr>
        </p:nvSpPr>
        <p:spPr>
          <a:prstGeom prst="rect">
            <a:avLst/>
          </a:prstGeom>
        </p:spPr>
        <p:txBody>
          <a:bodyPr/>
          <a:lstStyle/>
          <a:p>
            <a:pPr/>
            <a:r>
              <a:t>算术运算符</a:t>
            </a:r>
          </a:p>
        </p:txBody>
      </p:sp>
      <p:pic>
        <p:nvPicPr>
          <p:cNvPr id="222" name="图像" descr="图像"/>
          <p:cNvPicPr>
            <a:picLocks noChangeAspect="1"/>
          </p:cNvPicPr>
          <p:nvPr/>
        </p:nvPicPr>
        <p:blipFill>
          <a:blip r:embed="rId2">
            <a:extLst/>
          </a:blip>
          <a:stretch>
            <a:fillRect/>
          </a:stretch>
        </p:blipFill>
        <p:spPr>
          <a:xfrm>
            <a:off x="5157472" y="2987105"/>
            <a:ext cx="14069056" cy="740476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算术运算符的一些重要细节"/>
          <p:cNvSpPr txBox="1"/>
          <p:nvPr>
            <p:ph type="title"/>
          </p:nvPr>
        </p:nvSpPr>
        <p:spPr>
          <a:prstGeom prst="rect">
            <a:avLst/>
          </a:prstGeom>
        </p:spPr>
        <p:txBody>
          <a:bodyPr/>
          <a:lstStyle/>
          <a:p>
            <a:pPr/>
            <a:r>
              <a:t>算术运算符的一些重要细节</a:t>
            </a:r>
          </a:p>
        </p:txBody>
      </p:sp>
      <p:sp>
        <p:nvSpPr>
          <p:cNvPr id="225" name="对于除号“/”，它的整数除和小数除是有区别的：整数之间做除法时，只保留整数部分而舍弃小数部分。 问题：int x = 3510; x = x / 1000 * 1000;  x的结果是？…"/>
          <p:cNvSpPr txBox="1"/>
          <p:nvPr>
            <p:ph type="body" idx="1"/>
          </p:nvPr>
        </p:nvSpPr>
        <p:spPr>
          <a:xfrm>
            <a:off x="1689100" y="3089993"/>
            <a:ext cx="21005800" cy="7536014"/>
          </a:xfrm>
          <a:prstGeom prst="rect">
            <a:avLst/>
          </a:prstGeom>
        </p:spPr>
        <p:txBody>
          <a:bodyPr/>
          <a:lstStyle/>
          <a:p>
            <a:pPr/>
          </a:p>
          <a:p>
            <a:pPr/>
            <a:r>
              <a:t>对于除号“/”，它的整数除和小数除是有区别的：整数之间做除法时，只保留整数部分而舍弃小数部分。 </a:t>
            </a:r>
            <a:r>
              <a:rPr>
                <a:solidFill>
                  <a:srgbClr val="0433FF"/>
                </a:solidFill>
              </a:rPr>
              <a:t>问题：int x = 3510; x = x / 1000 * 1000;  x的结果是？</a:t>
            </a:r>
            <a:endParaRPr>
              <a:solidFill>
                <a:srgbClr val="0433FF"/>
              </a:solidFill>
            </a:endParaRPr>
          </a:p>
          <a:p>
            <a:pPr/>
            <a:r>
              <a:rPr>
                <a:solidFill>
                  <a:srgbClr val="FF2600"/>
                </a:solidFill>
              </a:rPr>
              <a:t>“+”</a:t>
            </a:r>
            <a:r>
              <a:t>除字符串相加功能外，还能把非字符串转换成字符串（</a:t>
            </a:r>
            <a:r>
              <a:rPr>
                <a:solidFill>
                  <a:srgbClr val="FF2600"/>
                </a:solidFill>
              </a:rPr>
              <a:t>重要！</a:t>
            </a:r>
            <a:r>
              <a:t>）</a:t>
            </a:r>
            <a:r>
              <a:rPr>
                <a:solidFill>
                  <a:srgbClr val="0433FF"/>
                </a:solidFill>
                <a:latin typeface="Helvetica"/>
                <a:ea typeface="Helvetica"/>
                <a:cs typeface="Helvetica"/>
                <a:sym typeface="Helvetica"/>
              </a:rPr>
              <a:t>问题：</a:t>
            </a:r>
            <a:r>
              <a:rPr>
                <a:solidFill>
                  <a:srgbClr val="0433FF"/>
                </a:solidFill>
              </a:rPr>
              <a:t>System.out.println(“5+5=“+5+5);//打印结果是？</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赋值运算符"/>
          <p:cNvSpPr txBox="1"/>
          <p:nvPr>
            <p:ph type="title"/>
          </p:nvPr>
        </p:nvSpPr>
        <p:spPr>
          <a:prstGeom prst="rect">
            <a:avLst/>
          </a:prstGeom>
        </p:spPr>
        <p:txBody>
          <a:bodyPr/>
          <a:lstStyle/>
          <a:p>
            <a:pPr/>
            <a:r>
              <a:t>赋值运算符</a:t>
            </a:r>
          </a:p>
        </p:txBody>
      </p:sp>
      <p:sp>
        <p:nvSpPr>
          <p:cNvPr id="228" name="符号：…"/>
          <p:cNvSpPr txBox="1"/>
          <p:nvPr/>
        </p:nvSpPr>
        <p:spPr>
          <a:xfrm>
            <a:off x="1657848" y="2879694"/>
            <a:ext cx="21555989" cy="9734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algn="l" defTabSz="457200">
              <a:defRPr b="0" sz="4600">
                <a:latin typeface="Helvetica"/>
                <a:ea typeface="Helvetica"/>
                <a:cs typeface="Helvetica"/>
                <a:sym typeface="Helvetica"/>
              </a:defRPr>
            </a:pPr>
            <a:r>
              <a:t>符号：</a:t>
            </a:r>
          </a:p>
          <a:p>
            <a:pPr marL="342900" indent="-342900" algn="l" defTabSz="457200">
              <a:defRPr b="0" sz="4600">
                <a:latin typeface="Arial"/>
                <a:ea typeface="Arial"/>
                <a:cs typeface="Arial"/>
                <a:sym typeface="Arial"/>
              </a:defRPr>
            </a:pPr>
            <a:r>
              <a:t>		= , +=, -=, *=, /=, %=</a:t>
            </a:r>
          </a:p>
          <a:p>
            <a:pPr marL="342900" indent="-342900" algn="l" defTabSz="457200">
              <a:defRPr b="0" sz="4600">
                <a:latin typeface="Arial"/>
                <a:ea typeface="Arial"/>
                <a:cs typeface="Arial"/>
                <a:sym typeface="Arial"/>
              </a:defRPr>
            </a:pPr>
          </a:p>
          <a:p>
            <a:pPr marL="342900" indent="-342900" algn="l" defTabSz="457200">
              <a:defRPr b="0" sz="4600">
                <a:latin typeface="Helvetica"/>
                <a:ea typeface="Helvetica"/>
                <a:cs typeface="Helvetica"/>
                <a:sym typeface="Helvetica"/>
              </a:defRPr>
            </a:pPr>
            <a:r>
              <a:t>示例：</a:t>
            </a:r>
          </a:p>
          <a:p>
            <a:pPr marL="342900" indent="-342900" algn="l" defTabSz="457200">
              <a:defRPr b="0" sz="4600">
                <a:latin typeface="Arial"/>
                <a:ea typeface="Arial"/>
                <a:cs typeface="Arial"/>
                <a:sym typeface="Arial"/>
              </a:defRPr>
            </a:pPr>
            <a:r>
              <a:t>		int a,b,c;  a=b=c =3;</a:t>
            </a:r>
          </a:p>
          <a:p>
            <a:pPr marL="342900" indent="-342900" algn="l" defTabSz="457200">
              <a:defRPr b="0" sz="4600">
                <a:latin typeface="Arial"/>
                <a:ea typeface="Arial"/>
                <a:cs typeface="Arial"/>
                <a:sym typeface="Arial"/>
              </a:defRPr>
            </a:pPr>
            <a:r>
              <a:t>		int a = 3;   a+=5;等同运算a=a+5;</a:t>
            </a:r>
          </a:p>
          <a:p>
            <a:pPr marL="342900" indent="-342900" algn="l" defTabSz="457200">
              <a:defRPr b="0" sz="4600">
                <a:latin typeface="Arial"/>
                <a:ea typeface="Arial"/>
                <a:cs typeface="Arial"/>
                <a:sym typeface="Arial"/>
              </a:defRPr>
            </a:pPr>
          </a:p>
          <a:p>
            <a:pPr marL="342900" indent="-342900" algn="l" defTabSz="457200">
              <a:defRPr b="0" sz="4600">
                <a:latin typeface="Helvetica"/>
                <a:ea typeface="Helvetica"/>
                <a:cs typeface="Helvetica"/>
                <a:sym typeface="Helvetica"/>
              </a:defRPr>
            </a:pPr>
            <a:r>
              <a:t>思考：</a:t>
            </a:r>
          </a:p>
          <a:p>
            <a:pPr marL="342900" indent="-342900" algn="l" defTabSz="457200">
              <a:defRPr b="0" sz="4600">
                <a:latin typeface="Arial"/>
                <a:ea typeface="Arial"/>
                <a:cs typeface="Arial"/>
                <a:sym typeface="Arial"/>
              </a:defRPr>
            </a:pPr>
            <a:r>
              <a:t>		short s = 3; </a:t>
            </a:r>
          </a:p>
          <a:p>
            <a:pPr marL="1143000" indent="-228600" algn="l" defTabSz="457200">
              <a:defRPr b="0" sz="4600">
                <a:latin typeface="Arial"/>
                <a:ea typeface="Arial"/>
                <a:cs typeface="Arial"/>
                <a:sym typeface="Arial"/>
              </a:defRPr>
            </a:pPr>
            <a:r>
              <a:t>s=s+2;</a:t>
            </a:r>
          </a:p>
          <a:p>
            <a:pPr marL="1143000" indent="-228600" algn="l" defTabSz="457200">
              <a:defRPr b="0" sz="4600">
                <a:latin typeface="Arial"/>
                <a:ea typeface="Arial"/>
                <a:cs typeface="Arial"/>
                <a:sym typeface="Arial"/>
              </a:defRPr>
            </a:pPr>
            <a:r>
              <a:t>s+=2;    </a:t>
            </a:r>
          </a:p>
          <a:p>
            <a:pPr marL="1143000" indent="-228600" algn="l" defTabSz="457200">
              <a:defRPr b="0" sz="4600">
                <a:latin typeface="Helvetica"/>
                <a:ea typeface="Helvetica"/>
                <a:cs typeface="Helvetica"/>
                <a:sym typeface="Helvetica"/>
              </a:defRPr>
            </a:pPr>
            <a:r>
              <a:t>有什么区别？  </a:t>
            </a:r>
            <a:r>
              <a:rPr>
                <a:latin typeface="Arial"/>
                <a:ea typeface="Arial"/>
                <a:cs typeface="Arial"/>
                <a:sym typeface="Arial"/>
              </a:rPr>
              <a:t>   </a:t>
            </a:r>
            <a:endParaRPr>
              <a:latin typeface="Arial"/>
              <a:ea typeface="Arial"/>
              <a:cs typeface="Arial"/>
              <a:sym typeface="Arial"/>
            </a:endParaR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比较运算符"/>
          <p:cNvSpPr txBox="1"/>
          <p:nvPr>
            <p:ph type="title"/>
          </p:nvPr>
        </p:nvSpPr>
        <p:spPr>
          <a:prstGeom prst="rect">
            <a:avLst/>
          </a:prstGeom>
        </p:spPr>
        <p:txBody>
          <a:bodyPr/>
          <a:lstStyle/>
          <a:p>
            <a:pPr/>
            <a:r>
              <a:t>比较运算符</a:t>
            </a:r>
          </a:p>
        </p:txBody>
      </p:sp>
      <p:pic>
        <p:nvPicPr>
          <p:cNvPr id="231" name="图像" descr="图像"/>
          <p:cNvPicPr>
            <a:picLocks noChangeAspect="1"/>
          </p:cNvPicPr>
          <p:nvPr/>
        </p:nvPicPr>
        <p:blipFill>
          <a:blip r:embed="rId2">
            <a:extLst/>
          </a:blip>
          <a:stretch>
            <a:fillRect/>
          </a:stretch>
        </p:blipFill>
        <p:spPr>
          <a:xfrm>
            <a:off x="2583990" y="2357896"/>
            <a:ext cx="19216020" cy="7284290"/>
          </a:xfrm>
          <a:prstGeom prst="rect">
            <a:avLst/>
          </a:prstGeom>
          <a:ln w="12700">
            <a:miter lim="400000"/>
          </a:ln>
        </p:spPr>
      </p:pic>
      <p:sp>
        <p:nvSpPr>
          <p:cNvPr id="232" name="注意：…"/>
          <p:cNvSpPr txBox="1"/>
          <p:nvPr/>
        </p:nvSpPr>
        <p:spPr>
          <a:xfrm>
            <a:off x="2711189" y="9756447"/>
            <a:ext cx="12592940" cy="2246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pPr>
            <a:r>
              <a:t>注意：</a:t>
            </a:r>
          </a:p>
          <a:p>
            <a:pPr marL="555625" indent="-555625" algn="l">
              <a:lnSpc>
                <a:spcPct val="150000"/>
              </a:lnSpc>
              <a:buSzPct val="100000"/>
              <a:buAutoNum type="arabicPeriod" startAt="1"/>
            </a:pPr>
            <a:r>
              <a:t>比较运算符的结果都是boolean型，也就是要么是true，要么是false。</a:t>
            </a:r>
          </a:p>
          <a:p>
            <a:pPr marL="555625" indent="-555625" algn="l">
              <a:lnSpc>
                <a:spcPct val="150000"/>
              </a:lnSpc>
              <a:buSzPct val="100000"/>
              <a:buAutoNum type="arabicPeriod" startAt="1"/>
            </a:pPr>
            <a:r>
              <a:t>比较运算符“==”不能误写成“=”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逻辑运算符"/>
          <p:cNvSpPr txBox="1"/>
          <p:nvPr>
            <p:ph type="title"/>
          </p:nvPr>
        </p:nvSpPr>
        <p:spPr>
          <a:prstGeom prst="rect">
            <a:avLst/>
          </a:prstGeom>
        </p:spPr>
        <p:txBody>
          <a:bodyPr/>
          <a:lstStyle/>
          <a:p>
            <a:pPr/>
            <a:r>
              <a:t>逻辑运算符</a:t>
            </a:r>
          </a:p>
        </p:txBody>
      </p:sp>
      <p:pic>
        <p:nvPicPr>
          <p:cNvPr id="235" name="图像" descr="图像"/>
          <p:cNvPicPr>
            <a:picLocks noChangeAspect="1"/>
          </p:cNvPicPr>
          <p:nvPr/>
        </p:nvPicPr>
        <p:blipFill>
          <a:blip r:embed="rId2">
            <a:extLst/>
          </a:blip>
          <a:stretch>
            <a:fillRect/>
          </a:stretch>
        </p:blipFill>
        <p:spPr>
          <a:xfrm>
            <a:off x="3664356" y="2135420"/>
            <a:ext cx="17055288" cy="777441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逻辑运算符的一些细节"/>
          <p:cNvSpPr txBox="1"/>
          <p:nvPr>
            <p:ph type="title"/>
          </p:nvPr>
        </p:nvSpPr>
        <p:spPr>
          <a:prstGeom prst="rect">
            <a:avLst/>
          </a:prstGeom>
        </p:spPr>
        <p:txBody>
          <a:bodyPr/>
          <a:lstStyle/>
          <a:p>
            <a:pPr/>
            <a:r>
              <a:t>逻辑运算符的一些细节</a:t>
            </a:r>
          </a:p>
        </p:txBody>
      </p:sp>
      <p:sp>
        <p:nvSpPr>
          <p:cNvPr id="238" name="逻辑运算符用于连接布尔型表达式，在Java中不可以写成3&lt;x&lt;6，应该写成x&gt;3 &amp; x&lt;6 。…"/>
          <p:cNvSpPr txBox="1"/>
          <p:nvPr/>
        </p:nvSpPr>
        <p:spPr>
          <a:xfrm>
            <a:off x="1875052" y="4701430"/>
            <a:ext cx="21187075" cy="6192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algn="l" defTabSz="457200">
              <a:defRPr b="0" sz="4000">
                <a:latin typeface="Helvetica"/>
                <a:ea typeface="Helvetica"/>
                <a:cs typeface="Helvetica"/>
                <a:sym typeface="Helvetica"/>
              </a:defRPr>
            </a:pPr>
            <a:r>
              <a:t>逻辑运算符用于连接布尔型表达式，在Java中不可以写成3&lt;x&lt;6，应该写成</a:t>
            </a:r>
            <a:r>
              <a:rPr>
                <a:solidFill>
                  <a:srgbClr val="FF2600"/>
                </a:solidFill>
              </a:rPr>
              <a:t>x&gt;3 &amp; x&lt;6</a:t>
            </a:r>
            <a:r>
              <a:t> 。</a:t>
            </a:r>
          </a:p>
          <a:p>
            <a:pPr marL="342900" indent="-342900" algn="l" defTabSz="457200">
              <a:defRPr b="0" sz="4000">
                <a:latin typeface="Helvetica"/>
                <a:ea typeface="Helvetica"/>
                <a:cs typeface="Helvetica"/>
                <a:sym typeface="Helvetica"/>
              </a:defRPr>
            </a:pPr>
          </a:p>
          <a:p>
            <a:pPr marL="342900" indent="-342900" algn="l" defTabSz="457200">
              <a:defRPr b="0" sz="4000">
                <a:solidFill>
                  <a:srgbClr val="FF2600"/>
                </a:solidFill>
                <a:latin typeface="Arial"/>
                <a:ea typeface="Arial"/>
                <a:cs typeface="Arial"/>
                <a:sym typeface="Arial"/>
              </a:defRPr>
            </a:pPr>
            <a:r>
              <a:t>“&amp;”和“&amp;&amp;”的区别</a:t>
            </a:r>
            <a:r>
              <a:rPr>
                <a:solidFill>
                  <a:srgbClr val="000000"/>
                </a:solidFill>
                <a:latin typeface="Helvetica"/>
                <a:ea typeface="Helvetica"/>
                <a:cs typeface="Helvetica"/>
                <a:sym typeface="Helvetica"/>
              </a:rPr>
              <a:t>：</a:t>
            </a:r>
            <a:endParaRPr>
              <a:solidFill>
                <a:srgbClr val="000000"/>
              </a:solidFill>
              <a:latin typeface="Helvetica"/>
              <a:ea typeface="Helvetica"/>
              <a:cs typeface="Helvetica"/>
              <a:sym typeface="Helvetica"/>
            </a:endParaRPr>
          </a:p>
          <a:p>
            <a:pPr marL="457200" indent="-285750" algn="l" defTabSz="457200">
              <a:defRPr b="0" sz="4000">
                <a:latin typeface="Helvetica"/>
                <a:ea typeface="Helvetica"/>
                <a:cs typeface="Helvetica"/>
                <a:sym typeface="Helvetica"/>
              </a:defRPr>
            </a:pPr>
            <a:r>
              <a:t>单&amp;时，左边无论真假，右边都进行运算；</a:t>
            </a:r>
          </a:p>
          <a:p>
            <a:pPr marL="457200" indent="-285750" algn="l" defTabSz="457200">
              <a:defRPr b="0" sz="4000">
                <a:latin typeface="Helvetica"/>
                <a:ea typeface="Helvetica"/>
                <a:cs typeface="Helvetica"/>
                <a:sym typeface="Helvetica"/>
              </a:defRPr>
            </a:pPr>
            <a:r>
              <a:t>双&amp;时，如果左边为真，右边参与运算，如果左边为假，那么右边不参与运算。</a:t>
            </a:r>
          </a:p>
          <a:p>
            <a:pPr marL="457200" algn="l" defTabSz="457200">
              <a:defRPr b="0" sz="4000">
                <a:latin typeface="Arial"/>
                <a:ea typeface="Arial"/>
                <a:cs typeface="Arial"/>
                <a:sym typeface="Arial"/>
              </a:defRPr>
            </a:pPr>
            <a:r>
              <a:t>	“|”和“||”的区别同理，双或时，左边为真，右边不参与运算。</a:t>
            </a:r>
          </a:p>
          <a:p>
            <a:pPr marL="457200" algn="l" defTabSz="457200">
              <a:defRPr b="0" sz="4000">
                <a:latin typeface="Arial"/>
                <a:ea typeface="Arial"/>
                <a:cs typeface="Arial"/>
                <a:sym typeface="Arial"/>
              </a:defRPr>
            </a:pPr>
          </a:p>
          <a:p>
            <a:pPr marL="342900" indent="-342900" algn="l" defTabSz="457200">
              <a:defRPr b="0" sz="4000">
                <a:latin typeface="Helvetica"/>
                <a:ea typeface="Helvetica"/>
                <a:cs typeface="Helvetica"/>
                <a:sym typeface="Helvetica"/>
              </a:defRPr>
            </a:pPr>
            <a:r>
              <a:t>异或( ^ )与或( | )的不同之处是：当左右都为true时，结果为false。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三元运算符"/>
          <p:cNvSpPr txBox="1"/>
          <p:nvPr>
            <p:ph type="title"/>
          </p:nvPr>
        </p:nvSpPr>
        <p:spPr>
          <a:prstGeom prst="rect">
            <a:avLst/>
          </a:prstGeom>
        </p:spPr>
        <p:txBody>
          <a:bodyPr/>
          <a:lstStyle/>
          <a:p>
            <a:pPr/>
            <a:r>
              <a:t> 三元运算符</a:t>
            </a:r>
          </a:p>
        </p:txBody>
      </p:sp>
      <p:sp>
        <p:nvSpPr>
          <p:cNvPr id="241" name="语法格式…"/>
          <p:cNvSpPr txBox="1"/>
          <p:nvPr/>
        </p:nvSpPr>
        <p:spPr>
          <a:xfrm>
            <a:off x="1952688" y="3560390"/>
            <a:ext cx="21945938" cy="65952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algn="l" defTabSz="457200">
              <a:defRPr b="0" sz="4000">
                <a:latin typeface="Helvetica"/>
                <a:ea typeface="Helvetica"/>
                <a:cs typeface="Helvetica"/>
                <a:sym typeface="Helvetica"/>
              </a:defRPr>
            </a:pPr>
            <a:r>
              <a:t>语法格式</a:t>
            </a:r>
          </a:p>
          <a:p>
            <a:pPr marL="742950" indent="-285750" algn="l" defTabSz="457200">
              <a:defRPr b="0" sz="4000">
                <a:latin typeface="Arial"/>
                <a:ea typeface="Arial"/>
                <a:cs typeface="Arial"/>
                <a:sym typeface="Arial"/>
              </a:defRPr>
            </a:pPr>
            <a:r>
              <a:t>(条件表达式) ? 表达式1：表达式2；</a:t>
            </a:r>
          </a:p>
          <a:p>
            <a:pPr marL="742950" indent="-285750" algn="l" defTabSz="457200">
              <a:defRPr b="0" sz="4000">
                <a:latin typeface="Helvetica"/>
                <a:ea typeface="Helvetica"/>
                <a:cs typeface="Helvetica"/>
                <a:sym typeface="Helvetica"/>
              </a:defRPr>
            </a:pPr>
            <a:r>
              <a:t>如果条件为true，运算后的结果是表达式1；</a:t>
            </a:r>
          </a:p>
          <a:p>
            <a:pPr marL="742950" indent="-285750" algn="l" defTabSz="457200">
              <a:lnSpc>
                <a:spcPct val="150000"/>
              </a:lnSpc>
              <a:defRPr b="0" sz="4000">
                <a:latin typeface="Helvetica"/>
                <a:ea typeface="Helvetica"/>
                <a:cs typeface="Helvetica"/>
                <a:sym typeface="Helvetica"/>
              </a:defRPr>
            </a:pPr>
            <a:r>
              <a:t>如果条件为false，运算后的结果是表达式2；</a:t>
            </a:r>
          </a:p>
          <a:p>
            <a:pPr marL="342900" indent="-342900" algn="l" defTabSz="457200">
              <a:defRPr b="0" sz="4000">
                <a:latin typeface="Helvetica"/>
                <a:ea typeface="Helvetica"/>
                <a:cs typeface="Helvetica"/>
                <a:sym typeface="Helvetica"/>
              </a:defRPr>
            </a:pPr>
            <a:r>
              <a:t>示例：</a:t>
            </a:r>
          </a:p>
          <a:p>
            <a:pPr marL="742950" indent="-285750" algn="l" defTabSz="457200">
              <a:defRPr b="0" sz="4000">
                <a:latin typeface="Helvetica"/>
                <a:ea typeface="Helvetica"/>
                <a:cs typeface="Helvetica"/>
                <a:sym typeface="Helvetica"/>
              </a:defRPr>
            </a:pPr>
            <a:r>
              <a:t>获取两个数中大数。</a:t>
            </a:r>
          </a:p>
          <a:p>
            <a:pPr marL="742950" indent="-285750" algn="l" defTabSz="457200">
              <a:defRPr b="0" sz="4000">
                <a:latin typeface="Arial"/>
                <a:ea typeface="Arial"/>
                <a:cs typeface="Arial"/>
                <a:sym typeface="Arial"/>
              </a:defRPr>
            </a:pPr>
            <a:r>
              <a:t>int x=3, y=4, z;</a:t>
            </a:r>
          </a:p>
          <a:p>
            <a:pPr lvl="1" marL="742950" indent="-285750" algn="l" defTabSz="457200">
              <a:defRPr b="0" sz="4000">
                <a:latin typeface="Arial"/>
                <a:ea typeface="Arial"/>
                <a:cs typeface="Arial"/>
                <a:sym typeface="Arial"/>
              </a:defRPr>
            </a:pPr>
            <a:r>
              <a:t>z = (x &gt; y) ? x : y;   //z变量存储的就是两个数的大数。</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运算符的优先级和结合性"/>
          <p:cNvSpPr txBox="1"/>
          <p:nvPr>
            <p:ph type="title"/>
          </p:nvPr>
        </p:nvSpPr>
        <p:spPr>
          <a:prstGeom prst="rect">
            <a:avLst/>
          </a:prstGeom>
        </p:spPr>
        <p:txBody>
          <a:bodyPr/>
          <a:lstStyle/>
          <a:p>
            <a:pPr/>
            <a:r>
              <a:t>运算符的优先级和结合性</a:t>
            </a:r>
          </a:p>
        </p:txBody>
      </p:sp>
      <p:pic>
        <p:nvPicPr>
          <p:cNvPr id="244" name="图像" descr="图像"/>
          <p:cNvPicPr>
            <a:picLocks noChangeAspect="1"/>
          </p:cNvPicPr>
          <p:nvPr/>
        </p:nvPicPr>
        <p:blipFill>
          <a:blip r:embed="rId2">
            <a:extLst/>
          </a:blip>
          <a:stretch>
            <a:fillRect/>
          </a:stretch>
        </p:blipFill>
        <p:spPr>
          <a:xfrm>
            <a:off x="4454001" y="2734729"/>
            <a:ext cx="15475998" cy="943776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Q&amp;A 常见问题"/>
          <p:cNvSpPr txBox="1"/>
          <p:nvPr>
            <p:ph type="title"/>
          </p:nvPr>
        </p:nvSpPr>
        <p:spPr>
          <a:prstGeom prst="rect">
            <a:avLst/>
          </a:prstGeom>
        </p:spPr>
        <p:txBody>
          <a:bodyPr/>
          <a:lstStyle/>
          <a:p>
            <a:pPr/>
            <a:r>
              <a:t>Q&amp;A 常见问题</a:t>
            </a:r>
          </a:p>
        </p:txBody>
      </p:sp>
      <p:sp>
        <p:nvSpPr>
          <p:cNvPr id="129" name="1. 我是文科生，我能不能学？"/>
          <p:cNvSpPr txBox="1"/>
          <p:nvPr/>
        </p:nvSpPr>
        <p:spPr>
          <a:xfrm>
            <a:off x="1229844" y="3473486"/>
            <a:ext cx="521589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1. 我是文科生，我能不能学？</a:t>
            </a:r>
          </a:p>
        </p:txBody>
      </p:sp>
      <p:sp>
        <p:nvSpPr>
          <p:cNvPr id="130" name="2. 我中途转行，好不好使？"/>
          <p:cNvSpPr txBox="1"/>
          <p:nvPr/>
        </p:nvSpPr>
        <p:spPr>
          <a:xfrm>
            <a:off x="1473303" y="6198013"/>
            <a:ext cx="472897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 我中途转行，好不好使？</a:t>
            </a:r>
          </a:p>
        </p:txBody>
      </p:sp>
      <p:sp>
        <p:nvSpPr>
          <p:cNvPr id="131" name="灵魂拷问：对于一个初学者而言学习程序设计最大的难点在哪里？"/>
          <p:cNvSpPr txBox="1"/>
          <p:nvPr/>
        </p:nvSpPr>
        <p:spPr>
          <a:xfrm>
            <a:off x="1085850" y="10389428"/>
            <a:ext cx="2221230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FF2600"/>
                </a:solidFill>
              </a:defRPr>
            </a:lvl1pPr>
          </a:lstStyle>
          <a:p>
            <a:pPr/>
            <a:r>
              <a:t>灵魂拷问：对于一个初学者而言学习程序设计最大的难点在哪里？</a:t>
            </a:r>
          </a:p>
        </p:txBody>
      </p:sp>
      <p:sp>
        <p:nvSpPr>
          <p:cNvPr id="132" name="要不先看部片？"/>
          <p:cNvSpPr txBox="1"/>
          <p:nvPr/>
        </p:nvSpPr>
        <p:spPr>
          <a:xfrm>
            <a:off x="1277081" y="8922542"/>
            <a:ext cx="2781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要不先看部片？</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132"/>
                                        </p:tgtEl>
                                        <p:attrNameLst>
                                          <p:attrName>style.visibility</p:attrName>
                                        </p:attrNameLst>
                                      </p:cBhvr>
                                      <p:to>
                                        <p:strVal val="visible"/>
                                      </p:to>
                                    </p:set>
                                    <p:anim calcmode="lin" valueType="num">
                                      <p:cBhvr>
                                        <p:cTn id="7" dur="1000" fill="hold"/>
                                        <p:tgtEl>
                                          <p:spTgt spid="132"/>
                                        </p:tgtEl>
                                        <p:attrNameLst>
                                          <p:attrName>ppt_x</p:attrName>
                                        </p:attrNameLst>
                                      </p:cBhvr>
                                      <p:tavLst>
                                        <p:tav tm="0">
                                          <p:val>
                                            <p:strVal val="0-#ppt_w/2"/>
                                          </p:val>
                                        </p:tav>
                                        <p:tav tm="100000">
                                          <p:val>
                                            <p:strVal val="#ppt_x"/>
                                          </p:val>
                                        </p:tav>
                                      </p:tavLst>
                                    </p:anim>
                                    <p:anim calcmode="lin" valueType="num">
                                      <p:cBhvr>
                                        <p:cTn id="8" dur="1000" fill="hold"/>
                                        <p:tgtEl>
                                          <p:spTgt spid="1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2" grpId="2" fill="hold">
                                  <p:stCondLst>
                                    <p:cond delay="0"/>
                                  </p:stCondLst>
                                  <p:iterate type="el" backwards="0">
                                    <p:tmAbs val="0"/>
                                  </p:iterate>
                                  <p:childTnLst>
                                    <p:set>
                                      <p:cBhvr>
                                        <p:cTn id="12" fill="hold"/>
                                        <p:tgtEl>
                                          <p:spTgt spid="131"/>
                                        </p:tgtEl>
                                        <p:attrNameLst>
                                          <p:attrName>style.visibility</p:attrName>
                                        </p:attrNameLst>
                                      </p:cBhvr>
                                      <p:to>
                                        <p:strVal val="visible"/>
                                      </p:to>
                                    </p:set>
                                    <p:animEffect filter="wipe(down)" transition="in">
                                      <p:cBhvr>
                                        <p:cTn id="13" dur="2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1" grpId="2"/>
      <p:bldP build="whole" bldLvl="1" animBg="1" rev="0" advAuto="0" spid="132"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hanks"/>
          <p:cNvSpPr txBox="1"/>
          <p:nvPr>
            <p:ph type="title"/>
          </p:nvPr>
        </p:nvSpPr>
        <p:spPr>
          <a:prstGeom prst="rect">
            <a:avLst/>
          </a:prstGeom>
        </p:spPr>
        <p:txBody>
          <a:bodyPr/>
          <a:lstStyle/>
          <a:p>
            <a:pPr/>
            <a:r>
              <a:t>Thanks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大佬的大道理"/>
          <p:cNvSpPr txBox="1"/>
          <p:nvPr>
            <p:ph type="title"/>
          </p:nvPr>
        </p:nvSpPr>
        <p:spPr>
          <a:prstGeom prst="rect">
            <a:avLst/>
          </a:prstGeom>
        </p:spPr>
        <p:txBody>
          <a:bodyPr/>
          <a:lstStyle/>
          <a:p>
            <a:pPr/>
            <a:r>
              <a:t>大佬的大道理</a:t>
            </a:r>
          </a:p>
        </p:txBody>
      </p:sp>
      <p:sp>
        <p:nvSpPr>
          <p:cNvPr id="135" name="学习程序设计的捷径？"/>
          <p:cNvSpPr txBox="1"/>
          <p:nvPr/>
        </p:nvSpPr>
        <p:spPr>
          <a:xfrm>
            <a:off x="465980" y="8301939"/>
            <a:ext cx="646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学习程序设计的捷径？</a:t>
            </a:r>
          </a:p>
        </p:txBody>
      </p:sp>
      <p:sp>
        <p:nvSpPr>
          <p:cNvPr id="136" name="敲！给我敲！给我玩命的敲！"/>
          <p:cNvSpPr txBox="1"/>
          <p:nvPr/>
        </p:nvSpPr>
        <p:spPr>
          <a:xfrm>
            <a:off x="2660479" y="10019275"/>
            <a:ext cx="1992630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FF2600"/>
                </a:solidFill>
              </a:defRPr>
            </a:lvl1pPr>
          </a:lstStyle>
          <a:p>
            <a:pPr/>
            <a:r>
              <a:t>敲！给我敲！给我玩命的敲！</a:t>
            </a:r>
          </a:p>
        </p:txBody>
      </p:sp>
      <p:sp>
        <p:nvSpPr>
          <p:cNvPr id="137" name="1. 心态上，请不要过于急躁，这是一门十分严谨且实操性很强的一门学科"/>
          <p:cNvSpPr txBox="1"/>
          <p:nvPr/>
        </p:nvSpPr>
        <p:spPr>
          <a:xfrm>
            <a:off x="749043" y="3556036"/>
            <a:ext cx="1438808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 心态上，请不要过于急躁，这是一门十分严谨且实操性很强的一门</a:t>
            </a:r>
            <a:r>
              <a:rPr>
                <a:solidFill>
                  <a:srgbClr val="FF2600"/>
                </a:solidFill>
              </a:rPr>
              <a:t>学科</a:t>
            </a:r>
          </a:p>
        </p:txBody>
      </p:sp>
      <p:sp>
        <p:nvSpPr>
          <p:cNvPr id="138" name="2. 学习本就是个不断遗忘和加强记忆的过程，所以大家不要担心，老师虽然很快但会重复很多遍"/>
          <p:cNvSpPr txBox="1"/>
          <p:nvPr/>
        </p:nvSpPr>
        <p:spPr>
          <a:xfrm>
            <a:off x="689565" y="4887806"/>
            <a:ext cx="1883308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lvl1pPr>
          </a:lstStyle>
          <a:p>
            <a:pPr/>
            <a:r>
              <a:t>2. 学习本就是个不断遗忘和加强记忆的过程，所以大家不要担心，老师虽然很快但会重复很多遍</a:t>
            </a:r>
          </a:p>
        </p:txBody>
      </p:sp>
      <p:sp>
        <p:nvSpPr>
          <p:cNvPr id="139" name="3. 我们接触到一个新的技术的时候，最开始，肯定是被这些技术涉及到的术语、词汇所困扰。…"/>
          <p:cNvSpPr txBox="1"/>
          <p:nvPr/>
        </p:nvSpPr>
        <p:spPr>
          <a:xfrm>
            <a:off x="557867" y="6216110"/>
            <a:ext cx="20932014" cy="13590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3. 我们接触到一个新的技术的时候，最开始，肯定是被这些技术涉及到的术语、词汇所困扰。</a:t>
            </a:r>
          </a:p>
          <a:p>
            <a:pPr algn="l">
              <a:defRPr sz="3500"/>
            </a:pPr>
            <a:r>
              <a:t>   但是不明白这些技术术语词汇的定义、概念、含义，没有这些做根基，就很难做到掌握和学习这个技术。</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137"/>
                                        </p:tgtEl>
                                        <p:attrNameLst>
                                          <p:attrName>style.visibility</p:attrName>
                                        </p:attrNameLst>
                                      </p:cBhvr>
                                      <p:to>
                                        <p:strVal val="visible"/>
                                      </p:to>
                                    </p:set>
                                    <p:anim calcmode="lin" valueType="num">
                                      <p:cBhvr>
                                        <p:cTn id="7" dur="1000" fill="hold"/>
                                        <p:tgtEl>
                                          <p:spTgt spid="137"/>
                                        </p:tgtEl>
                                        <p:attrNameLst>
                                          <p:attrName>ppt_x</p:attrName>
                                        </p:attrNameLst>
                                      </p:cBhvr>
                                      <p:tavLst>
                                        <p:tav tm="0">
                                          <p:val>
                                            <p:strVal val="0-#ppt_w/2"/>
                                          </p:val>
                                        </p:tav>
                                        <p:tav tm="100000">
                                          <p:val>
                                            <p:strVal val="#ppt_x"/>
                                          </p:val>
                                        </p:tav>
                                      </p:tavLst>
                                    </p:anim>
                                    <p:anim calcmode="lin" valueType="num">
                                      <p:cBhvr>
                                        <p:cTn id="8" dur="1000" fill="hold"/>
                                        <p:tgtEl>
                                          <p:spTgt spid="1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1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1" presetID="2" grpId="4" fill="hold">
                                  <p:stCondLst>
                                    <p:cond delay="0"/>
                                  </p:stCondLst>
                                  <p:iterate type="el" backwards="0">
                                    <p:tmAbs val="0"/>
                                  </p:iterate>
                                  <p:childTnLst>
                                    <p:set>
                                      <p:cBhvr>
                                        <p:cTn id="20" fill="hold"/>
                                        <p:tgtEl>
                                          <p:spTgt spid="135"/>
                                        </p:tgtEl>
                                        <p:attrNameLst>
                                          <p:attrName>style.visibility</p:attrName>
                                        </p:attrNameLst>
                                      </p:cBhvr>
                                      <p:to>
                                        <p:strVal val="visible"/>
                                      </p:to>
                                    </p:set>
                                    <p:anim calcmode="lin" valueType="num">
                                      <p:cBhvr>
                                        <p:cTn id="21" dur="1000" fill="hold"/>
                                        <p:tgtEl>
                                          <p:spTgt spid="135"/>
                                        </p:tgtEl>
                                        <p:attrNameLst>
                                          <p:attrName>ppt_x</p:attrName>
                                        </p:attrNameLst>
                                      </p:cBhvr>
                                      <p:tavLst>
                                        <p:tav tm="0">
                                          <p:val>
                                            <p:strVal val="#ppt_x"/>
                                          </p:val>
                                        </p:tav>
                                        <p:tav tm="100000">
                                          <p:val>
                                            <p:strVal val="#ppt_x"/>
                                          </p:val>
                                        </p:tav>
                                      </p:tavLst>
                                    </p:anim>
                                    <p:anim calcmode="lin" valueType="num">
                                      <p:cBhvr>
                                        <p:cTn id="22" dur="1000" fill="hold"/>
                                        <p:tgtEl>
                                          <p:spTgt spid="13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0" presetID="19" grpId="5" fill="hold">
                                  <p:stCondLst>
                                    <p:cond delay="0"/>
                                  </p:stCondLst>
                                  <p:iterate type="lt" backwards="0">
                                    <p:tmAbs val="0"/>
                                  </p:iterate>
                                  <p:childTnLst>
                                    <p:set>
                                      <p:cBhvr>
                                        <p:cTn id="26" fill="hold"/>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fmla="#ppt_w*sin(2.5*pi*$)">
                                          <p:val>
                                            <p:fltVal val="0"/>
                                          </p:val>
                                        </p:tav>
                                        <p:tav tm="100000">
                                          <p:val>
                                            <p:fltVal val="1"/>
                                          </p:val>
                                        </p:tav>
                                      </p:tavLst>
                                    </p:anim>
                                    <p:anim calcmode="lin" valueType="num">
                                      <p:cBhvr>
                                        <p:cTn id="28" dur="1000" fill="hold"/>
                                        <p:tgtEl>
                                          <p:spTgt spid="1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3"/>
      <p:bldP build="whole" bldLvl="1" animBg="1" rev="0" advAuto="0" spid="137" grpId="1"/>
      <p:bldP build="whole" bldLvl="1" animBg="1" rev="0" advAuto="0" spid="138" grpId="2"/>
      <p:bldP build="whole" bldLvl="1" animBg="1" rev="0" advAuto="0" spid="136" grpId="5"/>
      <p:bldP build="whole" bldLvl="1" animBg="1" rev="0" advAuto="0" spid="135" grpId="4"/>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课程大纲"/>
          <p:cNvSpPr txBox="1"/>
          <p:nvPr>
            <p:ph type="title"/>
          </p:nvPr>
        </p:nvSpPr>
        <p:spPr>
          <a:prstGeom prst="rect">
            <a:avLst/>
          </a:prstGeom>
        </p:spPr>
        <p:txBody>
          <a:bodyPr/>
          <a:lstStyle/>
          <a:p>
            <a:pPr/>
            <a:r>
              <a:t>课程大纲</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Java语言的三种技术架构"/>
          <p:cNvSpPr txBox="1"/>
          <p:nvPr>
            <p:ph type="title"/>
          </p:nvPr>
        </p:nvSpPr>
        <p:spPr>
          <a:prstGeom prst="rect">
            <a:avLst/>
          </a:prstGeom>
        </p:spPr>
        <p:txBody>
          <a:bodyPr/>
          <a:lstStyle/>
          <a:p>
            <a:pPr/>
            <a:r>
              <a:t>Java语言的三种技术架构</a:t>
            </a:r>
          </a:p>
        </p:txBody>
      </p:sp>
      <p:graphicFrame>
        <p:nvGraphicFramePr>
          <p:cNvPr id="144" name="表格"/>
          <p:cNvGraphicFramePr/>
          <p:nvPr/>
        </p:nvGraphicFramePr>
        <p:xfrm>
          <a:off x="4250410" y="3548970"/>
          <a:ext cx="16526382" cy="924254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6513680"/>
              </a:tblGrid>
              <a:tr h="1318549">
                <a:tc>
                  <a:txBody>
                    <a:bodyPr/>
                    <a:lstStyle/>
                    <a:p>
                      <a:pPr algn="l" defTabSz="457200">
                        <a:lnSpc>
                          <a:spcPts val="5600"/>
                        </a:lnSpc>
                        <a:defRPr sz="1800"/>
                      </a:pPr>
                      <a:r>
                        <a:rPr b="1" sz="2400">
                          <a:latin typeface="Arial"/>
                          <a:ea typeface="Arial"/>
                          <a:cs typeface="Arial"/>
                          <a:sym typeface="Arial"/>
                        </a:rPr>
                        <a:t>J2EE(Java 2 Platform Enterprise Edition)企业版</a:t>
                      </a:r>
                    </a:p>
                  </a:txBody>
                  <a:tcPr marL="121920" marR="121920" marT="60960" marB="6096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D3E8E7"/>
                    </a:solidFill>
                  </a:tcPr>
                </a:tc>
              </a:tr>
              <a:tr h="1318549">
                <a:tc>
                  <a:txBody>
                    <a:bodyPr/>
                    <a:lstStyle/>
                    <a:p>
                      <a:pPr algn="l" defTabSz="457200">
                        <a:lnSpc>
                          <a:spcPts val="5400"/>
                        </a:lnSpc>
                        <a:defRPr sz="2133">
                          <a:latin typeface="Songti SC Regular"/>
                          <a:ea typeface="Songti SC Regular"/>
                          <a:cs typeface="Songti SC Regular"/>
                          <a:sym typeface="Songti SC Regular"/>
                        </a:defRPr>
                      </a:pPr>
                      <a:r>
                        <a:t>是为开发企业环境下的应用程序提供的一套解决方案。</a:t>
                      </a:r>
                      <a:endParaRPr sz="2400">
                        <a:solidFill>
                          <a:srgbClr val="000000">
                            <a:alpha val="84705"/>
                          </a:srgbClr>
                        </a:solidFill>
                        <a:latin typeface="Arial"/>
                        <a:ea typeface="Arial"/>
                        <a:cs typeface="Arial"/>
                        <a:sym typeface="Arial"/>
                      </a:endParaRPr>
                    </a:p>
                    <a:p>
                      <a:pPr algn="l" defTabSz="457200">
                        <a:lnSpc>
                          <a:spcPts val="5700"/>
                        </a:lnSpc>
                        <a:defRPr sz="2133">
                          <a:latin typeface="Songti SC Regular"/>
                          <a:ea typeface="Songti SC Regular"/>
                          <a:cs typeface="Songti SC Regular"/>
                          <a:sym typeface="Songti SC Regular"/>
                        </a:defRPr>
                      </a:pPr>
                      <a:r>
                        <a:t>该技术体系中包含的技术如 Servlet Jsp等，主要针对于Web应用程序开发</a:t>
                      </a:r>
                      <a:r>
                        <a:rPr sz="2400"/>
                        <a:t>。</a:t>
                      </a:r>
                    </a:p>
                  </a:txBody>
                  <a:tcPr marL="121920" marR="121920" marT="60960" marB="6096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1318549">
                <a:tc>
                  <a:txBody>
                    <a:bodyPr/>
                    <a:lstStyle/>
                    <a:p>
                      <a:pPr algn="l" defTabSz="457200">
                        <a:lnSpc>
                          <a:spcPts val="5600"/>
                        </a:lnSpc>
                        <a:defRPr sz="1800"/>
                      </a:pPr>
                      <a:r>
                        <a:rPr b="1" sz="2400">
                          <a:latin typeface="Arial"/>
                          <a:ea typeface="Arial"/>
                          <a:cs typeface="Arial"/>
                          <a:sym typeface="Arial"/>
                        </a:rPr>
                        <a:t>J2SEJava 2 Platform Standard Edition）标准版</a:t>
                      </a:r>
                    </a:p>
                  </a:txBody>
                  <a:tcPr marL="121920" marR="121920" marT="60960" marB="6096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D3E8E7"/>
                    </a:solidFill>
                  </a:tcPr>
                </a:tc>
              </a:tr>
              <a:tr h="1318549">
                <a:tc>
                  <a:txBody>
                    <a:bodyPr/>
                    <a:lstStyle/>
                    <a:p>
                      <a:pPr algn="l" defTabSz="457200">
                        <a:lnSpc>
                          <a:spcPts val="5400"/>
                        </a:lnSpc>
                        <a:defRPr sz="2133">
                          <a:latin typeface="Songti SC Regular"/>
                          <a:ea typeface="Songti SC Regular"/>
                          <a:cs typeface="Songti SC Regular"/>
                          <a:sym typeface="Songti SC Regular"/>
                        </a:defRPr>
                      </a:pPr>
                      <a:r>
                        <a:t>是为开发普通桌面和商务应用程序提供的解决方案。</a:t>
                      </a:r>
                      <a:endParaRPr sz="2400">
                        <a:solidFill>
                          <a:srgbClr val="000000">
                            <a:alpha val="84705"/>
                          </a:srgbClr>
                        </a:solidFill>
                        <a:latin typeface="Arial"/>
                        <a:ea typeface="Arial"/>
                        <a:cs typeface="Arial"/>
                        <a:sym typeface="Arial"/>
                      </a:endParaRPr>
                    </a:p>
                    <a:p>
                      <a:pPr algn="l" defTabSz="457200">
                        <a:lnSpc>
                          <a:spcPts val="5400"/>
                        </a:lnSpc>
                        <a:defRPr sz="2133">
                          <a:latin typeface="Songti SC Regular"/>
                          <a:ea typeface="Songti SC Regular"/>
                          <a:cs typeface="Songti SC Regular"/>
                          <a:sym typeface="Songti SC Regular"/>
                        </a:defRPr>
                      </a:pPr>
                      <a:r>
                        <a:t>该技术体系是其他两者的基础，可以完成一些桌面应用程序的开发。</a:t>
                      </a:r>
                      <a:endParaRPr sz="2400">
                        <a:solidFill>
                          <a:srgbClr val="000000">
                            <a:alpha val="84705"/>
                          </a:srgbClr>
                        </a:solidFill>
                        <a:latin typeface="Arial"/>
                        <a:ea typeface="Arial"/>
                        <a:cs typeface="Arial"/>
                        <a:sym typeface="Arial"/>
                      </a:endParaRPr>
                    </a:p>
                    <a:p>
                      <a:pPr algn="l" defTabSz="457200">
                        <a:lnSpc>
                          <a:spcPts val="5400"/>
                        </a:lnSpc>
                        <a:defRPr sz="2133">
                          <a:latin typeface="Songti SC Regular"/>
                          <a:ea typeface="Songti SC Regular"/>
                          <a:cs typeface="Songti SC Regular"/>
                          <a:sym typeface="Songti SC Regular"/>
                        </a:defRPr>
                      </a:pPr>
                      <a:r>
                        <a:t>比如Java版的扫雷。</a:t>
                      </a:r>
                    </a:p>
                  </a:txBody>
                  <a:tcPr marL="121920" marR="121920" marT="60960" marB="6096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1318549">
                <a:tc>
                  <a:txBody>
                    <a:bodyPr/>
                    <a:lstStyle/>
                    <a:p>
                      <a:pPr algn="l" defTabSz="457200">
                        <a:lnSpc>
                          <a:spcPts val="5600"/>
                        </a:lnSpc>
                        <a:defRPr sz="1800"/>
                      </a:pPr>
                      <a:r>
                        <a:rPr b="1" sz="2400">
                          <a:latin typeface="Arial"/>
                          <a:ea typeface="Arial"/>
                          <a:cs typeface="Arial"/>
                          <a:sym typeface="Arial"/>
                        </a:rPr>
                        <a:t>J2ME(Java 2 Platform Micro Edition)小型版</a:t>
                      </a:r>
                    </a:p>
                  </a:txBody>
                  <a:tcPr marL="121920" marR="121920" marT="60960" marB="6096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D3E8E7"/>
                    </a:solidFill>
                  </a:tcPr>
                </a:tc>
              </a:tr>
              <a:tr h="1318549">
                <a:tc>
                  <a:txBody>
                    <a:bodyPr/>
                    <a:lstStyle/>
                    <a:p>
                      <a:pPr algn="l" defTabSz="457200">
                        <a:lnSpc>
                          <a:spcPts val="5400"/>
                        </a:lnSpc>
                        <a:defRPr sz="2133">
                          <a:latin typeface="Songti SC Regular"/>
                          <a:ea typeface="Songti SC Regular"/>
                          <a:cs typeface="Songti SC Regular"/>
                          <a:sym typeface="Songti SC Regular"/>
                        </a:defRPr>
                      </a:pPr>
                      <a:r>
                        <a:t>是为开发电子消费产品和嵌入式设备提供的解决方案。</a:t>
                      </a:r>
                      <a:endParaRPr sz="2400">
                        <a:solidFill>
                          <a:srgbClr val="000000">
                            <a:alpha val="84705"/>
                          </a:srgbClr>
                        </a:solidFill>
                        <a:latin typeface="Arial"/>
                        <a:ea typeface="Arial"/>
                        <a:cs typeface="Arial"/>
                        <a:sym typeface="Arial"/>
                      </a:endParaRPr>
                    </a:p>
                    <a:p>
                      <a:pPr algn="l" defTabSz="457200">
                        <a:lnSpc>
                          <a:spcPts val="5400"/>
                        </a:lnSpc>
                        <a:defRPr sz="2133">
                          <a:latin typeface="Songti SC Regular"/>
                          <a:ea typeface="Songti SC Regular"/>
                          <a:cs typeface="Songti SC Regular"/>
                          <a:sym typeface="Songti SC Regular"/>
                        </a:defRPr>
                      </a:pPr>
                      <a:r>
                        <a:t>该技术体系主要应用于小型电子消费类产品，如手机中的应用程序等。</a:t>
                      </a:r>
                    </a:p>
                  </a:txBody>
                  <a:tcPr marL="121920" marR="121920" marT="60960" marB="6096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1318549">
                <a:tc>
                  <a:txBody>
                    <a:bodyPr/>
                    <a:lstStyle/>
                    <a:p>
                      <a:pPr algn="l" defTabSz="457200">
                        <a:lnSpc>
                          <a:spcPts val="5600"/>
                        </a:lnSpc>
                        <a:defRPr>
                          <a:solidFill>
                            <a:srgbClr val="FF0000"/>
                          </a:solidFill>
                          <a:latin typeface="Arial"/>
                          <a:ea typeface="Arial"/>
                          <a:cs typeface="Arial"/>
                          <a:sym typeface="Arial"/>
                        </a:defRPr>
                      </a:pPr>
                      <a:r>
                        <a:rPr>
                          <a:solidFill>
                            <a:srgbClr val="000000"/>
                          </a:solidFill>
                        </a:rPr>
                        <a:t>Java5.0版本后，更名为 </a:t>
                      </a:r>
                      <a:r>
                        <a:t>JAVAEE    JAVASE    JAVAME</a:t>
                      </a:r>
                    </a:p>
                  </a:txBody>
                  <a:tcPr marL="121920" marR="121920" marT="60960" marB="6096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D3E8E7"/>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上次课程回顾"/>
          <p:cNvSpPr txBox="1"/>
          <p:nvPr>
            <p:ph type="title"/>
          </p:nvPr>
        </p:nvSpPr>
        <p:spPr>
          <a:prstGeom prst="rect">
            <a:avLst/>
          </a:prstGeom>
        </p:spPr>
        <p:txBody>
          <a:bodyPr/>
          <a:lstStyle/>
          <a:p>
            <a:pPr/>
            <a:r>
              <a:t>上次课程回顾</a:t>
            </a:r>
          </a:p>
        </p:txBody>
      </p:sp>
      <p:sp>
        <p:nvSpPr>
          <p:cNvPr id="147" name="1. Java开发环境构筑"/>
          <p:cNvSpPr txBox="1"/>
          <p:nvPr/>
        </p:nvSpPr>
        <p:spPr>
          <a:xfrm>
            <a:off x="1908526" y="3707498"/>
            <a:ext cx="3671317"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 Java开发环境构筑</a:t>
            </a:r>
          </a:p>
        </p:txBody>
      </p:sp>
      <p:sp>
        <p:nvSpPr>
          <p:cNvPr id="148" name="2. 第一个Java程序"/>
          <p:cNvSpPr txBox="1"/>
          <p:nvPr/>
        </p:nvSpPr>
        <p:spPr>
          <a:xfrm>
            <a:off x="1841613" y="6338421"/>
            <a:ext cx="3290317"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 第一个Java程序</a:t>
            </a:r>
          </a:p>
        </p:txBody>
      </p:sp>
      <p:sp>
        <p:nvSpPr>
          <p:cNvPr id="149" name="3. Eclipse编写Java代码演示"/>
          <p:cNvSpPr txBox="1"/>
          <p:nvPr/>
        </p:nvSpPr>
        <p:spPr>
          <a:xfrm>
            <a:off x="1740820" y="8969344"/>
            <a:ext cx="4989577"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 Eclipse编写Java代码演示</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Java语言基础"/>
          <p:cNvSpPr txBox="1"/>
          <p:nvPr>
            <p:ph type="ctrTitle"/>
          </p:nvPr>
        </p:nvSpPr>
        <p:spPr>
          <a:prstGeom prst="rect">
            <a:avLst/>
          </a:prstGeom>
        </p:spPr>
        <p:txBody>
          <a:bodyPr/>
          <a:lstStyle/>
          <a:p>
            <a:pPr/>
            <a:r>
              <a:t>Java语言基础</a:t>
            </a:r>
          </a:p>
        </p:txBody>
      </p:sp>
      <p:sp>
        <p:nvSpPr>
          <p:cNvPr id="152" name="PSTTEC 刘冲"/>
          <p:cNvSpPr txBox="1"/>
          <p:nvPr>
            <p:ph type="subTitle" sz="quarter" idx="1"/>
          </p:nvPr>
        </p:nvSpPr>
        <p:spPr>
          <a:prstGeom prst="rect">
            <a:avLst/>
          </a:prstGeom>
        </p:spPr>
        <p:txBody>
          <a:bodyPr/>
          <a:lstStyle/>
          <a:p>
            <a:pPr/>
            <a:r>
              <a:t>PSTTEC 刘冲</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Java语言（代码）基础组成"/>
          <p:cNvSpPr txBox="1"/>
          <p:nvPr>
            <p:ph type="title"/>
          </p:nvPr>
        </p:nvSpPr>
        <p:spPr>
          <a:prstGeom prst="rect">
            <a:avLst/>
          </a:prstGeom>
        </p:spPr>
        <p:txBody>
          <a:bodyPr/>
          <a:lstStyle/>
          <a:p>
            <a:pPr/>
            <a:r>
              <a:t>Java语言（代码）基础组成</a:t>
            </a:r>
          </a:p>
        </p:txBody>
      </p:sp>
      <p:sp>
        <p:nvSpPr>
          <p:cNvPr id="155" name="运算符…"/>
          <p:cNvSpPr txBox="1"/>
          <p:nvPr/>
        </p:nvSpPr>
        <p:spPr>
          <a:xfrm>
            <a:off x="14047162" y="3181350"/>
            <a:ext cx="6652180" cy="7353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35000" indent="-635000" algn="l">
              <a:spcBef>
                <a:spcPts val="5900"/>
              </a:spcBef>
              <a:buSzPct val="125000"/>
              <a:buChar char="•"/>
              <a:defRPr b="0" sz="4800"/>
            </a:pPr>
            <a:r>
              <a:t>运算符</a:t>
            </a:r>
          </a:p>
          <a:p>
            <a:pPr marL="635000" indent="-635000" algn="l">
              <a:spcBef>
                <a:spcPts val="5900"/>
              </a:spcBef>
              <a:buSzPct val="125000"/>
              <a:buChar char="•"/>
              <a:defRPr b="0" sz="4800"/>
            </a:pPr>
            <a:r>
              <a:t>表达式</a:t>
            </a:r>
          </a:p>
          <a:p>
            <a:pPr marL="635000" indent="-635000" algn="l">
              <a:spcBef>
                <a:spcPts val="5900"/>
              </a:spcBef>
              <a:buSzPct val="125000"/>
              <a:buChar char="•"/>
              <a:defRPr b="0" sz="4800"/>
            </a:pPr>
            <a:r>
              <a:t>语句</a:t>
            </a:r>
          </a:p>
          <a:p>
            <a:pPr marL="635000" indent="-635000" algn="l">
              <a:spcBef>
                <a:spcPts val="5900"/>
              </a:spcBef>
              <a:buSzPct val="125000"/>
              <a:buChar char="•"/>
              <a:defRPr b="0" sz="4800"/>
            </a:pPr>
            <a:r>
              <a:t>函数</a:t>
            </a:r>
          </a:p>
          <a:p>
            <a:pPr marL="635000" indent="-635000" algn="l">
              <a:spcBef>
                <a:spcPts val="5900"/>
              </a:spcBef>
              <a:buSzPct val="125000"/>
              <a:buChar char="•"/>
              <a:defRPr b="0" sz="4800"/>
            </a:pPr>
            <a:r>
              <a:t>数组</a:t>
            </a:r>
          </a:p>
        </p:txBody>
      </p:sp>
      <p:sp>
        <p:nvSpPr>
          <p:cNvPr id="156" name="关键字…"/>
          <p:cNvSpPr txBox="1"/>
          <p:nvPr/>
        </p:nvSpPr>
        <p:spPr>
          <a:xfrm>
            <a:off x="4382853" y="3981449"/>
            <a:ext cx="3966769" cy="575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35000" indent="-635000" algn="l">
              <a:spcBef>
                <a:spcPts val="5900"/>
              </a:spcBef>
              <a:buSzPct val="125000"/>
              <a:buChar char="•"/>
              <a:defRPr b="0" sz="4800"/>
            </a:pPr>
            <a:r>
              <a:t>关键字</a:t>
            </a:r>
          </a:p>
          <a:p>
            <a:pPr marL="635000" indent="-635000" algn="l">
              <a:spcBef>
                <a:spcPts val="5900"/>
              </a:spcBef>
              <a:buSzPct val="125000"/>
              <a:buChar char="•"/>
              <a:defRPr b="0" sz="4800"/>
            </a:pPr>
            <a:r>
              <a:t>注释</a:t>
            </a:r>
          </a:p>
          <a:p>
            <a:pPr marL="635000" indent="-635000" algn="l">
              <a:spcBef>
                <a:spcPts val="5900"/>
              </a:spcBef>
              <a:buSzPct val="125000"/>
              <a:buChar char="•"/>
              <a:defRPr b="0" sz="4800"/>
            </a:pPr>
            <a:r>
              <a:t>常量和变量</a:t>
            </a:r>
          </a:p>
          <a:p>
            <a:pPr marL="635000" indent="-635000" algn="l">
              <a:spcBef>
                <a:spcPts val="5900"/>
              </a:spcBef>
              <a:buSzPct val="125000"/>
              <a:buChar char="•"/>
              <a:defRPr b="0" sz="4800"/>
            </a:pPr>
            <a:r>
              <a:t>标识符</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