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在此键入引文。”"/>
          <p:cNvSpPr txBox="1"/>
          <p:nvPr>
            <p:ph type="body" sz="quarter" idx="14"/>
          </p:nvPr>
        </p:nvSpPr>
        <p:spPr>
          <a:xfrm>
            <a:off x="1270000" y="4203699"/>
            <a:ext cx="10464800" cy="812801"/>
          </a:xfrm>
          <a:prstGeom prst="rect">
            <a:avLst/>
          </a:prstGeom>
        </p:spPr>
        <p:txBody>
          <a:bodyPr>
            <a:spAutoFit/>
          </a:bodyPr>
          <a:lstStyle>
            <a:lvl1pPr marL="0" indent="0" algn="ctr">
              <a:spcBef>
                <a:spcPts val="2400"/>
              </a:spcBef>
              <a:buSzTx/>
              <a:buNone/>
              <a:defRPr sz="4000"/>
            </a:lvl1pPr>
          </a:lstStyle>
          <a:p>
            <a:pPr/>
            <a:r>
              <a:t>“在此键入引文。”</a:t>
            </a:r>
          </a:p>
        </p:txBody>
      </p:sp>
      <p:sp>
        <p:nvSpPr>
          <p:cNvPr id="95"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812800" y="0"/>
            <a:ext cx="146304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00200" y="330200"/>
            <a:ext cx="9779001" cy="6519334"/>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642100" y="762000"/>
            <a:ext cx="5494867" cy="82423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762000"/>
            <a:ext cx="5334000" cy="40005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1054100"/>
            <a:ext cx="5334000" cy="80010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464300" y="5067300"/>
            <a:ext cx="5943600" cy="3962400"/>
          </a:xfrm>
          <a:prstGeom prst="rect">
            <a:avLst/>
          </a:prstGeom>
        </p:spPr>
        <p:txBody>
          <a:bodyPr lIns="91439" tIns="45719" rIns="91439" bIns="45719" anchor="t">
            <a:noAutofit/>
          </a:bodyPr>
          <a:lstStyle/>
          <a:p>
            <a:pPr/>
          </a:p>
        </p:txBody>
      </p:sp>
      <p:sp>
        <p:nvSpPr>
          <p:cNvPr id="84" name="图像"/>
          <p:cNvSpPr/>
          <p:nvPr>
            <p:ph type="pic" sz="quarter" idx="14"/>
          </p:nvPr>
        </p:nvSpPr>
        <p:spPr>
          <a:xfrm>
            <a:off x="6464300" y="762000"/>
            <a:ext cx="5848350" cy="3898900"/>
          </a:xfrm>
          <a:prstGeom prst="rect">
            <a:avLst/>
          </a:prstGeom>
        </p:spPr>
        <p:txBody>
          <a:bodyPr lIns="91439" tIns="45719" rIns="91439" bIns="45719" anchor="t">
            <a:noAutofit/>
          </a:bodyPr>
          <a:lstStyle/>
          <a:p>
            <a:pPr/>
          </a:p>
        </p:txBody>
      </p:sp>
      <p:sp>
        <p:nvSpPr>
          <p:cNvPr id="85" name="图像"/>
          <p:cNvSpPr/>
          <p:nvPr>
            <p:ph type="pic" sz="half" idx="15"/>
          </p:nvPr>
        </p:nvSpPr>
        <p:spPr>
          <a:xfrm>
            <a:off x="723900" y="723900"/>
            <a:ext cx="5638801" cy="84582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方法与数组"/>
          <p:cNvSpPr txBox="1"/>
          <p:nvPr>
            <p:ph type="ctrTitle"/>
          </p:nvPr>
        </p:nvSpPr>
        <p:spPr>
          <a:prstGeom prst="rect">
            <a:avLst/>
          </a:prstGeom>
        </p:spPr>
        <p:txBody>
          <a:bodyPr/>
          <a:lstStyle/>
          <a:p>
            <a:pPr/>
            <a:r>
              <a:t>方法与数组</a:t>
            </a:r>
          </a:p>
        </p:txBody>
      </p:sp>
      <p:sp>
        <p:nvSpPr>
          <p:cNvPr id="120" name="PSTTEC 刘冲"/>
          <p:cNvSpPr txBox="1"/>
          <p:nvPr>
            <p:ph type="subTitle" sz="quarter" idx="1"/>
          </p:nvPr>
        </p:nvSpPr>
        <p:spPr>
          <a:prstGeom prst="rect">
            <a:avLst/>
          </a:prstGeom>
        </p:spPr>
        <p:txBody>
          <a:bodyPr/>
          <a:lstStyle/>
          <a:p>
            <a:pPr/>
            <a:r>
              <a:t>PSTTEC 刘冲</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数组的初始化"/>
          <p:cNvSpPr txBox="1"/>
          <p:nvPr>
            <p:ph type="title"/>
          </p:nvPr>
        </p:nvSpPr>
        <p:spPr>
          <a:prstGeom prst="rect">
            <a:avLst/>
          </a:prstGeom>
        </p:spPr>
        <p:txBody>
          <a:bodyPr/>
          <a:lstStyle/>
          <a:p>
            <a:pPr/>
            <a:r>
              <a:t>数组的初始化</a:t>
            </a:r>
          </a:p>
        </p:txBody>
      </p:sp>
      <p:sp>
        <p:nvSpPr>
          <p:cNvPr id="165" name="1. 声明时即初始化"/>
          <p:cNvSpPr txBox="1"/>
          <p:nvPr/>
        </p:nvSpPr>
        <p:spPr>
          <a:xfrm>
            <a:off x="1092200" y="2482849"/>
            <a:ext cx="4029152"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1. 声明时即初始化</a:t>
            </a:r>
          </a:p>
        </p:txBody>
      </p:sp>
      <p:sp>
        <p:nvSpPr>
          <p:cNvPr id="166" name="使用new关键字！！"/>
          <p:cNvSpPr txBox="1"/>
          <p:nvPr/>
        </p:nvSpPr>
        <p:spPr>
          <a:xfrm>
            <a:off x="1554124" y="3460749"/>
            <a:ext cx="437758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使用</a:t>
            </a:r>
            <a:r>
              <a:rPr>
                <a:solidFill>
                  <a:srgbClr val="FF2600"/>
                </a:solidFill>
              </a:rPr>
              <a:t>new</a:t>
            </a:r>
            <a:r>
              <a:t>关键字！！</a:t>
            </a:r>
          </a:p>
        </p:txBody>
      </p:sp>
      <p:sp>
        <p:nvSpPr>
          <p:cNvPr id="167" name="数组元素类型[] 变量标志符 = new 数组元素类型[数组长度]"/>
          <p:cNvSpPr txBox="1"/>
          <p:nvPr/>
        </p:nvSpPr>
        <p:spPr>
          <a:xfrm>
            <a:off x="1532610" y="4572000"/>
            <a:ext cx="933785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FF2600"/>
                </a:solidFill>
              </a:defRPr>
            </a:lvl1pPr>
          </a:lstStyle>
          <a:p>
            <a:pPr/>
            <a:r>
              <a:t>数组元素类型[] 变量标志符 = new 数组元素类型[数组长度]</a:t>
            </a:r>
          </a:p>
        </p:txBody>
      </p:sp>
      <p:sp>
        <p:nvSpPr>
          <p:cNvPr id="168" name="2. 先声明后初始化"/>
          <p:cNvSpPr txBox="1"/>
          <p:nvPr/>
        </p:nvSpPr>
        <p:spPr>
          <a:xfrm>
            <a:off x="1092200" y="6369049"/>
            <a:ext cx="4029152"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2. 先声明后初始化</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数组初始化的一些细节"/>
          <p:cNvSpPr txBox="1"/>
          <p:nvPr>
            <p:ph type="title"/>
          </p:nvPr>
        </p:nvSpPr>
        <p:spPr>
          <a:xfrm>
            <a:off x="952500" y="406400"/>
            <a:ext cx="11099800" cy="1160463"/>
          </a:xfrm>
          <a:prstGeom prst="rect">
            <a:avLst/>
          </a:prstGeom>
        </p:spPr>
        <p:txBody>
          <a:bodyPr/>
          <a:lstStyle>
            <a:lvl1pPr defTabSz="578358">
              <a:defRPr sz="5940"/>
            </a:lvl1pPr>
          </a:lstStyle>
          <a:p>
            <a:pPr/>
            <a:r>
              <a:t>数组初始化的一些细节</a:t>
            </a:r>
          </a:p>
        </p:txBody>
      </p:sp>
      <p:sp>
        <p:nvSpPr>
          <p:cNvPr id="171" name="物理存储结构"/>
          <p:cNvSpPr txBox="1"/>
          <p:nvPr/>
        </p:nvSpPr>
        <p:spPr>
          <a:xfrm>
            <a:off x="1327150" y="2794000"/>
            <a:ext cx="2400300"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000">
                <a:solidFill>
                  <a:srgbClr val="0433FF"/>
                </a:solidFill>
              </a:defRPr>
            </a:lvl1pPr>
          </a:lstStyle>
          <a:p>
            <a:pPr/>
            <a:r>
              <a:t>物理存储结构</a:t>
            </a:r>
          </a:p>
        </p:txBody>
      </p:sp>
      <p:sp>
        <p:nvSpPr>
          <p:cNvPr id="172" name="逻辑存储结构"/>
          <p:cNvSpPr txBox="1"/>
          <p:nvPr/>
        </p:nvSpPr>
        <p:spPr>
          <a:xfrm>
            <a:off x="1327150" y="4584700"/>
            <a:ext cx="2400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433FF"/>
                </a:solidFill>
              </a:defRPr>
            </a:lvl1pPr>
          </a:lstStyle>
          <a:p>
            <a:pPr/>
            <a:r>
              <a:t>逻辑存储结构</a:t>
            </a:r>
          </a:p>
        </p:txBody>
      </p:sp>
      <p:sp>
        <p:nvSpPr>
          <p:cNvPr id="173" name="数组在计算机内存中的表现形式"/>
          <p:cNvSpPr txBox="1"/>
          <p:nvPr/>
        </p:nvSpPr>
        <p:spPr>
          <a:xfrm>
            <a:off x="1301750" y="1784349"/>
            <a:ext cx="687070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数组在计算机内存中的表现形式</a:t>
            </a:r>
          </a:p>
        </p:txBody>
      </p:sp>
      <p:sp>
        <p:nvSpPr>
          <p:cNvPr id="174" name="存储位置：堆内存…"/>
          <p:cNvSpPr txBox="1"/>
          <p:nvPr/>
        </p:nvSpPr>
        <p:spPr>
          <a:xfrm>
            <a:off x="1384300" y="3543299"/>
            <a:ext cx="360680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存储位置：堆内存</a:t>
            </a:r>
          </a:p>
          <a:p>
            <a:pPr algn="l">
              <a:defRPr sz="2500"/>
            </a:pPr>
            <a:r>
              <a:t>存储特点：</a:t>
            </a:r>
            <a:r>
              <a:rPr>
                <a:solidFill>
                  <a:srgbClr val="FF2600"/>
                </a:solidFill>
              </a:rPr>
              <a:t>线性连续</a:t>
            </a:r>
            <a:r>
              <a:t>存储</a:t>
            </a:r>
          </a:p>
        </p:txBody>
      </p:sp>
      <p:sp>
        <p:nvSpPr>
          <p:cNvPr id="175" name="除首尾元素外，各个元素有且仅有一个前驱(元素)，有且仅有一个后继(元素)"/>
          <p:cNvSpPr txBox="1"/>
          <p:nvPr/>
        </p:nvSpPr>
        <p:spPr>
          <a:xfrm>
            <a:off x="1365249" y="5378450"/>
            <a:ext cx="106972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lvl1pPr>
          </a:lstStyle>
          <a:p>
            <a:pPr/>
            <a:r>
              <a:t>除首尾元素外，各个元素有且仅有一个前驱(元素)，有且仅有一个后继(元素)</a:t>
            </a:r>
          </a:p>
        </p:txBody>
      </p:sp>
      <p:sp>
        <p:nvSpPr>
          <p:cNvPr id="176" name="数组在Java中的实例化过程"/>
          <p:cNvSpPr txBox="1"/>
          <p:nvPr/>
        </p:nvSpPr>
        <p:spPr>
          <a:xfrm>
            <a:off x="1352550" y="6375399"/>
            <a:ext cx="5959552"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数组在Java中的实例化过程</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数组元素的赋值和引用"/>
          <p:cNvSpPr txBox="1"/>
          <p:nvPr>
            <p:ph type="title"/>
          </p:nvPr>
        </p:nvSpPr>
        <p:spPr>
          <a:prstGeom prst="rect">
            <a:avLst/>
          </a:prstGeom>
        </p:spPr>
        <p:txBody>
          <a:bodyPr/>
          <a:lstStyle/>
          <a:p>
            <a:pPr/>
            <a:r>
              <a:t>数组元素的赋值和引用</a:t>
            </a:r>
          </a:p>
        </p:txBody>
      </p:sp>
      <p:sp>
        <p:nvSpPr>
          <p:cNvPr id="179" name="角标"/>
          <p:cNvSpPr txBox="1"/>
          <p:nvPr/>
        </p:nvSpPr>
        <p:spPr>
          <a:xfrm>
            <a:off x="1485899" y="2584449"/>
            <a:ext cx="10795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角标</a:t>
            </a:r>
          </a:p>
        </p:txBody>
      </p:sp>
      <p:sp>
        <p:nvSpPr>
          <p:cNvPr id="180" name="标记数组元素在数组中存储位置的一个参数"/>
          <p:cNvSpPr txBox="1"/>
          <p:nvPr/>
        </p:nvSpPr>
        <p:spPr>
          <a:xfrm>
            <a:off x="1428750" y="3594100"/>
            <a:ext cx="687070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lvl1pPr>
          </a:lstStyle>
          <a:p>
            <a:pPr/>
            <a:r>
              <a:t>标记数组元素在数组中存储位置的一个参数</a:t>
            </a:r>
          </a:p>
        </p:txBody>
      </p:sp>
      <p:sp>
        <p:nvSpPr>
          <p:cNvPr id="181" name="角标的取值从0开始！"/>
          <p:cNvSpPr txBox="1"/>
          <p:nvPr/>
        </p:nvSpPr>
        <p:spPr>
          <a:xfrm>
            <a:off x="1428750" y="4572000"/>
            <a:ext cx="3512414"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FF2600"/>
                </a:solidFill>
              </a:defRPr>
            </a:lvl1pPr>
          </a:lstStyle>
          <a:p>
            <a:pPr/>
            <a:r>
              <a:t>角标的取值从0开始！</a:t>
            </a:r>
          </a:p>
        </p:txBody>
      </p:sp>
      <p:sp>
        <p:nvSpPr>
          <p:cNvPr id="182" name="角标的取值范围为0到n-1(n代表数组长度)"/>
          <p:cNvSpPr txBox="1"/>
          <p:nvPr/>
        </p:nvSpPr>
        <p:spPr>
          <a:xfrm>
            <a:off x="1428750" y="5753100"/>
            <a:ext cx="6594399"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lvl1pPr>
          </a:lstStyle>
          <a:p>
            <a:pPr/>
            <a:r>
              <a:t>角标的取值范围为0到n-1(n代表数组长度)</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数组的操作"/>
          <p:cNvSpPr txBox="1"/>
          <p:nvPr>
            <p:ph type="title"/>
          </p:nvPr>
        </p:nvSpPr>
        <p:spPr>
          <a:prstGeom prst="rect">
            <a:avLst/>
          </a:prstGeom>
        </p:spPr>
        <p:txBody>
          <a:bodyPr/>
          <a:lstStyle/>
          <a:p>
            <a:pPr/>
            <a:r>
              <a:t>数组的操作</a:t>
            </a:r>
          </a:p>
        </p:txBody>
      </p:sp>
      <p:sp>
        <p:nvSpPr>
          <p:cNvPr id="185" name="求数组的长度…"/>
          <p:cNvSpPr txBox="1"/>
          <p:nvPr>
            <p:ph type="body" sz="half" idx="1"/>
          </p:nvPr>
        </p:nvSpPr>
        <p:spPr>
          <a:xfrm>
            <a:off x="952500" y="2590800"/>
            <a:ext cx="4206429" cy="6286500"/>
          </a:xfrm>
          <a:prstGeom prst="rect">
            <a:avLst/>
          </a:prstGeom>
        </p:spPr>
        <p:txBody>
          <a:bodyPr/>
          <a:lstStyle/>
          <a:p>
            <a:pPr/>
            <a:r>
              <a:t>求数组的长度</a:t>
            </a:r>
          </a:p>
          <a:p>
            <a:pPr/>
            <a:r>
              <a:t>数组的遍历</a:t>
            </a:r>
          </a:p>
          <a:p>
            <a:pPr/>
            <a:r>
              <a:t>数组查找</a:t>
            </a:r>
          </a:p>
          <a:p>
            <a:pPr/>
            <a:r>
              <a:t>求数组的最值</a:t>
            </a:r>
          </a:p>
          <a:p>
            <a:pPr/>
            <a:r>
              <a:t>数组的排序</a:t>
            </a:r>
          </a:p>
        </p:txBody>
      </p:sp>
      <p:sp>
        <p:nvSpPr>
          <p:cNvPr id="186" name="等等，别忘了还有它！…"/>
          <p:cNvSpPr txBox="1"/>
          <p:nvPr/>
        </p:nvSpPr>
        <p:spPr>
          <a:xfrm>
            <a:off x="7083018" y="6616700"/>
            <a:ext cx="5074464"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等等，别忘了还有它！</a:t>
            </a:r>
          </a:p>
          <a:p>
            <a:pPr algn="l">
              <a:defRPr>
                <a:solidFill>
                  <a:srgbClr val="FF2600"/>
                </a:solidFill>
              </a:defRPr>
            </a:pPr>
            <a:r>
              <a:t>方法参数传值的特点？</a:t>
            </a:r>
          </a:p>
        </p:txBody>
      </p:sp>
      <p:sp>
        <p:nvSpPr>
          <p:cNvPr id="187" name="线条"/>
          <p:cNvSpPr/>
          <p:nvPr/>
        </p:nvSpPr>
        <p:spPr>
          <a:xfrm>
            <a:off x="4625709" y="7429500"/>
            <a:ext cx="1886529" cy="0"/>
          </a:xfrm>
          <a:prstGeom prst="line">
            <a:avLst/>
          </a:prstGeom>
          <a:ln w="25400">
            <a:solidFill>
              <a:srgbClr val="FFFFFF"/>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186"/>
                                        </p:tgtEl>
                                        <p:attrNameLst>
                                          <p:attrName>style.visibility</p:attrName>
                                        </p:attrNameLst>
                                      </p:cBhvr>
                                      <p:to>
                                        <p:strVal val="visible"/>
                                      </p:to>
                                    </p:set>
                                    <p:anim calcmode="lin" valueType="num">
                                      <p:cBhvr>
                                        <p:cTn id="7" dur="1000" fill="hold"/>
                                        <p:tgtEl>
                                          <p:spTgt spid="186"/>
                                        </p:tgtEl>
                                        <p:attrNameLst>
                                          <p:attrName>ppt_x</p:attrName>
                                        </p:attrNameLst>
                                      </p:cBhvr>
                                      <p:tavLst>
                                        <p:tav tm="0">
                                          <p:val>
                                            <p:strVal val="0-#ppt_w/2"/>
                                          </p:val>
                                        </p:tav>
                                        <p:tav tm="100000">
                                          <p:val>
                                            <p:strVal val="#ppt_x"/>
                                          </p:val>
                                        </p:tav>
                                      </p:tavLst>
                                    </p:anim>
                                    <p:anim calcmode="lin" valueType="num">
                                      <p:cBhvr>
                                        <p:cTn id="8" dur="1000" fill="hold"/>
                                        <p:tgtEl>
                                          <p:spTgt spid="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6"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方法参数细节"/>
          <p:cNvSpPr txBox="1"/>
          <p:nvPr>
            <p:ph type="title"/>
          </p:nvPr>
        </p:nvSpPr>
        <p:spPr>
          <a:prstGeom prst="rect">
            <a:avLst/>
          </a:prstGeom>
        </p:spPr>
        <p:txBody>
          <a:bodyPr/>
          <a:lstStyle/>
          <a:p>
            <a:pPr/>
            <a:r>
              <a:t>方法参数细节</a:t>
            </a:r>
          </a:p>
        </p:txBody>
      </p:sp>
      <p:sp>
        <p:nvSpPr>
          <p:cNvPr id="190" name="从两个数的交换开始说起"/>
          <p:cNvSpPr txBox="1"/>
          <p:nvPr/>
        </p:nvSpPr>
        <p:spPr>
          <a:xfrm>
            <a:off x="529967" y="2832870"/>
            <a:ext cx="54229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从两个数的交换开始说起</a:t>
            </a:r>
          </a:p>
        </p:txBody>
      </p:sp>
      <p:sp>
        <p:nvSpPr>
          <p:cNvPr id="191" name="结论："/>
          <p:cNvSpPr txBox="1"/>
          <p:nvPr/>
        </p:nvSpPr>
        <p:spPr>
          <a:xfrm>
            <a:off x="490733" y="4828592"/>
            <a:ext cx="1562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结论：</a:t>
            </a:r>
          </a:p>
        </p:txBody>
      </p:sp>
      <p:sp>
        <p:nvSpPr>
          <p:cNvPr id="192" name="对于基本数据类型，方法的参数是按值传递…"/>
          <p:cNvSpPr txBox="1"/>
          <p:nvPr/>
        </p:nvSpPr>
        <p:spPr>
          <a:xfrm>
            <a:off x="1389178" y="5677664"/>
            <a:ext cx="1057910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85799" indent="-685799" algn="l">
              <a:buSzPct val="100000"/>
              <a:buAutoNum type="arabicPeriod" startAt="1"/>
              <a:defRPr sz="3500">
                <a:solidFill>
                  <a:srgbClr val="FF2600"/>
                </a:solidFill>
              </a:defRPr>
            </a:pPr>
            <a:r>
              <a:t>对于基本数据类型，方法的参数是按值传递</a:t>
            </a:r>
          </a:p>
          <a:p>
            <a:pPr marL="685799" indent="-685799" algn="l">
              <a:buSzPct val="100000"/>
              <a:buAutoNum type="arabicPeriod" startAt="1"/>
              <a:defRPr sz="3500">
                <a:solidFill>
                  <a:srgbClr val="FF2600"/>
                </a:solidFill>
              </a:defRPr>
            </a:pPr>
            <a:r>
              <a:t>对于引用数据类型，放的参数的传递是按引用传递</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数组的排序"/>
          <p:cNvSpPr txBox="1"/>
          <p:nvPr>
            <p:ph type="title"/>
          </p:nvPr>
        </p:nvSpPr>
        <p:spPr>
          <a:xfrm>
            <a:off x="952500" y="406400"/>
            <a:ext cx="11099800" cy="1206991"/>
          </a:xfrm>
          <a:prstGeom prst="rect">
            <a:avLst/>
          </a:prstGeom>
        </p:spPr>
        <p:txBody>
          <a:bodyPr/>
          <a:lstStyle>
            <a:lvl1pPr defTabSz="519937">
              <a:defRPr sz="6230"/>
            </a:lvl1pPr>
          </a:lstStyle>
          <a:p>
            <a:pPr/>
            <a:r>
              <a:t>数组的排序</a:t>
            </a:r>
          </a:p>
        </p:txBody>
      </p:sp>
      <p:sp>
        <p:nvSpPr>
          <p:cNvPr id="195" name="排序的前提？"/>
          <p:cNvSpPr txBox="1"/>
          <p:nvPr/>
        </p:nvSpPr>
        <p:spPr>
          <a:xfrm>
            <a:off x="554367" y="1815294"/>
            <a:ext cx="30099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排序的前提？</a:t>
            </a:r>
          </a:p>
        </p:txBody>
      </p:sp>
      <p:sp>
        <p:nvSpPr>
          <p:cNvPr id="196" name="排序的前提是要有比较！！！！"/>
          <p:cNvSpPr txBox="1"/>
          <p:nvPr/>
        </p:nvSpPr>
        <p:spPr>
          <a:xfrm>
            <a:off x="554367" y="3004177"/>
            <a:ext cx="6337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500">
                <a:solidFill>
                  <a:srgbClr val="FF2600"/>
                </a:solidFill>
              </a:defRPr>
            </a:lvl1pPr>
          </a:lstStyle>
          <a:p>
            <a:pPr/>
            <a:r>
              <a:t>排序的前提是要有比较！！！！</a:t>
            </a:r>
          </a:p>
        </p:txBody>
      </p:sp>
      <p:sp>
        <p:nvSpPr>
          <p:cNvPr id="197" name="排序的算法有很多，这里介绍两种"/>
          <p:cNvSpPr txBox="1"/>
          <p:nvPr/>
        </p:nvSpPr>
        <p:spPr>
          <a:xfrm>
            <a:off x="516923" y="4142260"/>
            <a:ext cx="73533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排序的算法有很多，这里介绍两种</a:t>
            </a:r>
          </a:p>
        </p:txBody>
      </p:sp>
      <p:sp>
        <p:nvSpPr>
          <p:cNvPr id="198" name="简单选择排序…"/>
          <p:cNvSpPr txBox="1"/>
          <p:nvPr/>
        </p:nvSpPr>
        <p:spPr>
          <a:xfrm>
            <a:off x="476777" y="5118864"/>
            <a:ext cx="3351480"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85799" indent="-685799" algn="l">
              <a:buSzPct val="100000"/>
              <a:buAutoNum type="arabicPeriod" startAt="1"/>
              <a:defRPr sz="3200"/>
            </a:pPr>
            <a:r>
              <a:t>简单选择排序</a:t>
            </a:r>
          </a:p>
          <a:p>
            <a:pPr marL="685799" indent="-685799" algn="l">
              <a:buSzPct val="100000"/>
              <a:buAutoNum type="arabicPeriod" startAt="1"/>
              <a:defRPr sz="3200"/>
            </a:pPr>
            <a:r>
              <a:t>冒泡排序</a:t>
            </a:r>
          </a:p>
        </p:txBody>
      </p:sp>
      <p:sp>
        <p:nvSpPr>
          <p:cNvPr id="199" name="其它排序算法：…"/>
          <p:cNvSpPr txBox="1"/>
          <p:nvPr/>
        </p:nvSpPr>
        <p:spPr>
          <a:xfrm>
            <a:off x="433092" y="6657994"/>
            <a:ext cx="2425066" cy="238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其它排序算法：</a:t>
            </a:r>
          </a:p>
          <a:p>
            <a:pPr algn="l">
              <a:defRPr sz="2500"/>
            </a:pPr>
            <a:r>
              <a:t>插入排序</a:t>
            </a:r>
          </a:p>
          <a:p>
            <a:pPr algn="l">
              <a:defRPr sz="2500"/>
            </a:pPr>
            <a:r>
              <a:t>希尔排序</a:t>
            </a:r>
          </a:p>
          <a:p>
            <a:pPr algn="l">
              <a:defRPr sz="2500"/>
            </a:pPr>
            <a:r>
              <a:t>归并排序</a:t>
            </a:r>
          </a:p>
          <a:p>
            <a:pPr algn="l">
              <a:defRPr sz="2500"/>
            </a:pPr>
            <a:r>
              <a:t>快速排序</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简单选择排序"/>
          <p:cNvSpPr txBox="1"/>
          <p:nvPr>
            <p:ph type="title"/>
          </p:nvPr>
        </p:nvSpPr>
        <p:spPr>
          <a:prstGeom prst="rect">
            <a:avLst/>
          </a:prstGeom>
        </p:spPr>
        <p:txBody>
          <a:bodyPr/>
          <a:lstStyle/>
          <a:p>
            <a:pPr/>
            <a:r>
              <a:t>简单选择排序</a:t>
            </a:r>
          </a:p>
        </p:txBody>
      </p:sp>
      <p:sp>
        <p:nvSpPr>
          <p:cNvPr id="202" name="void selectSort(int[] arr) {…"/>
          <p:cNvSpPr txBox="1"/>
          <p:nvPr/>
        </p:nvSpPr>
        <p:spPr>
          <a:xfrm>
            <a:off x="1901329" y="2476500"/>
            <a:ext cx="9202142" cy="652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void selectSort(int[] arr) {</a:t>
            </a:r>
          </a:p>
          <a:p>
            <a:pPr algn="l"/>
            <a:r>
              <a:t>    for (int i = 0; i &lt; arr.length - 1; i++) {</a:t>
            </a:r>
          </a:p>
          <a:p>
            <a:pPr algn="l"/>
            <a:r>
              <a:t>      for (int j = 0; j &lt; arr.length - 1 - i; j++) {</a:t>
            </a:r>
          </a:p>
          <a:p>
            <a:pPr algn="l"/>
            <a:r>
              <a:t>        if (arr[j] &gt; arr[j + 1]) {</a:t>
            </a:r>
          </a:p>
          <a:p>
            <a:pPr algn="l"/>
            <a:r>
              <a:t>          int temp = arr[j];</a:t>
            </a:r>
          </a:p>
          <a:p>
            <a:pPr algn="l"/>
            <a:r>
              <a:t>          arr[j] = arr[j + 1];</a:t>
            </a:r>
          </a:p>
          <a:p>
            <a:pPr algn="l"/>
            <a:r>
              <a:t>          arr[j] = temp;</a:t>
            </a:r>
          </a:p>
          <a:p>
            <a:pPr algn="l"/>
            <a:r>
              <a:t>        }</a:t>
            </a:r>
          </a:p>
          <a:p>
            <a:pPr algn="l"/>
            <a:r>
              <a:t>      }</a:t>
            </a:r>
          </a:p>
          <a:p>
            <a:pPr algn="l"/>
            <a:r>
              <a:t>    }</a:t>
            </a:r>
          </a:p>
          <a:p>
            <a:pPr algn="l"/>
            <a:r>
              <a: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冒泡排序"/>
          <p:cNvSpPr txBox="1"/>
          <p:nvPr>
            <p:ph type="title"/>
          </p:nvPr>
        </p:nvSpPr>
        <p:spPr>
          <a:prstGeom prst="rect">
            <a:avLst/>
          </a:prstGeom>
        </p:spPr>
        <p:txBody>
          <a:bodyPr/>
          <a:lstStyle/>
          <a:p>
            <a:pPr/>
            <a:r>
              <a:t>冒泡排序</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作业"/>
          <p:cNvSpPr txBox="1"/>
          <p:nvPr>
            <p:ph type="title"/>
          </p:nvPr>
        </p:nvSpPr>
        <p:spPr>
          <a:prstGeom prst="rect">
            <a:avLst/>
          </a:prstGeom>
        </p:spPr>
        <p:txBody>
          <a:bodyPr/>
          <a:lstStyle/>
          <a:p>
            <a:pPr/>
            <a:r>
              <a:t>作业</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方法(method)"/>
          <p:cNvSpPr txBox="1"/>
          <p:nvPr>
            <p:ph type="title"/>
          </p:nvPr>
        </p:nvSpPr>
        <p:spPr>
          <a:prstGeom prst="rect">
            <a:avLst/>
          </a:prstGeom>
        </p:spPr>
        <p:txBody>
          <a:bodyPr/>
          <a:lstStyle/>
          <a:p>
            <a:pPr/>
            <a:r>
              <a:t>方法(method)</a:t>
            </a:r>
          </a:p>
        </p:txBody>
      </p:sp>
      <p:sp>
        <p:nvSpPr>
          <p:cNvPr id="123" name="什么是方法…"/>
          <p:cNvSpPr txBox="1"/>
          <p:nvPr>
            <p:ph type="body" idx="1"/>
          </p:nvPr>
        </p:nvSpPr>
        <p:spPr>
          <a:prstGeom prst="rect">
            <a:avLst/>
          </a:prstGeom>
        </p:spPr>
        <p:txBody>
          <a:bodyPr/>
          <a:lstStyle/>
          <a:p>
            <a:pPr/>
            <a:r>
              <a:t>什么是方法</a:t>
            </a:r>
          </a:p>
          <a:p>
            <a:pPr/>
            <a:r>
              <a:t>方法的四要素</a:t>
            </a:r>
          </a:p>
          <a:p>
            <a:pPr/>
            <a:r>
              <a:t>方法的调用(不完全介绍)</a:t>
            </a:r>
          </a:p>
          <a:p>
            <a:pPr lvl="1"/>
            <a:r>
              <a:t>静态（static）方法中调用静态方法（static）</a:t>
            </a:r>
          </a:p>
          <a:p>
            <a:pPr/>
            <a:r>
              <a:t>方法的重载(overload)：方法名相同，但各自的参数不同，称为方法重载</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什么是方法"/>
          <p:cNvSpPr txBox="1"/>
          <p:nvPr>
            <p:ph type="title"/>
          </p:nvPr>
        </p:nvSpPr>
        <p:spPr>
          <a:xfrm>
            <a:off x="952500" y="1358900"/>
            <a:ext cx="11099800" cy="1019771"/>
          </a:xfrm>
          <a:prstGeom prst="rect">
            <a:avLst/>
          </a:prstGeom>
        </p:spPr>
        <p:txBody>
          <a:bodyPr/>
          <a:lstStyle>
            <a:lvl1pPr algn="l">
              <a:spcBef>
                <a:spcPts val="4200"/>
              </a:spcBef>
              <a:defRPr sz="3800"/>
            </a:lvl1pPr>
          </a:lstStyle>
          <a:p>
            <a:pPr/>
            <a:r>
              <a:t>什么是方法</a:t>
            </a:r>
          </a:p>
        </p:txBody>
      </p:sp>
      <p:sp>
        <p:nvSpPr>
          <p:cNvPr id="126" name="方法是定义在类中的具有完成特定功能的一段代码集合"/>
          <p:cNvSpPr txBox="1"/>
          <p:nvPr/>
        </p:nvSpPr>
        <p:spPr>
          <a:xfrm>
            <a:off x="895350" y="2705100"/>
            <a:ext cx="7734300"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solidFill>
                  <a:srgbClr val="FF2600"/>
                </a:solidFill>
              </a:defRPr>
            </a:lvl1pPr>
          </a:lstStyle>
          <a:p>
            <a:pPr/>
            <a:r>
              <a:t>方法是定义在类中的具有完成特定功能的一段代码集合</a:t>
            </a:r>
          </a:p>
        </p:txBody>
      </p:sp>
      <p:sp>
        <p:nvSpPr>
          <p:cNvPr id="127" name="方法的定义格式"/>
          <p:cNvSpPr txBox="1"/>
          <p:nvPr/>
        </p:nvSpPr>
        <p:spPr>
          <a:xfrm>
            <a:off x="863600" y="3848100"/>
            <a:ext cx="11099800" cy="10197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spcBef>
                <a:spcPts val="4200"/>
              </a:spcBef>
            </a:lvl1pPr>
          </a:lstStyle>
          <a:p>
            <a:pPr/>
            <a:r>
              <a:t>方法的定义格式</a:t>
            </a:r>
          </a:p>
        </p:txBody>
      </p:sp>
      <p:sp>
        <p:nvSpPr>
          <p:cNvPr id="128" name="[修饰符] 返回值类型 方法名(参数类型 形式参数1，参数类型 形式参数2，...){…"/>
          <p:cNvSpPr txBox="1"/>
          <p:nvPr/>
        </p:nvSpPr>
        <p:spPr>
          <a:xfrm>
            <a:off x="755650" y="5918200"/>
            <a:ext cx="10909618"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[修饰符] </a:t>
            </a:r>
            <a:r>
              <a:rPr>
                <a:solidFill>
                  <a:srgbClr val="FF2600"/>
                </a:solidFill>
              </a:rPr>
              <a:t>返回值类型</a:t>
            </a:r>
            <a:r>
              <a:t> </a:t>
            </a:r>
            <a:r>
              <a:rPr>
                <a:solidFill>
                  <a:srgbClr val="FF2600"/>
                </a:solidFill>
              </a:rPr>
              <a:t>方法名</a:t>
            </a:r>
            <a:r>
              <a:t>(参数类型 形式参数1，参数类型 形式参数2，...){</a:t>
            </a:r>
          </a:p>
          <a:p>
            <a:pPr algn="l">
              <a:defRPr sz="2500"/>
            </a:pPr>
            <a:r>
              <a:t>	执行语句;</a:t>
            </a:r>
          </a:p>
          <a:p>
            <a:pPr lvl="1" algn="l">
              <a:defRPr sz="2500"/>
            </a:pPr>
            <a:r>
              <a:t>       …;</a:t>
            </a:r>
          </a:p>
          <a:p>
            <a:pPr algn="l">
              <a:defRPr sz="2500"/>
            </a:pPr>
            <a:r>
              <a:t>	return 返回值;</a:t>
            </a:r>
          </a:p>
          <a:p>
            <a:pPr algn="l">
              <a:defRPr sz="2500"/>
            </a:pPr>
            <a:r>
              <a:t>}</a:t>
            </a:r>
          </a:p>
        </p:txBody>
      </p:sp>
      <p:sp>
        <p:nvSpPr>
          <p:cNvPr id="129" name="线条"/>
          <p:cNvSpPr/>
          <p:nvPr/>
        </p:nvSpPr>
        <p:spPr>
          <a:xfrm flipV="1">
            <a:off x="6336290" y="5456277"/>
            <a:ext cx="721718" cy="557925"/>
          </a:xfrm>
          <a:prstGeom prst="line">
            <a:avLst/>
          </a:prstGeom>
          <a:ln w="25400">
            <a:solidFill>
              <a:srgbClr val="FFFFFF"/>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30" name="线条"/>
          <p:cNvSpPr/>
          <p:nvPr/>
        </p:nvSpPr>
        <p:spPr>
          <a:xfrm flipH="1" flipV="1">
            <a:off x="8127062" y="5417407"/>
            <a:ext cx="1219129" cy="634837"/>
          </a:xfrm>
          <a:prstGeom prst="line">
            <a:avLst/>
          </a:prstGeom>
          <a:ln w="25400">
            <a:solidFill>
              <a:srgbClr val="FFFFFF"/>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31" name="参数列表"/>
          <p:cNvSpPr txBox="1"/>
          <p:nvPr/>
        </p:nvSpPr>
        <p:spPr>
          <a:xfrm>
            <a:off x="6902449" y="4762500"/>
            <a:ext cx="138430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FF2600"/>
                </a:solidFill>
              </a:defRPr>
            </a:lvl1pPr>
          </a:lstStyle>
          <a:p>
            <a:pPr/>
            <a:r>
              <a:t>参数列表</a:t>
            </a:r>
          </a:p>
        </p:txBody>
      </p:sp>
      <p:sp>
        <p:nvSpPr>
          <p:cNvPr id="132" name="线条"/>
          <p:cNvSpPr/>
          <p:nvPr/>
        </p:nvSpPr>
        <p:spPr>
          <a:xfrm flipH="1">
            <a:off x="7466161" y="6379966"/>
            <a:ext cx="3949651" cy="1657284"/>
          </a:xfrm>
          <a:prstGeom prst="line">
            <a:avLst/>
          </a:prstGeom>
          <a:ln w="25400">
            <a:solidFill>
              <a:srgbClr val="FFFFFF"/>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33" name="线条"/>
          <p:cNvSpPr/>
          <p:nvPr/>
        </p:nvSpPr>
        <p:spPr>
          <a:xfrm>
            <a:off x="983898" y="8001892"/>
            <a:ext cx="4909519" cy="1"/>
          </a:xfrm>
          <a:prstGeom prst="line">
            <a:avLst/>
          </a:prstGeom>
          <a:ln w="25400">
            <a:solidFill>
              <a:srgbClr val="FFFFFF"/>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34" name="方法体"/>
          <p:cNvSpPr txBox="1"/>
          <p:nvPr/>
        </p:nvSpPr>
        <p:spPr>
          <a:xfrm>
            <a:off x="6159865" y="7722492"/>
            <a:ext cx="106680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FF2600"/>
                </a:solidFill>
              </a:defRPr>
            </a:lvl1pPr>
          </a:lstStyle>
          <a:p>
            <a:pPr/>
            <a:r>
              <a:t>方法体</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修饰符：赋予方法某些特性…"/>
          <p:cNvSpPr txBox="1"/>
          <p:nvPr>
            <p:ph type="body" idx="1"/>
          </p:nvPr>
        </p:nvSpPr>
        <p:spPr>
          <a:prstGeom prst="rect">
            <a:avLst/>
          </a:prstGeom>
        </p:spPr>
        <p:txBody>
          <a:bodyPr/>
          <a:lstStyle/>
          <a:p>
            <a:pPr/>
            <a:r>
              <a:t>修饰符：赋予方法某些特性</a:t>
            </a:r>
          </a:p>
          <a:p>
            <a:pPr/>
            <a:r>
              <a:t>返回值类型：用于描述方法最终计算的结果类型</a:t>
            </a:r>
          </a:p>
          <a:p>
            <a:pPr/>
            <a:r>
              <a:t>方法名：同上次课程中的标识符</a:t>
            </a:r>
          </a:p>
          <a:p>
            <a:pPr/>
            <a:r>
              <a:t>参数列表：描述方法接受的输入（未完待续…）</a:t>
            </a:r>
          </a:p>
          <a:p>
            <a:pPr/>
            <a:r>
              <a:t>方法体：完成方法功能的代码集合</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编写以下方法"/>
          <p:cNvSpPr txBox="1"/>
          <p:nvPr>
            <p:ph type="title"/>
          </p:nvPr>
        </p:nvSpPr>
        <p:spPr>
          <a:prstGeom prst="rect">
            <a:avLst/>
          </a:prstGeom>
        </p:spPr>
        <p:txBody>
          <a:bodyPr/>
          <a:lstStyle/>
          <a:p>
            <a:pPr/>
            <a:r>
              <a:t>编写以下方法</a:t>
            </a:r>
          </a:p>
        </p:txBody>
      </p:sp>
      <p:sp>
        <p:nvSpPr>
          <p:cNvPr id="139" name="求解两个整数的和…"/>
          <p:cNvSpPr txBox="1"/>
          <p:nvPr>
            <p:ph type="body" idx="1"/>
          </p:nvPr>
        </p:nvSpPr>
        <p:spPr>
          <a:prstGeom prst="rect">
            <a:avLst/>
          </a:prstGeom>
        </p:spPr>
        <p:txBody>
          <a:bodyPr/>
          <a:lstStyle/>
          <a:p>
            <a:pPr/>
            <a:r>
              <a:t>求解两个整数的和</a:t>
            </a:r>
          </a:p>
          <a:p>
            <a:pPr/>
            <a:r>
              <a:t>完成两个数的交换</a:t>
            </a:r>
          </a:p>
          <a:p>
            <a:pPr/>
            <a:r>
              <a:t>求一个数的阶乘</a:t>
            </a:r>
          </a:p>
          <a:p>
            <a:pPr/>
            <a:r>
              <a:t>一个最简易的计算器</a:t>
            </a:r>
          </a:p>
          <a:p>
            <a:pPr/>
            <a:r>
              <a:t>一个最沙雕的猜数字游戏</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数组"/>
          <p:cNvSpPr txBox="1"/>
          <p:nvPr>
            <p:ph type="title"/>
          </p:nvPr>
        </p:nvSpPr>
        <p:spPr>
          <a:xfrm>
            <a:off x="952500" y="406400"/>
            <a:ext cx="11099800" cy="1537246"/>
          </a:xfrm>
          <a:prstGeom prst="rect">
            <a:avLst/>
          </a:prstGeom>
        </p:spPr>
        <p:txBody>
          <a:bodyPr/>
          <a:lstStyle>
            <a:lvl1pPr>
              <a:defRPr sz="6000"/>
            </a:lvl1pPr>
          </a:lstStyle>
          <a:p>
            <a:pPr/>
            <a:r>
              <a:t>数组</a:t>
            </a:r>
          </a:p>
        </p:txBody>
      </p:sp>
      <p:sp>
        <p:nvSpPr>
          <p:cNvPr id="142" name="问题：学生成绩管理系统…"/>
          <p:cNvSpPr txBox="1"/>
          <p:nvPr/>
        </p:nvSpPr>
        <p:spPr>
          <a:xfrm>
            <a:off x="972692" y="2235199"/>
            <a:ext cx="7399656" cy="312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pPr>
            <a:r>
              <a:t>问题：学生成绩管理系统</a:t>
            </a:r>
          </a:p>
          <a:p>
            <a:pPr algn="l">
              <a:defRPr sz="3500"/>
            </a:pPr>
            <a:r>
              <a:t>1）1个同学：个人学生成绩管理系统</a:t>
            </a:r>
          </a:p>
          <a:p>
            <a:pPr algn="l">
              <a:defRPr sz="3500"/>
            </a:pPr>
            <a:r>
              <a:t>2）10个同学：班级学生成绩管理</a:t>
            </a:r>
          </a:p>
          <a:p>
            <a:pPr algn="l">
              <a:defRPr sz="3500"/>
            </a:pPr>
            <a:r>
              <a:t>3）100个同学：年级学生成绩管理</a:t>
            </a:r>
          </a:p>
        </p:txBody>
      </p:sp>
      <p:sp>
        <p:nvSpPr>
          <p:cNvPr id="143" name="……"/>
          <p:cNvSpPr txBox="1"/>
          <p:nvPr/>
        </p:nvSpPr>
        <p:spPr>
          <a:xfrm>
            <a:off x="889330" y="5041899"/>
            <a:ext cx="3949040" cy="203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t>
            </a:r>
          </a:p>
          <a:p>
            <a:pPr algn="l"/>
            <a:r>
              <a:t>100万个同学…？</a:t>
            </a:r>
          </a:p>
          <a:p>
            <a:pPr algn="l"/>
            <a:r>
              <a:t>100兆?…</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143"/>
                                        </p:tgtEl>
                                        <p:attrNameLst>
                                          <p:attrName>style.visibility</p:attrName>
                                        </p:attrNameLst>
                                      </p:cBhvr>
                                      <p:to>
                                        <p:strVal val="visible"/>
                                      </p:to>
                                    </p:set>
                                    <p:anim calcmode="lin" valueType="num">
                                      <p:cBhvr>
                                        <p:cTn id="7" dur="1000" fill="hold"/>
                                        <p:tgtEl>
                                          <p:spTgt spid="143"/>
                                        </p:tgtEl>
                                        <p:attrNameLst>
                                          <p:attrName>ppt_x</p:attrName>
                                        </p:attrNameLst>
                                      </p:cBhvr>
                                      <p:tavLst>
                                        <p:tav tm="0">
                                          <p:val>
                                            <p:strVal val="0-#ppt_w/2"/>
                                          </p:val>
                                        </p:tav>
                                        <p:tav tm="100000">
                                          <p:val>
                                            <p:strVal val="#ppt_x"/>
                                          </p:val>
                                        </p:tav>
                                      </p:tavLst>
                                    </p:anim>
                                    <p:anim calcmode="lin" valueType="num">
                                      <p:cBhvr>
                                        <p:cTn id="8" dur="1000" fill="hold"/>
                                        <p:tgtEl>
                                          <p:spTgt spid="1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3"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1. 对于不同规模的问题求解…"/>
          <p:cNvSpPr txBox="1"/>
          <p:nvPr/>
        </p:nvSpPr>
        <p:spPr>
          <a:xfrm>
            <a:off x="812800" y="2508249"/>
            <a:ext cx="487680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FF2600"/>
                </a:solidFill>
              </a:defRPr>
            </a:pPr>
            <a:r>
              <a:t>1. 对于不同规模的问题求解</a:t>
            </a:r>
          </a:p>
          <a:p>
            <a:pPr algn="l">
              <a:defRPr sz="2500">
                <a:solidFill>
                  <a:srgbClr val="FF2600"/>
                </a:solidFill>
              </a:defRPr>
            </a:pPr>
            <a:r>
              <a:t>需要使用不同规模的数据存储容器</a:t>
            </a:r>
          </a:p>
        </p:txBody>
      </p:sp>
      <p:sp>
        <p:nvSpPr>
          <p:cNvPr id="146" name="2. 对于不同类型的问题求解（以后会遇见）…"/>
          <p:cNvSpPr txBox="1"/>
          <p:nvPr/>
        </p:nvSpPr>
        <p:spPr>
          <a:xfrm>
            <a:off x="749300" y="4705349"/>
            <a:ext cx="6270626"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FF2600"/>
                </a:solidFill>
              </a:defRPr>
            </a:pPr>
            <a:r>
              <a:t>2. 对于不同类型的问题求解（以后会遇见）</a:t>
            </a:r>
          </a:p>
          <a:p>
            <a:pPr algn="l">
              <a:defRPr sz="2500">
                <a:solidFill>
                  <a:srgbClr val="FF2600"/>
                </a:solidFill>
              </a:defRPr>
            </a:pPr>
            <a:r>
              <a:t>需要使用不同类型的数据存储结构</a:t>
            </a:r>
          </a:p>
        </p:txBody>
      </p:sp>
      <p:sp>
        <p:nvSpPr>
          <p:cNvPr id="147" name="结论"/>
          <p:cNvSpPr txBox="1"/>
          <p:nvPr/>
        </p:nvSpPr>
        <p:spPr>
          <a:xfrm>
            <a:off x="5683250" y="660399"/>
            <a:ext cx="1638301"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结论</a:t>
            </a:r>
          </a:p>
        </p:txBody>
      </p:sp>
      <p:sp>
        <p:nvSpPr>
          <p:cNvPr id="148" name="3.面对不同的问题类型和问题规模选用合适的数据存储容器和存储结构是一位程序员…"/>
          <p:cNvSpPr txBox="1"/>
          <p:nvPr/>
        </p:nvSpPr>
        <p:spPr>
          <a:xfrm>
            <a:off x="749300" y="6673849"/>
            <a:ext cx="11897361"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solidFill>
                  <a:srgbClr val="FF2600"/>
                </a:solidFill>
              </a:defRPr>
            </a:pPr>
            <a:r>
              <a:t>3.面对不同的问题类型和问题规模选用合适的数据存储容器和存储结构是一位程序员</a:t>
            </a:r>
          </a:p>
          <a:p>
            <a:pPr algn="l">
              <a:defRPr sz="2500">
                <a:solidFill>
                  <a:srgbClr val="FF2600"/>
                </a:solidFill>
              </a:defRPr>
            </a:pPr>
            <a:r>
              <a:t>必须熟练掌握的能力！！！！</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lt" backwards="0">
                                    <p:tmAbs val="0"/>
                                  </p:iterate>
                                  <p:childTnLst>
                                    <p:set>
                                      <p:cBhvr>
                                        <p:cTn id="6" fill="hold"/>
                                        <p:tgtEl>
                                          <p:spTgt spid="145"/>
                                        </p:tgtEl>
                                        <p:attrNameLst>
                                          <p:attrName>style.visibility</p:attrName>
                                        </p:attrNameLst>
                                      </p:cBhvr>
                                      <p:to>
                                        <p:strVal val="visible"/>
                                      </p:to>
                                    </p:set>
                                    <p:anim calcmode="lin" valueType="num">
                                      <p:cBhvr>
                                        <p:cTn id="7" dur="1000" fill="hold"/>
                                        <p:tgtEl>
                                          <p:spTgt spid="145"/>
                                        </p:tgtEl>
                                        <p:attrNameLst>
                                          <p:attrName>ppt_w</p:attrName>
                                        </p:attrNameLst>
                                      </p:cBhvr>
                                      <p:tavLst>
                                        <p:tav tm="0" fmla="#ppt_w*sin(2.5*pi*$)">
                                          <p:val>
                                            <p:fltVal val="0"/>
                                          </p:val>
                                        </p:tav>
                                        <p:tav tm="100000">
                                          <p:val>
                                            <p:fltVal val="1"/>
                                          </p:val>
                                        </p:tav>
                                      </p:tavLst>
                                    </p:anim>
                                    <p:anim calcmode="lin" valueType="num">
                                      <p:cBhvr>
                                        <p:cTn id="8" dur="1000" fill="hold"/>
                                        <p:tgtEl>
                                          <p:spTgt spid="14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46"/>
                                        </p:tgtEl>
                                        <p:attrNameLst>
                                          <p:attrName>style.visibility</p:attrName>
                                        </p:attrNameLst>
                                      </p:cBhvr>
                                      <p:to>
                                        <p:strVal val="visible"/>
                                      </p:to>
                                    </p:set>
                                    <p:anim calcmode="lin" valueType="num">
                                      <p:cBhvr>
                                        <p:cTn id="13" dur="1000" fill="hold"/>
                                        <p:tgtEl>
                                          <p:spTgt spid="146"/>
                                        </p:tgtEl>
                                        <p:attrNameLst>
                                          <p:attrName>ppt_x</p:attrName>
                                        </p:attrNameLst>
                                      </p:cBhvr>
                                      <p:tavLst>
                                        <p:tav tm="0">
                                          <p:val>
                                            <p:strVal val="0-#ppt_w/2"/>
                                          </p:val>
                                        </p:tav>
                                        <p:tav tm="100000">
                                          <p:val>
                                            <p:strVal val="#ppt_x"/>
                                          </p:val>
                                        </p:tav>
                                      </p:tavLst>
                                    </p:anim>
                                    <p:anim calcmode="lin" valueType="num">
                                      <p:cBhvr>
                                        <p:cTn id="14" dur="1000" fill="hold"/>
                                        <p:tgtEl>
                                          <p:spTgt spid="1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2" grpId="3" fill="hold">
                                  <p:stCondLst>
                                    <p:cond delay="0"/>
                                  </p:stCondLst>
                                  <p:iterate type="el" backwards="0">
                                    <p:tmAbs val="0"/>
                                  </p:iterate>
                                  <p:childTnLst>
                                    <p:set>
                                      <p:cBhvr>
                                        <p:cTn id="18" fill="hold"/>
                                        <p:tgtEl>
                                          <p:spTgt spid="148"/>
                                        </p:tgtEl>
                                        <p:attrNameLst>
                                          <p:attrName>style.visibility</p:attrName>
                                        </p:attrNameLst>
                                      </p:cBhvr>
                                      <p:to>
                                        <p:strVal val="visible"/>
                                      </p:to>
                                    </p:set>
                                    <p:animEffect filter="wipe(down)" transition="in">
                                      <p:cBhvr>
                                        <p:cTn id="19"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6" grpId="2"/>
      <p:bldP build="whole" bldLvl="1" animBg="1" rev="0" advAuto="0" spid="148" grpId="3"/>
      <p:bldP build="whole" bldLvl="1" animBg="1" rev="0" advAuto="0" spid="145"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数组"/>
          <p:cNvSpPr txBox="1"/>
          <p:nvPr>
            <p:ph type="title"/>
          </p:nvPr>
        </p:nvSpPr>
        <p:spPr>
          <a:prstGeom prst="rect">
            <a:avLst/>
          </a:prstGeom>
        </p:spPr>
        <p:txBody>
          <a:bodyPr/>
          <a:lstStyle/>
          <a:p>
            <a:pPr/>
            <a:r>
              <a:t>数组</a:t>
            </a:r>
          </a:p>
        </p:txBody>
      </p:sp>
      <p:sp>
        <p:nvSpPr>
          <p:cNvPr id="151" name="数组是什么：存储数据的一种容器（当前只考虑内存容器）…"/>
          <p:cNvSpPr txBox="1"/>
          <p:nvPr>
            <p:ph type="body" idx="1"/>
          </p:nvPr>
        </p:nvSpPr>
        <p:spPr>
          <a:xfrm>
            <a:off x="952500" y="2870200"/>
            <a:ext cx="11099800" cy="4878983"/>
          </a:xfrm>
          <a:prstGeom prst="rect">
            <a:avLst/>
          </a:prstGeom>
        </p:spPr>
        <p:txBody>
          <a:bodyPr/>
          <a:lstStyle/>
          <a:p>
            <a:pPr marL="384047" indent="-384047" defTabSz="490727">
              <a:spcBef>
                <a:spcPts val="3500"/>
              </a:spcBef>
              <a:defRPr sz="3191"/>
            </a:pPr>
            <a:r>
              <a:t>数组是什么：存储数据的一种容器（当前只考虑内存容器）</a:t>
            </a:r>
          </a:p>
          <a:p>
            <a:pPr marL="384047" indent="-384047" defTabSz="490727">
              <a:spcBef>
                <a:spcPts val="3500"/>
              </a:spcBef>
              <a:defRPr sz="3191"/>
            </a:pPr>
            <a:r>
              <a:t>数组的初始化</a:t>
            </a:r>
          </a:p>
          <a:p>
            <a:pPr marL="384047" indent="-384047" defTabSz="490727">
              <a:spcBef>
                <a:spcPts val="3500"/>
              </a:spcBef>
              <a:defRPr sz="3191"/>
            </a:pPr>
            <a:r>
              <a:t>数组在内存模型</a:t>
            </a:r>
          </a:p>
          <a:p>
            <a:pPr marL="384047" indent="-384047" defTabSz="490727">
              <a:spcBef>
                <a:spcPts val="3500"/>
              </a:spcBef>
              <a:defRPr sz="3191"/>
            </a:pPr>
            <a:r>
              <a:t>数组元素的赋值，获取</a:t>
            </a:r>
          </a:p>
          <a:p>
            <a:pPr marL="384047" indent="-384047" defTabSz="490727">
              <a:spcBef>
                <a:spcPts val="3500"/>
              </a:spcBef>
              <a:defRPr sz="3191"/>
            </a:pPr>
            <a:r>
              <a:t>数组的操作</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数组的声明及初始化"/>
          <p:cNvSpPr txBox="1"/>
          <p:nvPr>
            <p:ph type="title"/>
          </p:nvPr>
        </p:nvSpPr>
        <p:spPr>
          <a:prstGeom prst="rect">
            <a:avLst/>
          </a:prstGeom>
        </p:spPr>
        <p:txBody>
          <a:bodyPr/>
          <a:lstStyle/>
          <a:p>
            <a:pPr/>
            <a:r>
              <a:t>数组的声明及初始化</a:t>
            </a:r>
          </a:p>
        </p:txBody>
      </p:sp>
      <p:sp>
        <p:nvSpPr>
          <p:cNvPr id="154" name="数组元素类型[] 变量标志符;"/>
          <p:cNvSpPr txBox="1"/>
          <p:nvPr/>
        </p:nvSpPr>
        <p:spPr>
          <a:xfrm>
            <a:off x="3092450" y="4032249"/>
            <a:ext cx="601263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lgn="l">
              <a:defRPr>
                <a:solidFill>
                  <a:srgbClr val="FF2600"/>
                </a:solidFill>
              </a:defRPr>
            </a:pPr>
            <a:r>
              <a:t>数组元素类型[] 变量标志符;</a:t>
            </a:r>
          </a:p>
        </p:txBody>
      </p:sp>
      <p:sp>
        <p:nvSpPr>
          <p:cNvPr id="155" name="数组的声明"/>
          <p:cNvSpPr txBox="1"/>
          <p:nvPr/>
        </p:nvSpPr>
        <p:spPr>
          <a:xfrm>
            <a:off x="1016000" y="3067049"/>
            <a:ext cx="252730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数组的声明</a:t>
            </a:r>
          </a:p>
        </p:txBody>
      </p:sp>
      <p:sp>
        <p:nvSpPr>
          <p:cNvPr id="156" name="int[] arr;…"/>
          <p:cNvSpPr txBox="1"/>
          <p:nvPr/>
        </p:nvSpPr>
        <p:spPr>
          <a:xfrm>
            <a:off x="3049955" y="5632449"/>
            <a:ext cx="2929790" cy="185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lgn="l"/>
            <a:r>
              <a:t>int[] arr;</a:t>
            </a:r>
          </a:p>
          <a:p>
            <a:pPr lvl="1" algn="l"/>
            <a:r>
              <a:t>double[] arr;</a:t>
            </a:r>
          </a:p>
          <a:p>
            <a:pPr lvl="1" algn="l"/>
            <a:r>
              <a:t>String[] args;</a:t>
            </a:r>
          </a:p>
        </p:txBody>
      </p:sp>
      <p:sp>
        <p:nvSpPr>
          <p:cNvPr id="157" name="举几个例子："/>
          <p:cNvSpPr txBox="1"/>
          <p:nvPr/>
        </p:nvSpPr>
        <p:spPr>
          <a:xfrm>
            <a:off x="889000" y="4832349"/>
            <a:ext cx="300990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举几个例子：</a:t>
            </a:r>
          </a:p>
        </p:txBody>
      </p:sp>
      <p:sp>
        <p:nvSpPr>
          <p:cNvPr id="158" name="线条"/>
          <p:cNvSpPr/>
          <p:nvPr/>
        </p:nvSpPr>
        <p:spPr>
          <a:xfrm>
            <a:off x="5507148" y="5956299"/>
            <a:ext cx="2093616" cy="251172"/>
          </a:xfrm>
          <a:prstGeom prst="line">
            <a:avLst/>
          </a:prstGeom>
          <a:ln w="25400">
            <a:solidFill>
              <a:srgbClr val="FFFFFF"/>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59" name="线条"/>
          <p:cNvSpPr/>
          <p:nvPr/>
        </p:nvSpPr>
        <p:spPr>
          <a:xfrm flipV="1">
            <a:off x="5922690" y="6414090"/>
            <a:ext cx="1677790" cy="315003"/>
          </a:xfrm>
          <a:prstGeom prst="line">
            <a:avLst/>
          </a:prstGeom>
          <a:ln w="25400">
            <a:solidFill>
              <a:srgbClr val="FFFFFF"/>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60" name="数组元素为基本类型"/>
          <p:cNvSpPr txBox="1"/>
          <p:nvPr/>
        </p:nvSpPr>
        <p:spPr>
          <a:xfrm>
            <a:off x="7791450" y="5924550"/>
            <a:ext cx="331470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0433FF"/>
                </a:solidFill>
              </a:defRPr>
            </a:lvl1pPr>
          </a:lstStyle>
          <a:p>
            <a:pPr/>
            <a:r>
              <a:t>数组元素为基本类型</a:t>
            </a:r>
          </a:p>
        </p:txBody>
      </p:sp>
      <p:sp>
        <p:nvSpPr>
          <p:cNvPr id="161" name="线条"/>
          <p:cNvSpPr/>
          <p:nvPr/>
        </p:nvSpPr>
        <p:spPr>
          <a:xfrm>
            <a:off x="5981042" y="7264400"/>
            <a:ext cx="1558742" cy="0"/>
          </a:xfrm>
          <a:prstGeom prst="line">
            <a:avLst/>
          </a:prstGeom>
          <a:ln w="25400">
            <a:solidFill>
              <a:srgbClr val="FFFFFF"/>
            </a:solidFill>
            <a:miter lim="400000"/>
            <a:tailEnd type="triangle"/>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62" name="数组元素为引用数据类型"/>
          <p:cNvSpPr txBox="1"/>
          <p:nvPr/>
        </p:nvSpPr>
        <p:spPr>
          <a:xfrm>
            <a:off x="7791450" y="6959600"/>
            <a:ext cx="402590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0433FF"/>
                </a:solidFill>
              </a:defRPr>
            </a:lvl1pPr>
          </a:lstStyle>
          <a:p>
            <a:pPr/>
            <a:r>
              <a:t>数组元素为引用数据类型</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