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结构化程序设计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结构化程序设计</a:t>
            </a:r>
          </a:p>
        </p:txBody>
      </p:sp>
      <p:sp>
        <p:nvSpPr>
          <p:cNvPr id="120" name="PSTTEC 刘冲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PSTTEC 刘冲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语法格式：…"/>
          <p:cNvSpPr txBox="1"/>
          <p:nvPr/>
        </p:nvSpPr>
        <p:spPr>
          <a:xfrm>
            <a:off x="92249" y="465479"/>
            <a:ext cx="8202474" cy="173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语法格式：</a:t>
            </a:r>
          </a:p>
          <a:p>
            <a:pPr algn="l"/>
            <a:r>
              <a:t>for(初始化表达式；循环条件表达式；循环后的操作表达式){</a:t>
            </a:r>
          </a:p>
          <a:p>
            <a:pPr algn="l"/>
            <a:r>
              <a:t>	执行语句；(循环体)</a:t>
            </a:r>
          </a:p>
          <a:p>
            <a:pPr algn="l"/>
            <a:r>
              <a:t>}</a:t>
            </a:r>
          </a:p>
        </p:txBody>
      </p:sp>
      <p:sp>
        <p:nvSpPr>
          <p:cNvPr id="153" name="使用细节…"/>
          <p:cNvSpPr txBox="1"/>
          <p:nvPr/>
        </p:nvSpPr>
        <p:spPr>
          <a:xfrm>
            <a:off x="-5473" y="2399497"/>
            <a:ext cx="12771019" cy="3756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使用细节</a:t>
            </a:r>
          </a:p>
          <a:p>
            <a:pPr algn="l"/>
            <a:r>
              <a:t>	1.for语句各个单元的执行顺序</a:t>
            </a:r>
          </a:p>
          <a:p>
            <a:pPr algn="l"/>
          </a:p>
          <a:p>
            <a:pPr algn="l"/>
            <a:r>
              <a:t>	2. while与for可以互换，区别在于for为了循环而定义的变量在for循环结束就是在内存中释放。而while循环使用的变量在循环结束后还可以继续使用。</a:t>
            </a:r>
          </a:p>
          <a:p>
            <a:pPr algn="l"/>
          </a:p>
          <a:p>
            <a:pPr algn="l"/>
            <a:r>
              <a:t>	3. 最简单无限循环格式：while(true) , </a:t>
            </a:r>
          </a:p>
          <a:p>
            <a:pPr algn="l"/>
          </a:p>
          <a:p>
            <a:pPr algn="l"/>
            <a:r>
              <a:t>	4. for(;;),无限循环存在的原因是并不知道循环多少次，而是根据某些条件，来控制循环。</a:t>
            </a:r>
          </a:p>
        </p:txBody>
      </p:sp>
      <p:sp>
        <p:nvSpPr>
          <p:cNvPr id="154" name="什么时候使用while循环？什么时候使用for循环？…"/>
          <p:cNvSpPr txBox="1"/>
          <p:nvPr/>
        </p:nvSpPr>
        <p:spPr>
          <a:xfrm>
            <a:off x="81490" y="6735940"/>
            <a:ext cx="9536507" cy="234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 什么时候使用while循环？什么时候使用for循环？</a:t>
            </a:r>
          </a:p>
          <a:p>
            <a:pPr algn="l"/>
            <a:r>
              <a:t> 以我的个人经验来看</a:t>
            </a:r>
          </a:p>
          <a:p>
            <a:pPr algn="l"/>
          </a:p>
          <a:p>
            <a:pPr algn="l"/>
            <a:r>
              <a:t> </a:t>
            </a:r>
            <a:r>
              <a:rPr sz="1800">
                <a:solidFill>
                  <a:srgbClr val="FF2600"/>
                </a:solidFill>
              </a:rPr>
              <a:t>1. 当无法确切得知循环次数时使用while循环</a:t>
            </a:r>
            <a:endParaRPr sz="1800">
              <a:solidFill>
                <a:srgbClr val="FF2600"/>
              </a:solidFill>
            </a:endParaRPr>
          </a:p>
          <a:p>
            <a:pPr algn="l">
              <a:defRPr sz="1800">
                <a:solidFill>
                  <a:srgbClr val="FF2600"/>
                </a:solidFill>
              </a:defRPr>
            </a:pPr>
            <a:r>
              <a:t> 2. 如能准确得知循环次数则使用for循环</a:t>
            </a:r>
          </a:p>
          <a:p>
            <a:pPr algn="l">
              <a:defRPr sz="1800">
                <a:solidFill>
                  <a:srgbClr val="FF2600"/>
                </a:solidFill>
              </a:defRPr>
            </a:pPr>
            <a:r>
              <a:t> 3. 大部分时候都是使用for循环，在复杂编程模型中使用while循环，几乎不使用do while循环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其它流程控制语句"/>
          <p:cNvSpPr txBox="1"/>
          <p:nvPr>
            <p:ph type="title"/>
          </p:nvPr>
        </p:nvSpPr>
        <p:spPr>
          <a:xfrm>
            <a:off x="952500" y="130355"/>
            <a:ext cx="11099800" cy="1646713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其它流程控制语句</a:t>
            </a:r>
          </a:p>
        </p:txBody>
      </p:sp>
      <p:sp>
        <p:nvSpPr>
          <p:cNvPr id="157" name="break(跳出)，  continue(继续)"/>
          <p:cNvSpPr txBox="1"/>
          <p:nvPr/>
        </p:nvSpPr>
        <p:spPr>
          <a:xfrm>
            <a:off x="266832" y="1716869"/>
            <a:ext cx="615594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break(跳出)，  continue(继续)</a:t>
            </a:r>
          </a:p>
        </p:txBody>
      </p:sp>
      <p:sp>
        <p:nvSpPr>
          <p:cNvPr id="158" name="break语句：可应用于选择结构(switch)和循环结构。…"/>
          <p:cNvSpPr txBox="1"/>
          <p:nvPr/>
        </p:nvSpPr>
        <p:spPr>
          <a:xfrm>
            <a:off x="268026" y="2559945"/>
            <a:ext cx="8767573" cy="418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break语句：可应用于选择结构(switch)和循环结构。</a:t>
            </a:r>
          </a:p>
          <a:p>
            <a:pPr algn="l"/>
            <a:r>
              <a:t>continue语句：应用于循环结构。</a:t>
            </a:r>
          </a:p>
          <a:p>
            <a:pPr algn="l"/>
            <a:r>
              <a:t>注：</a:t>
            </a:r>
          </a:p>
          <a:p>
            <a:pPr algn="l"/>
            <a:r>
              <a:t>1. 这两个语句离开应用范围，存在是没有意义的。</a:t>
            </a:r>
          </a:p>
          <a:p>
            <a:pPr algn="l"/>
          </a:p>
          <a:p>
            <a:pPr algn="l"/>
            <a:r>
              <a:t>2. 这个两个语句单独存在下面都不可以有语句，因为执行不到。</a:t>
            </a:r>
          </a:p>
          <a:p>
            <a:pPr algn="l"/>
          </a:p>
          <a:p>
            <a:pPr algn="l"/>
            <a:r>
              <a:t>3. continue语句是结束本次循环继续下次循环。</a:t>
            </a:r>
          </a:p>
          <a:p>
            <a:pPr algn="l"/>
          </a:p>
          <a:p>
            <a:pPr algn="l"/>
            <a:r>
              <a:t>4. break语句在循环结构中的作用则是跳出循环</a:t>
            </a:r>
          </a:p>
        </p:txBody>
      </p:sp>
      <p:sp>
        <p:nvSpPr>
          <p:cNvPr id="159" name="在做循环控制时到底该用哪个语句？"/>
          <p:cNvSpPr txBox="1"/>
          <p:nvPr/>
        </p:nvSpPr>
        <p:spPr>
          <a:xfrm>
            <a:off x="323801" y="6975854"/>
            <a:ext cx="4991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在做循环控制时到底该用哪个语句？</a:t>
            </a:r>
          </a:p>
        </p:txBody>
      </p:sp>
      <p:sp>
        <p:nvSpPr>
          <p:cNvPr id="160" name="绝大多数情况下你都应该使用break。continue实际上并无太多卵用。…"/>
          <p:cNvSpPr txBox="1"/>
          <p:nvPr/>
        </p:nvSpPr>
        <p:spPr>
          <a:xfrm>
            <a:off x="281776" y="7840381"/>
            <a:ext cx="12089893" cy="118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2600"/>
                </a:solidFill>
              </a:defRPr>
            </a:pPr>
            <a:r>
              <a:t>绝大多数情况下你都应该使用break。continue实际上并无太多卵用。</a:t>
            </a:r>
          </a:p>
          <a:p>
            <a:pPr algn="l">
              <a:defRPr sz="2000">
                <a:solidFill>
                  <a:srgbClr val="FF2600"/>
                </a:solidFill>
              </a:defRPr>
            </a:pPr>
            <a:r>
              <a:t>事实上我推荐大家不要使用continue语句。</a:t>
            </a:r>
          </a:p>
          <a:p>
            <a:pPr algn="l">
              <a:defRPr sz="2000">
                <a:solidFill>
                  <a:srgbClr val="FF2600"/>
                </a:solidFill>
              </a:defRPr>
            </a:pPr>
            <a:r>
              <a:t>在实际循环控制，凡是可以使用continue语句的地方几乎都可以使用条件表达式进行幂等操作（等效替换）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anks"/>
          <p:cNvSpPr txBox="1"/>
          <p:nvPr/>
        </p:nvSpPr>
        <p:spPr>
          <a:xfrm>
            <a:off x="4676393" y="3126491"/>
            <a:ext cx="36520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Thanks</a:t>
            </a:r>
          </a:p>
        </p:txBody>
      </p:sp>
      <p:sp>
        <p:nvSpPr>
          <p:cNvPr id="163" name="作业：…"/>
          <p:cNvSpPr txBox="1"/>
          <p:nvPr/>
        </p:nvSpPr>
        <p:spPr>
          <a:xfrm>
            <a:off x="9868349" y="9228585"/>
            <a:ext cx="3779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/>
            </a:pPr>
            <a:r>
              <a:t>作业：</a:t>
            </a:r>
          </a:p>
          <a:p>
            <a:pPr algn="l">
              <a:defRPr sz="1000"/>
            </a:pPr>
            <a:r>
              <a:t>实现 九九乘法表的打印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表达式，语句，代码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表达式，语句，代码块</a:t>
            </a:r>
          </a:p>
        </p:txBody>
      </p:sp>
      <p:sp>
        <p:nvSpPr>
          <p:cNvPr id="123" name="表达式…"/>
          <p:cNvSpPr txBox="1"/>
          <p:nvPr/>
        </p:nvSpPr>
        <p:spPr>
          <a:xfrm>
            <a:off x="1066800" y="2681629"/>
            <a:ext cx="6210301" cy="136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表达式</a:t>
            </a:r>
          </a:p>
          <a:p>
            <a:pPr algn="l"/>
            <a:r>
              <a:t>Java中的一个计算式称之为一个表达式</a:t>
            </a:r>
          </a:p>
          <a:p>
            <a:pPr algn="l"/>
            <a:r>
              <a:t>表达式只是一个运算式，之后不可以跟分号。</a:t>
            </a:r>
          </a:p>
        </p:txBody>
      </p:sp>
      <p:sp>
        <p:nvSpPr>
          <p:cNvPr id="124" name="语句：…"/>
          <p:cNvSpPr txBox="1"/>
          <p:nvPr/>
        </p:nvSpPr>
        <p:spPr>
          <a:xfrm>
            <a:off x="990599" y="4830139"/>
            <a:ext cx="9275370" cy="165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语句：</a:t>
            </a:r>
          </a:p>
          <a:p>
            <a:pPr algn="l"/>
            <a:r>
              <a:t>一个表达式之后跟一个分号，就形成了一个可执行的语句。</a:t>
            </a:r>
          </a:p>
          <a:p>
            <a:pPr algn="l"/>
            <a:r>
              <a:t>如果某个语句是以  {}  表征作用范围，则大括号之后可以不用写分号</a:t>
            </a:r>
          </a:p>
        </p:txBody>
      </p:sp>
      <p:sp>
        <p:nvSpPr>
          <p:cNvPr id="125" name="代码块…"/>
          <p:cNvSpPr txBox="1"/>
          <p:nvPr/>
        </p:nvSpPr>
        <p:spPr>
          <a:xfrm>
            <a:off x="952500" y="7080249"/>
            <a:ext cx="690463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代码块</a:t>
            </a:r>
          </a:p>
          <a:p>
            <a:pPr algn="l"/>
            <a:r>
              <a:t>代码块是由在花括号内的零个或者多个语句组成的</a:t>
            </a:r>
          </a:p>
          <a:p>
            <a:pPr algn="l"/>
            <a:r>
              <a:t>可以用于任何可以使用单个语句的地方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程序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程序流程控制</a:t>
            </a:r>
          </a:p>
        </p:txBody>
      </p:sp>
      <p:sp>
        <p:nvSpPr>
          <p:cNvPr id="128" name="判断结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判断结构</a:t>
            </a:r>
          </a:p>
          <a:p>
            <a:pPr/>
            <a:r>
              <a:t>选择结构</a:t>
            </a:r>
          </a:p>
          <a:p>
            <a:pPr/>
            <a:r>
              <a:t>循环结构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判断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判断结构</a:t>
            </a:r>
          </a:p>
        </p:txBody>
      </p:sp>
      <p:sp>
        <p:nvSpPr>
          <p:cNvPr id="131" name="if 语句的三种格式"/>
          <p:cNvSpPr txBox="1"/>
          <p:nvPr/>
        </p:nvSpPr>
        <p:spPr>
          <a:xfrm>
            <a:off x="873710" y="2191846"/>
            <a:ext cx="25127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语句的三种格式</a:t>
            </a:r>
          </a:p>
        </p:txBody>
      </p:sp>
      <p:sp>
        <p:nvSpPr>
          <p:cNvPr id="132" name="1. if(条件表达式){…"/>
          <p:cNvSpPr txBox="1"/>
          <p:nvPr/>
        </p:nvSpPr>
        <p:spPr>
          <a:xfrm>
            <a:off x="1726686" y="3319577"/>
            <a:ext cx="3015449" cy="444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1. if(条件表达式){</a:t>
            </a:r>
          </a:p>
          <a:p>
            <a:pPr lvl="2" algn="l"/>
            <a:r>
              <a:t> 执行语句；</a:t>
            </a:r>
          </a:p>
          <a:p>
            <a:pPr algn="l"/>
            <a:r>
              <a:t> }</a:t>
            </a:r>
          </a:p>
          <a:p>
            <a:pPr algn="l"/>
          </a:p>
          <a:p>
            <a:pPr algn="l"/>
            <a:r>
              <a:t>2. if (条件表达式) {</a:t>
            </a:r>
          </a:p>
          <a:p>
            <a:pPr algn="l"/>
            <a:r>
              <a:t>     执行语句；</a:t>
            </a:r>
          </a:p>
          <a:p>
            <a:pPr algn="l"/>
            <a:r>
              <a:t> } </a:t>
            </a:r>
          </a:p>
          <a:p>
            <a:pPr algn="l"/>
            <a:r>
              <a:t> else{</a:t>
            </a:r>
          </a:p>
          <a:p>
            <a:pPr algn="l"/>
            <a:r>
              <a:t>    执行语句；</a:t>
            </a:r>
          </a:p>
          <a:p>
            <a:pPr algn="l"/>
            <a:r>
              <a:t> }</a:t>
            </a:r>
          </a:p>
        </p:txBody>
      </p:sp>
      <p:sp>
        <p:nvSpPr>
          <p:cNvPr id="133" name="3. if(条件表达式) {…"/>
          <p:cNvSpPr txBox="1"/>
          <p:nvPr/>
        </p:nvSpPr>
        <p:spPr>
          <a:xfrm>
            <a:off x="6322761" y="2948218"/>
            <a:ext cx="3370480" cy="481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  <a:r>
              <a:t>3. if(条件表达式) {</a:t>
            </a:r>
          </a:p>
          <a:p>
            <a:pPr lvl="1" algn="l"/>
            <a:r>
              <a:t>	 执行语句；</a:t>
            </a:r>
          </a:p>
          <a:p>
            <a:pPr algn="l"/>
            <a:r>
              <a:t>     }</a:t>
            </a:r>
          </a:p>
          <a:p>
            <a:pPr algn="l"/>
            <a:r>
              <a:t>     else if (条件表达式){</a:t>
            </a:r>
          </a:p>
          <a:p>
            <a:pPr algn="l"/>
            <a:r>
              <a:t>		执行语句；</a:t>
            </a:r>
          </a:p>
          <a:p>
            <a:pPr algn="l"/>
            <a:r>
              <a:t>     }</a:t>
            </a:r>
          </a:p>
          <a:p>
            <a:pPr algn="l"/>
            <a:r>
              <a:t>	……</a:t>
            </a:r>
          </a:p>
          <a:p>
            <a:pPr algn="l"/>
            <a:r>
              <a:t>     else{</a:t>
            </a:r>
          </a:p>
          <a:p>
            <a:pPr algn="l"/>
            <a:r>
              <a:t>		执行语句；</a:t>
            </a:r>
          </a:p>
          <a:p>
            <a:pPr algn="l"/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f语句的特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if语句的特点</a:t>
            </a:r>
          </a:p>
        </p:txBody>
      </p:sp>
      <p:sp>
        <p:nvSpPr>
          <p:cNvPr id="136" name="每一种格式都是单条语句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每一种格式都是单条语句。</a:t>
            </a:r>
          </a:p>
          <a:p>
            <a:pPr/>
            <a:r>
              <a:t>第二种格式与三元运算符的区别：三元运算符运算完要有值出现。好处是：可以写在其他表达式中。</a:t>
            </a:r>
          </a:p>
          <a:p>
            <a:pPr/>
            <a:r>
              <a:t>条件表达式无论写成什么样子，只看最终的结构是否是true 或者 false。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选择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选择结构</a:t>
            </a:r>
          </a:p>
        </p:txBody>
      </p:sp>
      <p:sp>
        <p:nvSpPr>
          <p:cNvPr id="139" name="switch语句"/>
          <p:cNvSpPr txBox="1"/>
          <p:nvPr/>
        </p:nvSpPr>
        <p:spPr>
          <a:xfrm>
            <a:off x="871186" y="2344978"/>
            <a:ext cx="1677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switch语句</a:t>
            </a:r>
          </a:p>
        </p:txBody>
      </p:sp>
      <p:sp>
        <p:nvSpPr>
          <p:cNvPr id="140" name="格式：…"/>
          <p:cNvSpPr txBox="1"/>
          <p:nvPr/>
        </p:nvSpPr>
        <p:spPr>
          <a:xfrm>
            <a:off x="5056682" y="3006906"/>
            <a:ext cx="2891436" cy="583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格式：</a:t>
            </a:r>
          </a:p>
          <a:p>
            <a:pPr algn="l"/>
            <a:r>
              <a:t>switch(表达式){</a:t>
            </a:r>
          </a:p>
          <a:p>
            <a:pPr algn="l"/>
            <a:r>
              <a:t>	case 取值1:</a:t>
            </a:r>
          </a:p>
          <a:p>
            <a:pPr algn="l"/>
            <a:r>
              <a:t>		执行语句；</a:t>
            </a:r>
          </a:p>
          <a:p>
            <a:pPr algn="l"/>
            <a:r>
              <a:t>		break；</a:t>
            </a:r>
          </a:p>
          <a:p>
            <a:pPr algn="l"/>
            <a:r>
              <a:t>	case 取值2:</a:t>
            </a:r>
          </a:p>
          <a:p>
            <a:pPr algn="l"/>
            <a:r>
              <a:t>		执行语句；</a:t>
            </a:r>
          </a:p>
          <a:p>
            <a:pPr algn="l"/>
            <a:r>
              <a:t>		break；</a:t>
            </a:r>
          </a:p>
          <a:p>
            <a:pPr algn="l"/>
            <a:r>
              <a:t>	…...</a:t>
            </a:r>
          </a:p>
          <a:p>
            <a:pPr algn="l"/>
            <a:r>
              <a:t>	default:</a:t>
            </a:r>
          </a:p>
          <a:p>
            <a:pPr algn="l"/>
            <a:r>
              <a:t>		执行语句；</a:t>
            </a:r>
          </a:p>
          <a:p>
            <a:pPr algn="l"/>
            <a:r>
              <a:t>		break；</a:t>
            </a:r>
          </a:p>
          <a:p>
            <a:pPr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witch语句细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switch语句细节</a:t>
            </a:r>
          </a:p>
        </p:txBody>
      </p:sp>
      <p:sp>
        <p:nvSpPr>
          <p:cNvPr id="143" name="switch语句选择的类型只有四种：byte，short，int ， ch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switch语句选择的类型只有四种：byte，short，int ， char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case之间与default没有顺序。先执行第一个case，没有匹配的case执行default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结束switch语句的两种情况：遇到break，执行到switch语句结束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如果匹配的case或者default没有对应的break，那么程序会继续向下执行，运行可以执行的语句，直到遇到break或者switch结尾结束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循环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循环结构</a:t>
            </a:r>
          </a:p>
        </p:txBody>
      </p:sp>
      <p:sp>
        <p:nvSpPr>
          <p:cNvPr id="146" name="代表语句：while ， do while ， for"/>
          <p:cNvSpPr txBox="1"/>
          <p:nvPr/>
        </p:nvSpPr>
        <p:spPr>
          <a:xfrm>
            <a:off x="434210" y="2070404"/>
            <a:ext cx="49725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代表语句：</a:t>
            </a:r>
            <a:r>
              <a:rPr>
                <a:solidFill>
                  <a:srgbClr val="FF2600"/>
                </a:solidFill>
              </a:rPr>
              <a:t>while</a:t>
            </a:r>
            <a:r>
              <a:t> ， do while ， </a:t>
            </a:r>
            <a:r>
              <a:rPr>
                <a:solidFill>
                  <a:srgbClr val="FF2600"/>
                </a:solidFill>
              </a:rPr>
              <a:t>for</a:t>
            </a:r>
          </a:p>
        </p:txBody>
      </p:sp>
      <p:sp>
        <p:nvSpPr>
          <p:cNvPr id="147" name="while语句格式：…"/>
          <p:cNvSpPr txBox="1"/>
          <p:nvPr/>
        </p:nvSpPr>
        <p:spPr>
          <a:xfrm>
            <a:off x="4290724" y="2934085"/>
            <a:ext cx="2850795" cy="2113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while语句格式：</a:t>
            </a:r>
          </a:p>
          <a:p>
            <a:pPr algn="l"/>
            <a:r>
              <a:t>while(条件表达式) {</a:t>
            </a:r>
          </a:p>
          <a:p>
            <a:pPr algn="l"/>
            <a:r>
              <a:t>	执行语句；</a:t>
            </a:r>
          </a:p>
          <a:p>
            <a:pPr algn="l"/>
            <a:r>
              <a:t>}</a:t>
            </a:r>
          </a:p>
        </p:txBody>
      </p:sp>
      <p:sp>
        <p:nvSpPr>
          <p:cNvPr id="148" name="do while语句格式：…"/>
          <p:cNvSpPr txBox="1"/>
          <p:nvPr/>
        </p:nvSpPr>
        <p:spPr>
          <a:xfrm>
            <a:off x="4242371" y="5099731"/>
            <a:ext cx="3247035" cy="37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do while语句格式：</a:t>
            </a:r>
          </a:p>
          <a:p>
            <a:pPr algn="l"/>
            <a:r>
              <a:t>do{</a:t>
            </a:r>
          </a:p>
          <a:p>
            <a:pPr algn="l"/>
            <a:r>
              <a:t>	执行语句；</a:t>
            </a:r>
          </a:p>
          <a:p>
            <a:pPr algn="l"/>
            <a:r>
              <a:t>}while(条件表达式);</a:t>
            </a:r>
          </a:p>
          <a:p>
            <a:pPr algn="l"/>
          </a:p>
          <a:p>
            <a:pPr algn="l"/>
            <a:r>
              <a:t>do while特点：</a:t>
            </a:r>
          </a:p>
          <a:p>
            <a:pPr algn="l"/>
            <a:r>
              <a:t>是条件无论是否满足，</a:t>
            </a:r>
          </a:p>
          <a:p>
            <a:pPr algn="l"/>
            <a:r>
              <a:t>循环体至少执行一次。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r循环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for循环结构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