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70" r:id="rId8"/>
    <p:sldId id="267" r:id="rId9"/>
    <p:sldId id="263" r:id="rId10"/>
    <p:sldId id="266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21" autoAdjust="0"/>
  </p:normalViewPr>
  <p:slideViewPr>
    <p:cSldViewPr snapToGrid="0">
      <p:cViewPr varScale="1">
        <p:scale>
          <a:sx n="106" d="100"/>
          <a:sy n="106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905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5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340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0506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312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683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6059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3135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06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707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197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11C2E-2B51-494F-A5ED-D2E83B6B0F9B}" type="datetimeFigureOut">
              <a:rPr lang="LID4096" smtClean="0"/>
              <a:t>02/26/2025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AD4FB-052F-44EF-BDE9-4CBDD24D00D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8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fronkongames/steam-games-dataset/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0" Type="http://schemas.openxmlformats.org/officeDocument/2006/relationships/image" Target="../media/image18.pn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1DC9BA-E8E6-DC93-CBC5-5D2D0149C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89" y="1083904"/>
            <a:ext cx="7772631" cy="3268520"/>
          </a:xfrm>
        </p:spPr>
        <p:txBody>
          <a:bodyPr>
            <a:normAutofit/>
          </a:bodyPr>
          <a:lstStyle/>
          <a:p>
            <a:pPr algn="r"/>
            <a:r>
              <a:rPr lang="da-DK" sz="44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Steam Games </a:t>
            </a:r>
            <a:r>
              <a:rPr lang="da-DK" sz="4400" dirty="0" err="1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Recommendation</a:t>
            </a:r>
            <a:r>
              <a:rPr lang="da-DK" sz="44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 System</a:t>
            </a:r>
            <a:endParaRPr lang="LID4096" sz="44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6E0E4-B6F3-D53A-A3C1-900E46792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0799" y="4720274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Sebastian Grassmé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Unsupervised Algorithms in Machine Learning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University of Colorado Boulder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26</a:t>
            </a:r>
            <a:r>
              <a:rPr lang="en-US" sz="1200" b="1" baseline="30000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th</a:t>
            </a:r>
            <a:r>
              <a:rPr lang="en-US" sz="1200" b="1" dirty="0">
                <a:solidFill>
                  <a:schemeClr val="bg1"/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 of February 2025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52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A9993-7974-105F-F01B-FFBDF7BF807E}"/>
              </a:ext>
            </a:extLst>
          </p:cNvPr>
          <p:cNvSpPr txBox="1"/>
          <p:nvPr/>
        </p:nvSpPr>
        <p:spPr>
          <a:xfrm>
            <a:off x="699713" y="2284281"/>
            <a:ext cx="8717451" cy="3070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</a:pPr>
            <a:r>
              <a:rPr lang="da-D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Recommender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 Model &amp; Performance: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Cosine Similarity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provided the most relevant game title recommendations, with an execution time of 0.6s.</a:t>
            </a: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Noteable Mentions: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First model attempts with K-means clustering resulted in recommendations that appeared random.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endParaRPr lang="da-DK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spcBef>
                <a:spcPts val="300"/>
              </a:spcBef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Potential Improvements: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Use of feature reduction like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PCA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 reduce dimensionality and improve the model’s scalability.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Implement weighted similarity to give more importance to key features, enhancing recommendation accuracy.</a:t>
            </a:r>
          </a:p>
          <a:p>
            <a:pPr marL="285750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With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additional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data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explore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mixing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content-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based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filtering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with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collaborative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filtering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for more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personalized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results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137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3D8B8-36D8-7D39-8665-96379631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Thank You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1643589-0562-7368-AB97-118285CD0C40}"/>
              </a:ext>
            </a:extLst>
          </p:cNvPr>
          <p:cNvSpPr txBox="1">
            <a:spLocks/>
          </p:cNvSpPr>
          <p:nvPr/>
        </p:nvSpPr>
        <p:spPr>
          <a:xfrm>
            <a:off x="5794573" y="5339188"/>
            <a:ext cx="6051236" cy="1241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Sebastian Grassmé</a:t>
            </a:r>
          </a:p>
          <a:p>
            <a:pPr marL="0" indent="0" algn="r"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Unsupervised Algorithms in Machine Learning</a:t>
            </a:r>
          </a:p>
          <a:p>
            <a:pPr marL="0" indent="0" algn="r"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University of Colorado Boulder</a:t>
            </a:r>
          </a:p>
          <a:p>
            <a:pPr marL="0" indent="0" algn="r">
              <a:buNone/>
            </a:pP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26</a:t>
            </a:r>
            <a:r>
              <a:rPr lang="en-US" sz="11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th</a:t>
            </a:r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Light" panose="02000503000000020004" pitchFamily="2" charset="0"/>
                <a:ea typeface="Inter ExtraLight" panose="02000503000000020004" pitchFamily="2" charset="0"/>
              </a:rPr>
              <a:t> of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8392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25B32-4B66-BCF9-2BF3-95D6270D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Agenda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4B1D6636-CFF2-B522-40A5-92C45A33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Data Overview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EDA </a:t>
            </a:r>
            <a:r>
              <a:rPr lang="da-D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Insights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lvl="1"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Correlation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Matrix</a:t>
            </a:r>
          </a:p>
          <a:p>
            <a:pPr lvl="1">
              <a:lnSpc>
                <a:spcPct val="150000"/>
              </a:lnSpc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Top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Categorical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Values</a:t>
            </a:r>
          </a:p>
          <a:p>
            <a:pPr lvl="1">
              <a:lnSpc>
                <a:spcPct val="150000"/>
              </a:lnSpc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Distributions</a:t>
            </a:r>
          </a:p>
          <a:p>
            <a:pPr>
              <a:lnSpc>
                <a:spcPct val="150000"/>
              </a:lnSpc>
            </a:pPr>
            <a:r>
              <a:rPr lang="da-D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Preparing</a:t>
            </a: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 the Data</a:t>
            </a:r>
          </a:p>
          <a:p>
            <a:pPr>
              <a:lnSpc>
                <a:spcPct val="150000"/>
              </a:lnSpc>
            </a:pPr>
            <a:r>
              <a:rPr lang="da-DK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Model </a:t>
            </a:r>
            <a:r>
              <a:rPr lang="da-D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Results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a-DK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Conclusion</a:t>
            </a: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lnSpc>
                <a:spcPct val="150000"/>
              </a:lnSpc>
            </a:pPr>
            <a:endParaRPr lang="da-DK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2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53B5-733E-7A01-39D5-557BFE08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1640180"/>
          </a:xfrm>
        </p:spPr>
        <p:txBody>
          <a:bodyPr anchor="b">
            <a:normAutofit/>
          </a:bodyPr>
          <a:lstStyle/>
          <a:p>
            <a:r>
              <a:rPr lang="da-DK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Introduction</a:t>
            </a:r>
            <a:endParaRPr lang="LID4096" sz="40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17542DE-5D6D-7C04-5ACA-FFF5571D7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716" y="2423821"/>
            <a:ext cx="6595789" cy="3519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Steam Games Dataset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Make a recommender system to recommend games based on a game title using content-based filtering.</a:t>
            </a:r>
          </a:p>
          <a:p>
            <a:pPr marL="0" indent="0">
              <a:buNone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Dataset: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  <a:hlinkClick r:id="rId2"/>
              </a:rPr>
              <a:t>https://www.kaggle.com/datasets/fronkongames/steam-games-dataset/data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Goal of recommendation system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Utilizes cosine similarity to measure how closely games are related.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Identifies the top 5 most similar games based on the selected features.</a:t>
            </a:r>
          </a:p>
        </p:txBody>
      </p:sp>
      <p:pic>
        <p:nvPicPr>
          <p:cNvPr id="7" name="Graphic 6" descr="Game controller with solid fill">
            <a:extLst>
              <a:ext uri="{FF2B5EF4-FFF2-40B4-BE49-F238E27FC236}">
                <a16:creationId xmlns:a16="http://schemas.microsoft.com/office/drawing/2014/main" id="{03358186-EF60-FB5C-482F-B7C0B5471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745506" y="1492624"/>
            <a:ext cx="3765176" cy="376517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9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74" y="553954"/>
            <a:ext cx="5020742" cy="7668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Data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2942D-249F-6176-6359-D0FE9C750E97}"/>
              </a:ext>
            </a:extLst>
          </p:cNvPr>
          <p:cNvSpPr txBox="1"/>
          <p:nvPr/>
        </p:nvSpPr>
        <p:spPr>
          <a:xfrm>
            <a:off x="921533" y="4299067"/>
            <a:ext cx="5020742" cy="19314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Key Data Columns: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Our dataset contains information like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Price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Required 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Language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Genres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Categories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Tags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0F3D5-BAA6-62BC-2F37-028AC72022E3}"/>
              </a:ext>
            </a:extLst>
          </p:cNvPr>
          <p:cNvSpPr txBox="1"/>
          <p:nvPr/>
        </p:nvSpPr>
        <p:spPr>
          <a:xfrm>
            <a:off x="6089096" y="4299067"/>
            <a:ext cx="5181371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Missing Values: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There are missing values in the important columns like Genres, Tags, Categories, which lists the attributes of each game.</a:t>
            </a:r>
          </a:p>
          <a:p>
            <a:pPr>
              <a:spcAft>
                <a:spcPts val="600"/>
              </a:spcAft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Most of the values in the Metacritic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url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column is null. Which means most games released on steam doesn’t have a Metacritic score.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A762760-EFF6-4DB3-DFA5-B9EB93F27E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1058339"/>
              </p:ext>
            </p:extLst>
          </p:nvPr>
        </p:nvGraphicFramePr>
        <p:xfrm>
          <a:off x="488888" y="1446388"/>
          <a:ext cx="11190082" cy="2813503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804399">
                  <a:extLst>
                    <a:ext uri="{9D8B030D-6E8A-4147-A177-3AD203B41FA5}">
                      <a16:colId xmlns:a16="http://schemas.microsoft.com/office/drawing/2014/main" val="3236498743"/>
                    </a:ext>
                  </a:extLst>
                </a:gridCol>
                <a:gridCol w="1553257">
                  <a:extLst>
                    <a:ext uri="{9D8B030D-6E8A-4147-A177-3AD203B41FA5}">
                      <a16:colId xmlns:a16="http://schemas.microsoft.com/office/drawing/2014/main" val="2516471848"/>
                    </a:ext>
                  </a:extLst>
                </a:gridCol>
                <a:gridCol w="1121286">
                  <a:extLst>
                    <a:ext uri="{9D8B030D-6E8A-4147-A177-3AD203B41FA5}">
                      <a16:colId xmlns:a16="http://schemas.microsoft.com/office/drawing/2014/main" val="408677898"/>
                    </a:ext>
                  </a:extLst>
                </a:gridCol>
                <a:gridCol w="1176431">
                  <a:extLst>
                    <a:ext uri="{9D8B030D-6E8A-4147-A177-3AD203B41FA5}">
                      <a16:colId xmlns:a16="http://schemas.microsoft.com/office/drawing/2014/main" val="3760671536"/>
                    </a:ext>
                  </a:extLst>
                </a:gridCol>
                <a:gridCol w="909896">
                  <a:extLst>
                    <a:ext uri="{9D8B030D-6E8A-4147-A177-3AD203B41FA5}">
                      <a16:colId xmlns:a16="http://schemas.microsoft.com/office/drawing/2014/main" val="5927633"/>
                    </a:ext>
                  </a:extLst>
                </a:gridCol>
                <a:gridCol w="2113900">
                  <a:extLst>
                    <a:ext uri="{9D8B030D-6E8A-4147-A177-3AD203B41FA5}">
                      <a16:colId xmlns:a16="http://schemas.microsoft.com/office/drawing/2014/main" val="2555995530"/>
                    </a:ext>
                  </a:extLst>
                </a:gridCol>
                <a:gridCol w="2005142">
                  <a:extLst>
                    <a:ext uri="{9D8B030D-6E8A-4147-A177-3AD203B41FA5}">
                      <a16:colId xmlns:a16="http://schemas.microsoft.com/office/drawing/2014/main" val="2324411905"/>
                    </a:ext>
                  </a:extLst>
                </a:gridCol>
                <a:gridCol w="1505771">
                  <a:extLst>
                    <a:ext uri="{9D8B030D-6E8A-4147-A177-3AD203B41FA5}">
                      <a16:colId xmlns:a16="http://schemas.microsoft.com/office/drawing/2014/main" val="3457160586"/>
                    </a:ext>
                  </a:extLst>
                </a:gridCol>
              </a:tblGrid>
              <a:tr h="55867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AppID</a:t>
                      </a:r>
                      <a:endParaRPr lang="da-DK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Name</a:t>
                      </a:r>
                      <a:endParaRPr lang="da-DK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Release date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Required</a:t>
                      </a:r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 age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Price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Categories</a:t>
                      </a:r>
                      <a:endParaRPr lang="da-DK" sz="11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SemiBold" panose="02000503000000020004" pitchFamily="2" charset="0"/>
                        <a:ea typeface="Inter SemiBold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Genres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SemiBold" panose="02000503000000020004" pitchFamily="2" charset="0"/>
                          <a:ea typeface="Inter SemiBold" panose="02000503000000020004" pitchFamily="2" charset="0"/>
                        </a:rPr>
                        <a:t>Tags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277061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20200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Galactic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Bowling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Oct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21, 2008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19.99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Single-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player,Multi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-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player,Steam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Achievements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Casual,Indie,Sports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Indie,Casual,Sports,Bowling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77488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655370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Train Bandit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Oct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12, 2017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0.99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Single-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player,Steam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Achievements,Full</a:t>
                      </a:r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controller sup…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Action,Indie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Indie,Action,Pixel</a:t>
                      </a:r>
                      <a:r>
                        <a:rPr lang="fr-F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Graphics,2D,Retro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559100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1732930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Jolt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Project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Nov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17, 2021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4.99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Single-player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Action,Adventure,Indie,Strategy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NaN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731856"/>
                  </a:ext>
                </a:extLst>
              </a:tr>
              <a:tr h="447827">
                <a:tc>
                  <a:txBody>
                    <a:bodyPr/>
                    <a:lstStyle/>
                    <a:p>
                      <a:r>
                        <a:rPr lang="en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1355720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Henosis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™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Jul 23, 2020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5.99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Single-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player,Full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controller support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Adventure,Casual,Indie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2D </a:t>
                      </a:r>
                      <a:r>
                        <a:rPr 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Platformer,Atmospheric,Surreal,Mystery,Puzzle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579731"/>
                  </a:ext>
                </a:extLst>
              </a:tr>
              <a:tr h="303724">
                <a:tc>
                  <a:txBody>
                    <a:bodyPr/>
                    <a:lstStyle/>
                    <a:p>
                      <a:r>
                        <a:rPr lang="en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1139950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Two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Weeks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in Painland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Feb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3, 2020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0</a:t>
                      </a: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Single-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player,Steam</a:t>
                      </a:r>
                      <a:r>
                        <a:rPr lang="da-DK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 </a:t>
                      </a:r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Achievements</a:t>
                      </a:r>
                      <a:endParaRPr lang="en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Adventure,Indie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Inter Light" panose="02000503000000020004" pitchFamily="2" charset="0"/>
                          <a:ea typeface="Inter Light" panose="02000503000000020004" pitchFamily="2" charset="0"/>
                        </a:rPr>
                        <a:t>Indie,Adventure,Nudity,Violent</a:t>
                      </a:r>
                      <a:endParaRPr lang="da-DK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Inter Light" panose="02000503000000020004" pitchFamily="2" charset="0"/>
                        <a:ea typeface="Inter Light" panose="02000503000000020004" pitchFamily="2" charset="0"/>
                      </a:endParaRPr>
                    </a:p>
                  </a:txBody>
                  <a:tcPr marL="133018" marR="99763" marT="66509" marB="665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10594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BCD6769-CE17-8E54-E4F5-DAA04D7D552C}"/>
              </a:ext>
            </a:extLst>
          </p:cNvPr>
          <p:cNvSpPr txBox="1"/>
          <p:nvPr/>
        </p:nvSpPr>
        <p:spPr>
          <a:xfrm>
            <a:off x="921533" y="1042796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8 of 39 columns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7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646E6-CC8C-99E7-C452-301F2D8F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2D8397-BB2D-F1C4-1296-D836B1285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671A75-0B94-4C2C-4EE4-46EB257A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CAA49D-866F-17F3-9DEB-BA2EE306B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F5EEE9-1806-ADD8-7529-59CFCA2B6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DA5835-584C-12E2-4F42-FA2201BD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EDA Insights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3C6E371D-9942-80A5-D741-CA1D4B196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378" y="1809125"/>
            <a:ext cx="5833179" cy="4675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2A888C-5340-8982-EDD9-E5B3D6EBEDA8}"/>
              </a:ext>
            </a:extLst>
          </p:cNvPr>
          <p:cNvSpPr txBox="1"/>
          <p:nvPr/>
        </p:nvSpPr>
        <p:spPr>
          <a:xfrm>
            <a:off x="1371596" y="1071812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a-DK" altLang="LID4096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Correlation</a:t>
            </a:r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 Matrix</a:t>
            </a:r>
            <a:endParaRPr lang="LID4096" sz="14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D058EF-A851-D74C-FC5F-13935ACB52F9}"/>
              </a:ext>
            </a:extLst>
          </p:cNvPr>
          <p:cNvSpPr txBox="1"/>
          <p:nvPr/>
        </p:nvSpPr>
        <p:spPr>
          <a:xfrm>
            <a:off x="788465" y="2062892"/>
            <a:ext cx="4888057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Strong </a:t>
            </a:r>
            <a:r>
              <a:rPr kumimoji="0" lang="da-DK" altLang="LID4096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Correlations</a:t>
            </a:r>
            <a:endParaRPr kumimoji="0" lang="da-DK" altLang="LID4096" sz="1400" b="1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Positive and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Recommedations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Negative and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Recommendations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Positive and Negative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Peak CCU and Positive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High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correlation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between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between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these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features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indicates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that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a high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number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of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reviews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would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mean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a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popular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game.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Which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also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mean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more positive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reviews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lead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higher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peak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concurrent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player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count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Average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playtime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Median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playtime</a:t>
            </a: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Indicate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that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there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dataset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doesn’t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have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many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or large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outliers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</a:p>
          <a:p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2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EDA Insights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FA46E3A-EC96-1E1A-FA54-95351494E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1723" y="2748509"/>
            <a:ext cx="3767473" cy="19458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E6E49F6-00FC-EB3E-1CFA-6459AF3F3CDF}"/>
              </a:ext>
            </a:extLst>
          </p:cNvPr>
          <p:cNvSpPr txBox="1"/>
          <p:nvPr/>
        </p:nvSpPr>
        <p:spPr>
          <a:xfrm>
            <a:off x="8191723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Top Tags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BA0BE0-EDF2-B589-B7DF-218C549ECBBB}"/>
              </a:ext>
            </a:extLst>
          </p:cNvPr>
          <p:cNvSpPr txBox="1"/>
          <p:nvPr/>
        </p:nvSpPr>
        <p:spPr>
          <a:xfrm>
            <a:off x="8411943" y="4931179"/>
            <a:ext cx="3473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Once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again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Indie topping the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charg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Surprisingly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many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games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without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any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tags (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Unknown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). This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makes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using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tags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less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reliable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as a feature.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B72F8A6B-7150-925E-4EEF-CF27FAC94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6671" y="2836071"/>
            <a:ext cx="3767473" cy="1770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5825C-E953-226E-1C9C-337E82D9AA45}"/>
              </a:ext>
            </a:extLst>
          </p:cNvPr>
          <p:cNvSpPr txBox="1"/>
          <p:nvPr/>
        </p:nvSpPr>
        <p:spPr>
          <a:xfrm>
            <a:off x="4256671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Top </a:t>
            </a:r>
            <a:r>
              <a:rPr kumimoji="0" lang="da-DK" altLang="LID4096" sz="14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Categories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AB7A4-2CCE-4598-8B56-C1F51093BE7A}"/>
              </a:ext>
            </a:extLst>
          </p:cNvPr>
          <p:cNvSpPr txBox="1"/>
          <p:nvPr/>
        </p:nvSpPr>
        <p:spPr>
          <a:xfrm>
            <a:off x="4476891" y="4931179"/>
            <a:ext cx="34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Steam’s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leading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category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being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Single-player by a large margin.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75874C2C-145D-6ADE-D5F2-C4BCA8DF51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0530" y="2749577"/>
            <a:ext cx="3767473" cy="19437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0E76624-7812-E0F5-6E4A-4FAC734E0100}"/>
              </a:ext>
            </a:extLst>
          </p:cNvPr>
          <p:cNvSpPr txBox="1"/>
          <p:nvPr/>
        </p:nvSpPr>
        <p:spPr>
          <a:xfrm>
            <a:off x="240530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Top Genres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61714-DD7F-073B-A626-8A32DAB970CF}"/>
              </a:ext>
            </a:extLst>
          </p:cNvPr>
          <p:cNvSpPr txBox="1"/>
          <p:nvPr/>
        </p:nvSpPr>
        <p:spPr>
          <a:xfrm>
            <a:off x="460750" y="4931179"/>
            <a:ext cx="347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lot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of indie games.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a-DK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 fair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amount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of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unknown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genre games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DFE26C-B814-85D4-6A22-624ADB2094F6}"/>
              </a:ext>
            </a:extLst>
          </p:cNvPr>
          <p:cNvSpPr txBox="1"/>
          <p:nvPr/>
        </p:nvSpPr>
        <p:spPr>
          <a:xfrm>
            <a:off x="1371596" y="1071812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Top </a:t>
            </a:r>
            <a:r>
              <a:rPr kumimoji="0" lang="da-DK" altLang="LID4096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Categorical</a:t>
            </a:r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 Values</a:t>
            </a:r>
            <a:endParaRPr lang="LID4096" sz="14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6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04751-B8CF-9B70-1FAA-37320786F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B9B8E3-BD20-3B0D-416B-8752CFE53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50687-0D4E-5A62-F2D3-C7A401EC1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75AA76-4142-4BA2-BA56-8B2B391BB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10429C-EBCA-0FCD-A2C9-EAF9AB447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FA4F0-CE79-B033-F199-34381D52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02699"/>
            <a:ext cx="10030023" cy="991080"/>
          </a:xfrm>
        </p:spPr>
        <p:txBody>
          <a:bodyPr anchor="ctr">
            <a:normAutofit/>
          </a:bodyPr>
          <a:lstStyle/>
          <a:p>
            <a:r>
              <a:rPr lang="da-DK" sz="40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EDA Insights</a:t>
            </a:r>
            <a:endParaRPr lang="LID4096" sz="4000" dirty="0">
              <a:solidFill>
                <a:srgbClr val="FFFFFF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418D08-ADD1-C5F5-2241-F98669823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7996" y="2748509"/>
            <a:ext cx="3514926" cy="19458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0344F1-926C-8B37-39A0-4138DFFFE6C9}"/>
              </a:ext>
            </a:extLst>
          </p:cNvPr>
          <p:cNvSpPr txBox="1"/>
          <p:nvPr/>
        </p:nvSpPr>
        <p:spPr>
          <a:xfrm>
            <a:off x="8191723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Distribution of Average Playtime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577947-49C9-CAC1-777D-8D9A3D20B1EF}"/>
              </a:ext>
            </a:extLst>
          </p:cNvPr>
          <p:cNvSpPr txBox="1"/>
          <p:nvPr/>
        </p:nvSpPr>
        <p:spPr>
          <a:xfrm>
            <a:off x="8411943" y="4931179"/>
            <a:ext cx="347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This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again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reinforces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the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conclusion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that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most games on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steam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are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dead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games with no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activity</a:t>
            </a:r>
            <a:r>
              <a:rPr lang="da-DK" altLang="LID4096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at all.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9EDF703C-CF78-B8B8-E33D-03B772391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2944" y="2748509"/>
            <a:ext cx="3514926" cy="1945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E113BD-C6E6-01AF-9BE1-9C7894770C74}"/>
              </a:ext>
            </a:extLst>
          </p:cNvPr>
          <p:cNvSpPr txBox="1"/>
          <p:nvPr/>
        </p:nvSpPr>
        <p:spPr>
          <a:xfrm>
            <a:off x="4256671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Distribution of Peak CCU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6D837-838D-22D3-D75B-AEC08385B062}"/>
              </a:ext>
            </a:extLst>
          </p:cNvPr>
          <p:cNvSpPr txBox="1"/>
          <p:nvPr/>
        </p:nvSpPr>
        <p:spPr>
          <a:xfrm>
            <a:off x="4476891" y="4931179"/>
            <a:ext cx="3473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Interesting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 find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that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most games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are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”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dead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”. With minimal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requirements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to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launch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games on the platform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this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doesn’t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surprise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lang="da-DK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me</a:t>
            </a:r>
            <a:r>
              <a:rPr lang="da-DK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D8DD42C0-666A-CD2E-72E4-68158361C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472" y="2748509"/>
            <a:ext cx="3593588" cy="19458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ED889-210E-48C0-A6BC-01CBE5245857}"/>
              </a:ext>
            </a:extLst>
          </p:cNvPr>
          <p:cNvSpPr txBox="1"/>
          <p:nvPr/>
        </p:nvSpPr>
        <p:spPr>
          <a:xfrm>
            <a:off x="240530" y="1943937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Distribution of Prices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637F7-74C1-6FB9-771B-8E680B1C8F02}"/>
              </a:ext>
            </a:extLst>
          </p:cNvPr>
          <p:cNvSpPr txBox="1"/>
          <p:nvPr/>
        </p:nvSpPr>
        <p:spPr>
          <a:xfrm>
            <a:off x="460750" y="4931179"/>
            <a:ext cx="3473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A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huge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dominance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of </a:t>
            </a:r>
            <a:r>
              <a:rPr kumimoji="0" lang="da-DK" altLang="LID4096" sz="12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free</a:t>
            </a:r>
            <a:r>
              <a:rPr kumimoji="0" lang="da-DK" altLang="LID4096" sz="1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Inter Light" panose="02000503000000020004" pitchFamily="2" charset="0"/>
                <a:ea typeface="Inter Light" panose="02000503000000020004" pitchFamily="2" charset="0"/>
              </a:rPr>
              <a:t> games in the dataset.</a:t>
            </a:r>
            <a:endParaRPr lang="LID4096" sz="12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17530-34ED-12B9-3F2B-4EB5516EE361}"/>
              </a:ext>
            </a:extLst>
          </p:cNvPr>
          <p:cNvSpPr txBox="1"/>
          <p:nvPr/>
        </p:nvSpPr>
        <p:spPr>
          <a:xfrm>
            <a:off x="1371596" y="1071812"/>
            <a:ext cx="3693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da-DK" altLang="LID4096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 SemiBold" panose="02000503000000020004" pitchFamily="2" charset="0"/>
                <a:ea typeface="Inter SemiBold" panose="02000503000000020004" pitchFamily="2" charset="0"/>
              </a:rPr>
              <a:t>Distributions</a:t>
            </a:r>
            <a:endParaRPr lang="LID4096" sz="1400"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4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C53B5-733E-7A01-39D5-557BFE08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9716" y="499397"/>
            <a:ext cx="5929422" cy="701013"/>
          </a:xfrm>
        </p:spPr>
        <p:txBody>
          <a:bodyPr anchor="b">
            <a:normAutofit/>
          </a:bodyPr>
          <a:lstStyle/>
          <a:p>
            <a:r>
              <a:rPr lang="da-DK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Preparing the Data</a:t>
            </a:r>
            <a:endParaRPr lang="LID4096" sz="4000" dirty="0">
              <a:solidFill>
                <a:schemeClr val="tx1">
                  <a:lumMod val="75000"/>
                  <a:lumOff val="25000"/>
                </a:schemeClr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764DC-D9F3-80E6-0AD3-5935CD718EB4}"/>
              </a:ext>
            </a:extLst>
          </p:cNvPr>
          <p:cNvSpPr txBox="1"/>
          <p:nvPr/>
        </p:nvSpPr>
        <p:spPr>
          <a:xfrm>
            <a:off x="1149716" y="1549743"/>
            <a:ext cx="4946284" cy="994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Handling Null Values: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Filled categorial features with Unknown and dropped all columns with mostly null values.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41DF4C-DD4D-C3CF-1021-32000335A21C}"/>
              </a:ext>
            </a:extLst>
          </p:cNvPr>
          <p:cNvSpPr txBox="1"/>
          <p:nvPr/>
        </p:nvSpPr>
        <p:spPr>
          <a:xfrm>
            <a:off x="1149715" y="2708090"/>
            <a:ext cx="494628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One-hot Encoding: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Converted the list of entries inside the categorical columns Genres, Tags, Categories and Supported languages into numerical representations.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E39EE-8BDE-2180-EF33-67E4FD1F6AA5}"/>
              </a:ext>
            </a:extLst>
          </p:cNvPr>
          <p:cNvSpPr txBox="1"/>
          <p:nvPr/>
        </p:nvSpPr>
        <p:spPr>
          <a:xfrm>
            <a:off x="1149714" y="4243962"/>
            <a:ext cx="494628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a-DK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Normalizing Data: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Used Min-Max scaling for the numerical features to normalize their values.</a:t>
            </a:r>
            <a:endParaRPr lang="LID4096" sz="1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244E11-05D5-8DCB-6150-C2F7526633A2}"/>
              </a:ext>
            </a:extLst>
          </p:cNvPr>
          <p:cNvSpPr txBox="1"/>
          <p:nvPr/>
        </p:nvSpPr>
        <p:spPr>
          <a:xfrm>
            <a:off x="6276973" y="1702774"/>
            <a:ext cx="5266695" cy="854246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da-DK" sz="900" dirty="0">
                <a:solidFill>
                  <a:srgbClr val="000000"/>
                </a:solidFill>
                <a:latin typeface="Consolas" panose="020B0609020204030204" pitchFamily="49" charset="0"/>
              </a:rPr>
              <a:t>df 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dropna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subset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=[</a:t>
            </a:r>
            <a:r>
              <a:rPr lang="da-DK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da-DK" sz="9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da-DK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'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fill_cols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"Genres"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"Categories"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"Tags"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"Supported languages"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fill_cols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fill_cols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].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fillna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"Unknown"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isnull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().</a:t>
            </a:r>
            <a:r>
              <a:rPr lang="da-DK" sz="900" b="1" dirty="0">
                <a:solidFill>
                  <a:srgbClr val="880088"/>
                </a:solidFill>
                <a:latin typeface="Consolas" panose="020B0609020204030204" pitchFamily="49" charset="0"/>
              </a:rPr>
              <a:t>sum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da-DK" sz="20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086177-F70C-5060-1E32-E2849EE3CDD8}"/>
              </a:ext>
            </a:extLst>
          </p:cNvPr>
          <p:cNvSpPr txBox="1"/>
          <p:nvPr/>
        </p:nvSpPr>
        <p:spPr>
          <a:xfrm>
            <a:off x="6276973" y="2789674"/>
            <a:ext cx="5250981" cy="1160713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fr-F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fr-FR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"Genres"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fr-FR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fr-FR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fr-FR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"Genres"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].</a:t>
            </a:r>
            <a:r>
              <a:rPr lang="fr-FR" sz="900" b="1" dirty="0" err="1">
                <a:solidFill>
                  <a:srgbClr val="880088"/>
                </a:solidFill>
                <a:latin typeface="Consolas" panose="020B0609020204030204" pitchFamily="49" charset="0"/>
              </a:rPr>
              <a:t>str</a:t>
            </a:r>
            <a:r>
              <a:rPr lang="fr-FR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fr-FR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fr-FR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","</a:t>
            </a:r>
            <a:r>
              <a:rPr lang="fr-FR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fr-FR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mlb_genres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MultiLabelBinarizer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genres_encoded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DataFrame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mlb_genres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fit_transform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da-DK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"Genres"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]),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columns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mlb_genres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classes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df 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pd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concat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([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genres_encoded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axis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drop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columns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=[</a:t>
            </a:r>
            <a:r>
              <a:rPr lang="da-DK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"Genres"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],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inplace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1" dirty="0">
                <a:solidFill>
                  <a:srgbClr val="880088"/>
                </a:solidFill>
                <a:latin typeface="Consolas" panose="020B0609020204030204" pitchFamily="49" charset="0"/>
              </a:rPr>
              <a:t>True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)</a:t>
            </a:r>
            <a:endParaRPr lang="da-DK" sz="200" dirty="0">
              <a:effectLst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F4490-DCFC-E2A7-8812-C293426B8436}"/>
              </a:ext>
            </a:extLst>
          </p:cNvPr>
          <p:cNvSpPr txBox="1"/>
          <p:nvPr/>
        </p:nvSpPr>
        <p:spPr>
          <a:xfrm>
            <a:off x="6276972" y="4268046"/>
            <a:ext cx="5250981" cy="1007480"/>
          </a:xfrm>
          <a:prstGeom prst="roundRect">
            <a:avLst/>
          </a:prstGeom>
          <a:solidFill>
            <a:schemeClr val="tx1">
              <a:lumMod val="50000"/>
              <a:lumOff val="50000"/>
              <a:alpha val="6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144000" tIns="108000" rIns="144000" bIns="108000">
            <a:spAutoFit/>
          </a:bodyPr>
          <a:lstStyle/>
          <a:p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numerical_features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"Price"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"Peak CCU"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"Recommendations"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"Average playtime forever"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808080"/>
                </a:solidFill>
                <a:latin typeface="Consolas" panose="020B0609020204030204" pitchFamily="49" charset="0"/>
              </a:rPr>
              <a:t>"Required age"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scaler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MinMaxScaler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da-DK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numerical_features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scaler</a:t>
            </a:r>
            <a:r>
              <a:rPr lang="en-US" sz="9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fit_transform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numerical_features</a:t>
            </a:r>
            <a:r>
              <a:rPr lang="en-US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])</a:t>
            </a:r>
            <a:endParaRPr lang="en-US" sz="9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900" b="0" dirty="0">
                <a:solidFill>
                  <a:srgbClr val="000000"/>
                </a:solidFill>
                <a:latin typeface="Consolas" panose="020B0609020204030204" pitchFamily="49" charset="0"/>
              </a:rPr>
              <a:t>df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[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numerical_features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].</a:t>
            </a:r>
            <a:r>
              <a:rPr lang="da-DK" sz="9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</a:t>
            </a:r>
            <a:r>
              <a:rPr lang="da-DK" sz="900" b="1" dirty="0">
                <a:solidFill>
                  <a:srgbClr val="000080"/>
                </a:solidFill>
                <a:latin typeface="Consolas" panose="020B0609020204030204" pitchFamily="49" charset="0"/>
              </a:rPr>
              <a:t>()</a:t>
            </a:r>
            <a:endParaRPr lang="en-US" sz="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709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ADD8AF-805F-195A-2C4C-583D6528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4" y="564590"/>
            <a:ext cx="8545704" cy="968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Model   </a:t>
            </a:r>
            <a:r>
              <a:rPr lang="en-US" sz="4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4DB0C-2C83-57B6-A42A-BF04FFAE03A8}"/>
              </a:ext>
            </a:extLst>
          </p:cNvPr>
          <p:cNvSpPr txBox="1"/>
          <p:nvPr/>
        </p:nvSpPr>
        <p:spPr>
          <a:xfrm>
            <a:off x="2121091" y="2566400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Counter-Strike</a:t>
            </a:r>
            <a:endParaRPr lang="LID4096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4CF28-7D6E-73F3-88C0-796586ABDCD7}"/>
              </a:ext>
            </a:extLst>
          </p:cNvPr>
          <p:cNvSpPr txBox="1"/>
          <p:nvPr/>
        </p:nvSpPr>
        <p:spPr>
          <a:xfrm>
            <a:off x="4143840" y="1294902"/>
            <a:ext cx="79175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A function was designed to identify and recommend the top 5 most similar games to a given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title using the cosine similarity method.</a:t>
            </a:r>
            <a:endParaRPr lang="LID4096" sz="28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7EAF61-D79E-0F80-A36E-18CE4ECC927C}"/>
              </a:ext>
            </a:extLst>
          </p:cNvPr>
          <p:cNvSpPr txBox="1"/>
          <p:nvPr/>
        </p:nvSpPr>
        <p:spPr>
          <a:xfrm>
            <a:off x="3189097" y="4770539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DayZ</a:t>
            </a:r>
            <a:endParaRPr lang="LID4096"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86C756-73C0-152B-D6AD-82C42DD67541}"/>
              </a:ext>
            </a:extLst>
          </p:cNvPr>
          <p:cNvSpPr txBox="1"/>
          <p:nvPr/>
        </p:nvSpPr>
        <p:spPr>
          <a:xfrm>
            <a:off x="4143840" y="2137287"/>
            <a:ext cx="4055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Games recommended when prompted:</a:t>
            </a:r>
            <a:endParaRPr lang="LID4096" sz="32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pic>
        <p:nvPicPr>
          <p:cNvPr id="17" name="Picture 16" descr="A person wearing glasses and a green coat&#10;&#10;AI-generated content may be incorrect.">
            <a:extLst>
              <a:ext uri="{FF2B5EF4-FFF2-40B4-BE49-F238E27FC236}">
                <a16:creationId xmlns:a16="http://schemas.microsoft.com/office/drawing/2014/main" id="{D9EE07A5-D590-2F7B-394F-6410BF2E2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225" y="2901242"/>
            <a:ext cx="767388" cy="1055516"/>
          </a:xfrm>
          <a:prstGeom prst="rect">
            <a:avLst/>
          </a:prstGeom>
        </p:spPr>
      </p:pic>
      <p:pic>
        <p:nvPicPr>
          <p:cNvPr id="21" name="Picture 20" descr="A close-up of a cover&#10;&#10;AI-generated content may be incorrect.">
            <a:extLst>
              <a:ext uri="{FF2B5EF4-FFF2-40B4-BE49-F238E27FC236}">
                <a16:creationId xmlns:a16="http://schemas.microsoft.com/office/drawing/2014/main" id="{AE01B73F-DA3A-7F75-48CC-479BAD1DE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322" y="2913472"/>
            <a:ext cx="739182" cy="1055517"/>
          </a:xfrm>
          <a:prstGeom prst="rect">
            <a:avLst/>
          </a:prstGeom>
        </p:spPr>
      </p:pic>
      <p:pic>
        <p:nvPicPr>
          <p:cNvPr id="23" name="Picture 22" descr="A hand with fingers extended&#10;&#10;AI-generated content may be incorrect.">
            <a:extLst>
              <a:ext uri="{FF2B5EF4-FFF2-40B4-BE49-F238E27FC236}">
                <a16:creationId xmlns:a16="http://schemas.microsoft.com/office/drawing/2014/main" id="{490EA7A9-E53C-6222-9400-5C9EDDFFF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32" y="2901242"/>
            <a:ext cx="739182" cy="1055516"/>
          </a:xfrm>
          <a:prstGeom prst="rect">
            <a:avLst/>
          </a:prstGeom>
        </p:spPr>
      </p:pic>
      <p:pic>
        <p:nvPicPr>
          <p:cNvPr id="25" name="Picture 24" descr="A white person falling down&#10;&#10;AI-generated content may be incorrect.">
            <a:extLst>
              <a:ext uri="{FF2B5EF4-FFF2-40B4-BE49-F238E27FC236}">
                <a16:creationId xmlns:a16="http://schemas.microsoft.com/office/drawing/2014/main" id="{3FC0FA9A-46DC-A52F-C8B9-1AE86E58F7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13" y="2901242"/>
            <a:ext cx="739182" cy="1055516"/>
          </a:xfrm>
          <a:prstGeom prst="rect">
            <a:avLst/>
          </a:prstGeom>
        </p:spPr>
      </p:pic>
      <p:pic>
        <p:nvPicPr>
          <p:cNvPr id="27" name="Picture 26" descr="A magazine cover with a person in a white suit flying in the air&#10;&#10;AI-generated content may be incorrect.">
            <a:extLst>
              <a:ext uri="{FF2B5EF4-FFF2-40B4-BE49-F238E27FC236}">
                <a16:creationId xmlns:a16="http://schemas.microsoft.com/office/drawing/2014/main" id="{CA636A6C-3440-2F0E-8CAA-BF9BC99BD4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51" y="2907568"/>
            <a:ext cx="741826" cy="1055516"/>
          </a:xfrm>
          <a:prstGeom prst="rect">
            <a:avLst/>
          </a:prstGeom>
        </p:spPr>
      </p:pic>
      <p:pic>
        <p:nvPicPr>
          <p:cNvPr id="29" name="Picture 28" descr="A video game cover with a person pointing an object&#10;&#10;AI-generated content may be incorrect.">
            <a:extLst>
              <a:ext uri="{FF2B5EF4-FFF2-40B4-BE49-F238E27FC236}">
                <a16:creationId xmlns:a16="http://schemas.microsoft.com/office/drawing/2014/main" id="{0B1982D2-385E-29A0-7360-399AF61C6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763" y="5111811"/>
            <a:ext cx="771850" cy="1055517"/>
          </a:xfrm>
          <a:prstGeom prst="rect">
            <a:avLst/>
          </a:prstGeom>
        </p:spPr>
      </p:pic>
      <p:pic>
        <p:nvPicPr>
          <p:cNvPr id="31" name="Picture 30" descr="A person in a mask&#10;&#10;AI-generated content may be incorrect.">
            <a:extLst>
              <a:ext uri="{FF2B5EF4-FFF2-40B4-BE49-F238E27FC236}">
                <a16:creationId xmlns:a16="http://schemas.microsoft.com/office/drawing/2014/main" id="{E52E2BA2-5D13-8821-AA6F-21E6CB595C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81" y="5106330"/>
            <a:ext cx="739183" cy="1055517"/>
          </a:xfrm>
          <a:prstGeom prst="rect">
            <a:avLst/>
          </a:prstGeom>
        </p:spPr>
      </p:pic>
      <p:pic>
        <p:nvPicPr>
          <p:cNvPr id="33" name="Picture 32" descr="A poster for a video game&#10;&#10;AI-generated content may be incorrect.">
            <a:extLst>
              <a:ext uri="{FF2B5EF4-FFF2-40B4-BE49-F238E27FC236}">
                <a16:creationId xmlns:a16="http://schemas.microsoft.com/office/drawing/2014/main" id="{2FE7D0F8-4AA1-3AA5-7E92-23998BCC8C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632" y="5106329"/>
            <a:ext cx="733398" cy="1055517"/>
          </a:xfrm>
          <a:prstGeom prst="rect">
            <a:avLst/>
          </a:prstGeom>
        </p:spPr>
      </p:pic>
      <p:pic>
        <p:nvPicPr>
          <p:cNvPr id="35" name="Picture 34" descr="A video game cover with a plane flying over a tank&#10;&#10;AI-generated content may be incorrect.">
            <a:extLst>
              <a:ext uri="{FF2B5EF4-FFF2-40B4-BE49-F238E27FC236}">
                <a16:creationId xmlns:a16="http://schemas.microsoft.com/office/drawing/2014/main" id="{B9B984FF-C685-010A-BC52-7143549866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65" y="5106329"/>
            <a:ext cx="733398" cy="1020711"/>
          </a:xfrm>
          <a:prstGeom prst="rect">
            <a:avLst/>
          </a:prstGeom>
        </p:spPr>
      </p:pic>
      <p:pic>
        <p:nvPicPr>
          <p:cNvPr id="37" name="Picture 36" descr="A video game cover with a soldier&#10;&#10;AI-generated content may be incorrect.">
            <a:extLst>
              <a:ext uri="{FF2B5EF4-FFF2-40B4-BE49-F238E27FC236}">
                <a16:creationId xmlns:a16="http://schemas.microsoft.com/office/drawing/2014/main" id="{D4CC5D6F-FDE0-4A9C-DC7E-9C120D365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32" y="5106330"/>
            <a:ext cx="733398" cy="105551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9007EDA-1C8E-DA53-0035-1720E5AD7147}"/>
              </a:ext>
            </a:extLst>
          </p:cNvPr>
          <p:cNvSpPr txBox="1"/>
          <p:nvPr/>
        </p:nvSpPr>
        <p:spPr>
          <a:xfrm>
            <a:off x="4148041" y="2612567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Recommendations:</a:t>
            </a:r>
            <a:endParaRPr lang="LID4096" sz="2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3FAAB6-FB21-0251-4A64-1827947BA864}"/>
              </a:ext>
            </a:extLst>
          </p:cNvPr>
          <p:cNvSpPr txBox="1"/>
          <p:nvPr/>
        </p:nvSpPr>
        <p:spPr>
          <a:xfrm>
            <a:off x="4148041" y="4816706"/>
            <a:ext cx="1619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Recommendations:</a:t>
            </a:r>
            <a:endParaRPr lang="LID4096" sz="2400" dirty="0">
              <a:solidFill>
                <a:schemeClr val="tx1">
                  <a:lumMod val="75000"/>
                  <a:lumOff val="25000"/>
                </a:schemeClr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4B84C-D908-D6E6-494A-6A04AA713BE6}"/>
              </a:ext>
            </a:extLst>
          </p:cNvPr>
          <p:cNvSpPr txBox="1"/>
          <p:nvPr/>
        </p:nvSpPr>
        <p:spPr>
          <a:xfrm>
            <a:off x="4143840" y="4032388"/>
            <a:ext cx="58480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When requesting recommendations for Counter-Strike, I receive similar games 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built on the Half-Life engine, which aligns with my expectations.</a:t>
            </a:r>
            <a:endParaRPr lang="LID4096" sz="2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B170C5-4176-0C83-438A-FDF81EB323CF}"/>
              </a:ext>
            </a:extLst>
          </p:cNvPr>
          <p:cNvSpPr txBox="1"/>
          <p:nvPr/>
        </p:nvSpPr>
        <p:spPr>
          <a:xfrm>
            <a:off x="4143840" y="6239558"/>
            <a:ext cx="6542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For DayZ, the recommendations span different genres but maintain a similar overall vibe.</a:t>
            </a:r>
            <a:endParaRPr lang="LID4096" sz="2400" dirty="0">
              <a:solidFill>
                <a:schemeClr val="tx1">
                  <a:lumMod val="75000"/>
                  <a:lumOff val="25000"/>
                </a:schemeClr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</TotalTime>
  <Words>932</Words>
  <Application>Microsoft Office PowerPoint</Application>
  <PresentationFormat>Widescreen</PresentationFormat>
  <Paragraphs>168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Inter</vt:lpstr>
      <vt:lpstr>Inter ExtraBold</vt:lpstr>
      <vt:lpstr>Inter ExtraLight</vt:lpstr>
      <vt:lpstr>Inter Light</vt:lpstr>
      <vt:lpstr>Inter Medium</vt:lpstr>
      <vt:lpstr>Inter SemiBold</vt:lpstr>
      <vt:lpstr>Office Theme</vt:lpstr>
      <vt:lpstr>Steam Games Recommendation System</vt:lpstr>
      <vt:lpstr>Agenda</vt:lpstr>
      <vt:lpstr>Introduction</vt:lpstr>
      <vt:lpstr>Data Overview</vt:lpstr>
      <vt:lpstr>EDA Insights</vt:lpstr>
      <vt:lpstr>EDA Insights</vt:lpstr>
      <vt:lpstr>EDA Insights</vt:lpstr>
      <vt:lpstr>Preparing the Data</vt:lpstr>
      <vt:lpstr>Model   Results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Titanic Survival Prediction</dc:title>
  <dc:creator>Sebastian Grassmé</dc:creator>
  <cp:lastModifiedBy>Sebastian Grassme</cp:lastModifiedBy>
  <cp:revision>18</cp:revision>
  <dcterms:created xsi:type="dcterms:W3CDTF">2023-10-18T04:27:36Z</dcterms:created>
  <dcterms:modified xsi:type="dcterms:W3CDTF">2025-02-26T19:12:06Z</dcterms:modified>
</cp:coreProperties>
</file>