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90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95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4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5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31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683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60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31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0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707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197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1C2E-2B51-494F-A5ED-D2E83B6B0F9B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8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C9BA-E8E6-DC93-CBC5-5D2D0149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89" y="1083904"/>
            <a:ext cx="7772631" cy="3268520"/>
          </a:xfrm>
        </p:spPr>
        <p:txBody>
          <a:bodyPr>
            <a:normAutofit/>
          </a:bodyPr>
          <a:lstStyle/>
          <a:p>
            <a:pPr algn="r"/>
            <a:r>
              <a:rPr lang="da-DK" sz="44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Titanic Survival Prediction</a:t>
            </a:r>
            <a:endParaRPr lang="LID4096" sz="44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6E0E4-B6F3-D53A-A3C1-900E4679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799" y="4720274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Sebastian Grassmé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Introduction to Machine Learning: Supervised Learning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University of Colorado Boulder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18</a:t>
            </a:r>
            <a:r>
              <a:rPr lang="en-US" sz="1200" b="1" baseline="30000" dirty="0">
                <a:solidFill>
                  <a:schemeClr val="bg1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th</a:t>
            </a:r>
            <a:r>
              <a:rPr lang="en-US" sz="1200" b="1" dirty="0">
                <a:solidFill>
                  <a:schemeClr val="bg1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 of October 2023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A9993-7974-105F-F01B-FFBDF7BF807E}"/>
              </a:ext>
            </a:extLst>
          </p:cNvPr>
          <p:cNvSpPr txBox="1"/>
          <p:nvPr/>
        </p:nvSpPr>
        <p:spPr>
          <a:xfrm>
            <a:off x="699713" y="2284281"/>
            <a:ext cx="8135689" cy="395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Best Classification Model &amp; Performance: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Logistic Regression 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yielded the best results with an 81% precision.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Accuracy scores above 80% is a decent performance according to Kaggle’s leaderboard.</a:t>
            </a:r>
          </a:p>
          <a:p>
            <a:pPr>
              <a:spcBef>
                <a:spcPts val="300"/>
              </a:spcBef>
            </a:pP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Bef>
                <a:spcPts val="300"/>
              </a:spcBef>
            </a:pP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Bef>
                <a:spcPts val="300"/>
              </a:spcBef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Noteable Mentions: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 just the inclusion the Cabin column, a Logistic Regression model yielded results with a 69% precision. </a:t>
            </a:r>
          </a:p>
          <a:p>
            <a:pPr>
              <a:spcBef>
                <a:spcPts val="300"/>
              </a:spcBef>
            </a:pP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Bef>
                <a:spcPts val="300"/>
              </a:spcBef>
            </a:pP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Bef>
                <a:spcPts val="300"/>
              </a:spcBef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Potential Improvements:</a:t>
            </a:r>
          </a:p>
          <a:p>
            <a:pPr>
              <a:spcBef>
                <a:spcPts val="300"/>
              </a:spcBef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project was scoped for supervised learning, so considering this potential improvements could be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Using GridSearchCV for hyperparameter tuning instead of RandomizedSearchCV.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Binning of the Age and Fare columns.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Testing with Gradient Boosting or SVM.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Including the processed Cabin column in the main model.</a:t>
            </a:r>
          </a:p>
        </p:txBody>
      </p:sp>
    </p:spTree>
    <p:extLst>
      <p:ext uri="{BB962C8B-B14F-4D97-AF65-F5344CB8AC3E}">
        <p14:creationId xmlns:p14="http://schemas.microsoft.com/office/powerpoint/2010/main" val="64137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3D8B8-36D8-7D39-8665-96379631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643589-0562-7368-AB97-118285CD0C40}"/>
              </a:ext>
            </a:extLst>
          </p:cNvPr>
          <p:cNvSpPr txBox="1">
            <a:spLocks/>
          </p:cNvSpPr>
          <p:nvPr/>
        </p:nvSpPr>
        <p:spPr>
          <a:xfrm>
            <a:off x="5794573" y="5339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Sebastian Grassmé</a:t>
            </a:r>
          </a:p>
          <a:p>
            <a:pPr marL="0" indent="0" algn="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Introduction to Machine Learning: Supervised Learning</a:t>
            </a:r>
          </a:p>
          <a:p>
            <a:pPr marL="0" indent="0" algn="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University of Colorado Boulder</a:t>
            </a:r>
          </a:p>
          <a:p>
            <a:pPr marL="0" indent="0" algn="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18</a:t>
            </a:r>
            <a:r>
              <a:rPr lang="en-US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th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 of October 2023</a:t>
            </a:r>
          </a:p>
        </p:txBody>
      </p:sp>
    </p:spTree>
    <p:extLst>
      <p:ext uri="{BB962C8B-B14F-4D97-AF65-F5344CB8AC3E}">
        <p14:creationId xmlns:p14="http://schemas.microsoft.com/office/powerpoint/2010/main" val="2839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25B32-4B66-BCF9-2BF3-95D6270D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Agenda</a:t>
            </a:r>
            <a:endParaRPr lang="LID4096" sz="40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4B1D6636-CFF2-B522-40A5-92C45A33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Introduction</a:t>
            </a:r>
          </a:p>
          <a:p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Data Overview</a:t>
            </a:r>
          </a:p>
          <a:p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EDA Insights</a:t>
            </a:r>
          </a:p>
          <a:p>
            <a:pPr lvl="1"/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Cabin Column</a:t>
            </a:r>
          </a:p>
          <a:p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Preparing the Data</a:t>
            </a:r>
          </a:p>
          <a:p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Model Prediction Results</a:t>
            </a:r>
          </a:p>
          <a:p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Revisiting Cabin Column</a:t>
            </a:r>
          </a:p>
          <a:p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Conclusion</a:t>
            </a:r>
          </a:p>
          <a:p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2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C53B5-733E-7A01-39D5-557BFE08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da-DK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Introduction</a:t>
            </a:r>
            <a:endParaRPr lang="LID4096" sz="4000" dirty="0">
              <a:solidFill>
                <a:schemeClr val="tx1">
                  <a:lumMod val="75000"/>
                  <a:lumOff val="25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17542DE-5D6D-7C04-5ACA-FFF5571D7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Kaggle's Titanic Prediction Competition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Kaggle have a prediction competition, in which the goal is to get as close as possible to predict the survival of passengers aboard the Titanic.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Models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Random Forest</a:t>
            </a:r>
          </a:p>
        </p:txBody>
      </p:sp>
      <p:pic>
        <p:nvPicPr>
          <p:cNvPr id="7" name="Graphic 6" descr="Cruise ship with solid fill">
            <a:extLst>
              <a:ext uri="{FF2B5EF4-FFF2-40B4-BE49-F238E27FC236}">
                <a16:creationId xmlns:a16="http://schemas.microsoft.com/office/drawing/2014/main" id="{03358186-EF60-FB5C-482F-B7C0B5471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33" y="762835"/>
            <a:ext cx="5020742" cy="766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Data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2942D-249F-6176-6359-D0FE9C750E97}"/>
              </a:ext>
            </a:extLst>
          </p:cNvPr>
          <p:cNvSpPr txBox="1"/>
          <p:nvPr/>
        </p:nvSpPr>
        <p:spPr>
          <a:xfrm>
            <a:off x="921533" y="4299067"/>
            <a:ext cx="5020742" cy="1931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Key Data Columns: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Our dataset contains information like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Passenger class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Pclass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Sibling/spouse count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SibSp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Parent/child count (Parch)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Embarkation port (Embarked)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0F3D5-BAA6-62BC-2F37-028AC72022E3}"/>
              </a:ext>
            </a:extLst>
          </p:cNvPr>
          <p:cNvSpPr txBox="1"/>
          <p:nvPr/>
        </p:nvSpPr>
        <p:spPr>
          <a:xfrm>
            <a:off x="6089096" y="4299067"/>
            <a:ext cx="5181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Missing Values: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There are missing values in the Age, Cabin, and Embarked columns.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Notably most of the values in the Cabin column is null.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762760-EFF6-4DB3-DFA5-B9EB93F27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077976"/>
              </p:ext>
            </p:extLst>
          </p:nvPr>
        </p:nvGraphicFramePr>
        <p:xfrm>
          <a:off x="556592" y="1570997"/>
          <a:ext cx="11139784" cy="250960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3630">
                  <a:extLst>
                    <a:ext uri="{9D8B030D-6E8A-4147-A177-3AD203B41FA5}">
                      <a16:colId xmlns:a16="http://schemas.microsoft.com/office/drawing/2014/main" val="3236498743"/>
                    </a:ext>
                  </a:extLst>
                </a:gridCol>
                <a:gridCol w="916530">
                  <a:extLst>
                    <a:ext uri="{9D8B030D-6E8A-4147-A177-3AD203B41FA5}">
                      <a16:colId xmlns:a16="http://schemas.microsoft.com/office/drawing/2014/main" val="2516471848"/>
                    </a:ext>
                  </a:extLst>
                </a:gridCol>
                <a:gridCol w="729890">
                  <a:extLst>
                    <a:ext uri="{9D8B030D-6E8A-4147-A177-3AD203B41FA5}">
                      <a16:colId xmlns:a16="http://schemas.microsoft.com/office/drawing/2014/main" val="408677898"/>
                    </a:ext>
                  </a:extLst>
                </a:gridCol>
                <a:gridCol w="2109348">
                  <a:extLst>
                    <a:ext uri="{9D8B030D-6E8A-4147-A177-3AD203B41FA5}">
                      <a16:colId xmlns:a16="http://schemas.microsoft.com/office/drawing/2014/main" val="3760671536"/>
                    </a:ext>
                  </a:extLst>
                </a:gridCol>
                <a:gridCol w="677560">
                  <a:extLst>
                    <a:ext uri="{9D8B030D-6E8A-4147-A177-3AD203B41FA5}">
                      <a16:colId xmlns:a16="http://schemas.microsoft.com/office/drawing/2014/main" val="5927633"/>
                    </a:ext>
                  </a:extLst>
                </a:gridCol>
                <a:gridCol w="642920">
                  <a:extLst>
                    <a:ext uri="{9D8B030D-6E8A-4147-A177-3AD203B41FA5}">
                      <a16:colId xmlns:a16="http://schemas.microsoft.com/office/drawing/2014/main" val="3352097158"/>
                    </a:ext>
                  </a:extLst>
                </a:gridCol>
                <a:gridCol w="696034">
                  <a:extLst>
                    <a:ext uri="{9D8B030D-6E8A-4147-A177-3AD203B41FA5}">
                      <a16:colId xmlns:a16="http://schemas.microsoft.com/office/drawing/2014/main" val="2708461346"/>
                    </a:ext>
                  </a:extLst>
                </a:gridCol>
                <a:gridCol w="790717">
                  <a:extLst>
                    <a:ext uri="{9D8B030D-6E8A-4147-A177-3AD203B41FA5}">
                      <a16:colId xmlns:a16="http://schemas.microsoft.com/office/drawing/2014/main" val="3720323654"/>
                    </a:ext>
                  </a:extLst>
                </a:gridCol>
                <a:gridCol w="877318">
                  <a:extLst>
                    <a:ext uri="{9D8B030D-6E8A-4147-A177-3AD203B41FA5}">
                      <a16:colId xmlns:a16="http://schemas.microsoft.com/office/drawing/2014/main" val="2829431775"/>
                    </a:ext>
                  </a:extLst>
                </a:gridCol>
                <a:gridCol w="751459">
                  <a:extLst>
                    <a:ext uri="{9D8B030D-6E8A-4147-A177-3AD203B41FA5}">
                      <a16:colId xmlns:a16="http://schemas.microsoft.com/office/drawing/2014/main" val="2555995530"/>
                    </a:ext>
                  </a:extLst>
                </a:gridCol>
                <a:gridCol w="790717">
                  <a:extLst>
                    <a:ext uri="{9D8B030D-6E8A-4147-A177-3AD203B41FA5}">
                      <a16:colId xmlns:a16="http://schemas.microsoft.com/office/drawing/2014/main" val="2324411905"/>
                    </a:ext>
                  </a:extLst>
                </a:gridCol>
                <a:gridCol w="1013661">
                  <a:extLst>
                    <a:ext uri="{9D8B030D-6E8A-4147-A177-3AD203B41FA5}">
                      <a16:colId xmlns:a16="http://schemas.microsoft.com/office/drawing/2014/main" val="3457160586"/>
                    </a:ext>
                  </a:extLst>
                </a:gridCol>
              </a:tblGrid>
              <a:tr h="5586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PassengerId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Survived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Pclass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Name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Sex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Age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SibSp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Parch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Ticket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Fare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Cabin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Embarked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277061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  <a:endParaRPr lang="en-DK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Braund, Mr. Owen Harris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male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22.0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A/5 21171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7.2500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NaN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77488"/>
                  </a:ext>
                </a:extLst>
              </a:tr>
              <a:tr h="447827"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2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Cumings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, Mrs. John Bradley (Florence Briggs Th...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female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38.0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PC 17599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71.2833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C85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C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559100"/>
                  </a:ext>
                </a:extLst>
              </a:tr>
              <a:tr h="447827"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Heikkinen, Miss. Laina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female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26.0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STON/O2. 3101282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7.9250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NaN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731856"/>
                  </a:ext>
                </a:extLst>
              </a:tr>
              <a:tr h="447827"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4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Futrelle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, Mrs. Jacques Heath (Lily May Peel)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female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35.0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113803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53.1000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C123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579731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5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Allen, Mr. William Henry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male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35.0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373450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8.0500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NaN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0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77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EDA Insights</a:t>
            </a:r>
            <a:endParaRPr lang="LID4096" sz="40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9" name="Picture 8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C63E24AB-08D0-C97C-A3A4-346A32EE3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" y="2580700"/>
            <a:ext cx="2920590" cy="1898382"/>
          </a:xfrm>
          <a:prstGeom prst="rect">
            <a:avLst/>
          </a:prstGeom>
        </p:spPr>
      </p:pic>
      <p:pic>
        <p:nvPicPr>
          <p:cNvPr id="11" name="Picture 10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FB56DA4-F33F-1A13-B328-F9DC6AB6C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53" y="2585938"/>
            <a:ext cx="2920590" cy="1898382"/>
          </a:xfrm>
          <a:prstGeom prst="rect">
            <a:avLst/>
          </a:prstGeom>
        </p:spPr>
      </p:pic>
      <p:pic>
        <p:nvPicPr>
          <p:cNvPr id="3" name="Content Placeholder 2" descr="A graph of age distribution&#10;&#10;Description automatically generated">
            <a:extLst>
              <a:ext uri="{FF2B5EF4-FFF2-40B4-BE49-F238E27FC236}">
                <a16:creationId xmlns:a16="http://schemas.microsoft.com/office/drawing/2014/main" id="{DFA46E3A-EC96-1E1A-FA54-95351494E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03" y="2591865"/>
            <a:ext cx="2920590" cy="1898382"/>
          </a:xfrm>
          <a:prstGeom prst="rect">
            <a:avLst/>
          </a:prstGeom>
        </p:spPr>
      </p:pic>
      <p:pic>
        <p:nvPicPr>
          <p:cNvPr id="7" name="Picture 6" descr="A graph with a line graph&#10;&#10;Description automatically generated">
            <a:extLst>
              <a:ext uri="{FF2B5EF4-FFF2-40B4-BE49-F238E27FC236}">
                <a16:creationId xmlns:a16="http://schemas.microsoft.com/office/drawing/2014/main" id="{964D20B4-D2F1-2287-1C5C-8FC4124EF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24" y="2602816"/>
            <a:ext cx="2920590" cy="1876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8B59CE-0A6A-B620-021F-48F0E9071DAC}"/>
              </a:ext>
            </a:extLst>
          </p:cNvPr>
          <p:cNvSpPr txBox="1"/>
          <p:nvPr/>
        </p:nvSpPr>
        <p:spPr>
          <a:xfrm>
            <a:off x="284806" y="4684045"/>
            <a:ext cx="273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Females had a significantly higher survival rate compared to males.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002ED-2FFA-DABE-82A9-CBC22ED27207}"/>
              </a:ext>
            </a:extLst>
          </p:cNvPr>
          <p:cNvSpPr txBox="1"/>
          <p:nvPr/>
        </p:nvSpPr>
        <p:spPr>
          <a:xfrm>
            <a:off x="284806" y="1983252"/>
            <a:ext cx="273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Gender-based Survival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1FF11B-406F-919F-75C3-0E062CDD2D9D}"/>
              </a:ext>
            </a:extLst>
          </p:cNvPr>
          <p:cNvSpPr txBox="1"/>
          <p:nvPr/>
        </p:nvSpPr>
        <p:spPr>
          <a:xfrm>
            <a:off x="3303428" y="1983094"/>
            <a:ext cx="2706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Survival by Pclass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E49F6-00FC-EB3E-1CFA-6459AF3F3CDF}"/>
              </a:ext>
            </a:extLst>
          </p:cNvPr>
          <p:cNvSpPr txBox="1"/>
          <p:nvPr/>
        </p:nvSpPr>
        <p:spPr>
          <a:xfrm>
            <a:off x="6315278" y="1982266"/>
            <a:ext cx="2706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Age Distribution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0A7D1D-C9B1-347A-F163-64106C04E107}"/>
              </a:ext>
            </a:extLst>
          </p:cNvPr>
          <p:cNvSpPr txBox="1"/>
          <p:nvPr/>
        </p:nvSpPr>
        <p:spPr>
          <a:xfrm>
            <a:off x="9351872" y="1982172"/>
            <a:ext cx="2706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Fare Distribution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8D4F7F-58FE-C6B6-42F9-9C23252998B2}"/>
              </a:ext>
            </a:extLst>
          </p:cNvPr>
          <p:cNvSpPr txBox="1"/>
          <p:nvPr/>
        </p:nvSpPr>
        <p:spPr>
          <a:xfrm>
            <a:off x="3289641" y="4684183"/>
            <a:ext cx="2733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First-class passengers had the highest survival 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3</a:t>
            </a:r>
            <a:r>
              <a: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-class passengers had a survival rate of 25%.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BA0BE0-EDF2-B589-B7DF-218C549ECBBB}"/>
              </a:ext>
            </a:extLst>
          </p:cNvPr>
          <p:cNvSpPr txBox="1"/>
          <p:nvPr/>
        </p:nvSpPr>
        <p:spPr>
          <a:xfrm>
            <a:off x="6301491" y="4684183"/>
            <a:ext cx="2733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Most passengers are between 20-40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years old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endParaRPr kumimoji="0" lang="da-DK" altLang="LID4096" sz="12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 lot of children under the age of 10.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D00897-7D95-61B1-59AF-300830CF9FA1}"/>
              </a:ext>
            </a:extLst>
          </p:cNvPr>
          <p:cNvSpPr txBox="1"/>
          <p:nvPr/>
        </p:nvSpPr>
        <p:spPr>
          <a:xfrm>
            <a:off x="9315312" y="4691036"/>
            <a:ext cx="2733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Most of the passengers have bought the cheapest fare.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Very small number of passengers had a ticket over $100.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6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EDA Insights</a:t>
            </a:r>
            <a:br>
              <a:rPr lang="da-DK" sz="40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</a:br>
            <a:r>
              <a:rPr lang="da-DK" sz="24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Cabin Column</a:t>
            </a:r>
            <a:endParaRPr lang="LID4096" sz="40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88A0E-791F-F2F4-CD54-F19F7315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36572"/>
            <a:ext cx="4712436" cy="739360"/>
          </a:xfrm>
        </p:spPr>
        <p:txBody>
          <a:bodyPr>
            <a:normAutofit/>
          </a:bodyPr>
          <a:lstStyle/>
          <a:p>
            <a:pPr marL="0" indent="0" defTabSz="786384">
              <a:lnSpc>
                <a:spcPct val="100000"/>
              </a:lnSpc>
              <a:spcBef>
                <a:spcPts val="860"/>
              </a:spcBef>
              <a:buNone/>
            </a:pPr>
            <a:r>
              <a:rPr lang="da-DK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Value Samples:</a:t>
            </a:r>
          </a:p>
          <a:p>
            <a:pPr marL="0" indent="0" defTabSz="786384">
              <a:lnSpc>
                <a:spcPct val="100000"/>
              </a:lnSpc>
              <a:spcBef>
                <a:spcPts val="860"/>
              </a:spcBef>
              <a:buNone/>
            </a:pPr>
            <a:r>
              <a:rPr lang="da-DK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+mn-ea"/>
                <a:cs typeface="+mn-cs"/>
              </a:rPr>
              <a:t>C85, C123, E46, G6, C103, D56, A6</a:t>
            </a:r>
            <a:endParaRPr lang="LID4096" sz="16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00FEC-EFCE-C59E-2159-C4CD795B89DE}"/>
              </a:ext>
            </a:extLst>
          </p:cNvPr>
          <p:cNvSpPr txBox="1"/>
          <p:nvPr/>
        </p:nvSpPr>
        <p:spPr>
          <a:xfrm>
            <a:off x="6096000" y="4837286"/>
            <a:ext cx="48634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da-DK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Observation and Assumption:</a:t>
            </a:r>
          </a:p>
          <a:p>
            <a:pPr defTabSz="393192"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+mn-ea"/>
                <a:cs typeface="+mn-cs"/>
              </a:rPr>
              <a:t>The Cabin column has numerous missing values. We hypothesize that the cabin location might influence survival, given its relation to ship structure.</a:t>
            </a:r>
            <a:endParaRPr lang="LID4096" sz="16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3C3B0-E7EC-87A2-4167-446662BF6E18}"/>
              </a:ext>
            </a:extLst>
          </p:cNvPr>
          <p:cNvSpPr txBox="1"/>
          <p:nvPr/>
        </p:nvSpPr>
        <p:spPr>
          <a:xfrm>
            <a:off x="1383564" y="4837286"/>
            <a:ext cx="45984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da-DK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Unique Cabin Values</a:t>
            </a:r>
            <a:r>
              <a:rPr lang="da-DK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:</a:t>
            </a:r>
          </a:p>
          <a:p>
            <a:pPr defTabSz="393192"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+mn-ea"/>
                <a:cs typeface="+mn-cs"/>
              </a:rPr>
              <a:t>Despite missing values, the available cabin data points to specific deck information, e.g., C85 indicates deck C.</a:t>
            </a:r>
            <a:endParaRPr lang="LID4096" sz="16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05D5928-F4D7-B973-AC05-81E86DB83991}"/>
              </a:ext>
            </a:extLst>
          </p:cNvPr>
          <p:cNvSpPr txBox="1">
            <a:spLocks/>
          </p:cNvSpPr>
          <p:nvPr/>
        </p:nvSpPr>
        <p:spPr>
          <a:xfrm>
            <a:off x="1383565" y="3236572"/>
            <a:ext cx="4598491" cy="96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86384">
              <a:lnSpc>
                <a:spcPct val="100000"/>
              </a:lnSpc>
              <a:spcBef>
                <a:spcPts val="860"/>
              </a:spcBef>
              <a:buNone/>
            </a:pPr>
            <a:r>
              <a:rPr lang="da-DK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Data Population:</a:t>
            </a:r>
          </a:p>
          <a:p>
            <a:pPr marL="0" indent="0" defTabSz="786384">
              <a:lnSpc>
                <a:spcPct val="100000"/>
              </a:lnSpc>
              <a:spcBef>
                <a:spcPts val="860"/>
              </a:spcBef>
              <a:buNone/>
            </a:pPr>
            <a:r>
              <a:rPr lang="da-DK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+mn-ea"/>
                <a:cs typeface="+mn-cs"/>
              </a:rPr>
              <a:t>The dataset only have 22% of the rows populated with a Cabin value.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C53B5-733E-7A01-39D5-557BFE08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701013"/>
          </a:xfrm>
        </p:spPr>
        <p:txBody>
          <a:bodyPr anchor="b">
            <a:normAutofit/>
          </a:bodyPr>
          <a:lstStyle/>
          <a:p>
            <a:r>
              <a:rPr lang="da-DK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Preparing the Data</a:t>
            </a:r>
            <a:endParaRPr lang="LID4096" sz="4000" dirty="0">
              <a:solidFill>
                <a:schemeClr val="tx1">
                  <a:lumMod val="75000"/>
                  <a:lumOff val="25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764DC-D9F3-80E6-0AD3-5935CD718EB4}"/>
              </a:ext>
            </a:extLst>
          </p:cNvPr>
          <p:cNvSpPr txBox="1"/>
          <p:nvPr/>
        </p:nvSpPr>
        <p:spPr>
          <a:xfrm>
            <a:off x="1149716" y="1549743"/>
            <a:ext cx="4946284" cy="994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Handling Null Values: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Filled Age with median values. Dropped rows with missing Embarked values. Cabin remains under consideration.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1DF4C-DD4D-C3CF-1021-32000335A21C}"/>
              </a:ext>
            </a:extLst>
          </p:cNvPr>
          <p:cNvSpPr txBox="1"/>
          <p:nvPr/>
        </p:nvSpPr>
        <p:spPr>
          <a:xfrm>
            <a:off x="1149717" y="2786843"/>
            <a:ext cx="494628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One-hot Encoding: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Converted categorical columns like Sex and Embarked into numerical representations.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E39EE-8BDE-2180-EF33-67E4FD1F6AA5}"/>
              </a:ext>
            </a:extLst>
          </p:cNvPr>
          <p:cNvSpPr txBox="1"/>
          <p:nvPr/>
        </p:nvSpPr>
        <p:spPr>
          <a:xfrm>
            <a:off x="1149715" y="3961079"/>
            <a:ext cx="494628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Normalizing Data: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Used Min-Max scaling for the Age and Fare columns to normalize their values.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9FBF3-5FF7-3C78-0DF3-04D40792A7B7}"/>
              </a:ext>
            </a:extLst>
          </p:cNvPr>
          <p:cNvSpPr txBox="1"/>
          <p:nvPr/>
        </p:nvSpPr>
        <p:spPr>
          <a:xfrm>
            <a:off x="1149714" y="5125959"/>
            <a:ext cx="535586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Dataset Split: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The dataset was split into an 80/20 ratio for training and testing.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44E11-05D5-8DCB-6150-C2F7526633A2}"/>
              </a:ext>
            </a:extLst>
          </p:cNvPr>
          <p:cNvSpPr txBox="1"/>
          <p:nvPr/>
        </p:nvSpPr>
        <p:spPr>
          <a:xfrm>
            <a:off x="6276973" y="1702774"/>
            <a:ext cx="5266695" cy="701013"/>
          </a:xfrm>
          <a:prstGeom prst="round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"Cabin"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axis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inplace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b="1" dirty="0">
                <a:solidFill>
                  <a:srgbClr val="88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errors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'Embarked'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'Embarked'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inplace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b="1" dirty="0">
                <a:solidFill>
                  <a:srgbClr val="88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inplace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b="1" dirty="0">
                <a:solidFill>
                  <a:srgbClr val="88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sz="90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86177-F70C-5060-1E32-E2849EE3CDD8}"/>
              </a:ext>
            </a:extLst>
          </p:cNvPr>
          <p:cNvSpPr txBox="1"/>
          <p:nvPr/>
        </p:nvSpPr>
        <p:spPr>
          <a:xfrm>
            <a:off x="6276973" y="2789674"/>
            <a:ext cx="5250981" cy="1007480"/>
          </a:xfrm>
          <a:prstGeom prst="round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'Sex'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'Sex'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a-DK" sz="900" b="1" dirty="0">
                <a:solidFill>
                  <a:srgbClr val="880088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'male'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'female'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embarked_dummies 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'Embarked'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drop_first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b="1" dirty="0">
                <a:solidFill>
                  <a:srgbClr val="88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embarked_dummies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axis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'Embarked'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'Ticket'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'PassengerId'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axis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	   inplace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b="1" dirty="0">
                <a:solidFill>
                  <a:srgbClr val="88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sz="900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6D94C-5A49-04DB-302A-B1D36D4F50DD}"/>
              </a:ext>
            </a:extLst>
          </p:cNvPr>
          <p:cNvSpPr txBox="1"/>
          <p:nvPr/>
        </p:nvSpPr>
        <p:spPr>
          <a:xfrm>
            <a:off x="6276971" y="5136822"/>
            <a:ext cx="5250981" cy="854246"/>
          </a:xfrm>
          <a:prstGeom prst="round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'Survived'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axis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'Survived’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X_test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y_train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y_test 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train_test_split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test_size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			      random_state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da-DK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sz="9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4490-DCFC-E2A7-8812-C293426B8436}"/>
              </a:ext>
            </a:extLst>
          </p:cNvPr>
          <p:cNvSpPr txBox="1"/>
          <p:nvPr/>
        </p:nvSpPr>
        <p:spPr>
          <a:xfrm>
            <a:off x="6276972" y="4268046"/>
            <a:ext cx="5250981" cy="394546"/>
          </a:xfrm>
          <a:prstGeom prst="round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'Fare'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StandardScaler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'Fare'</a:t>
            </a:r>
            <a:r>
              <a:rPr lang="en-US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]])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70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266" y="1688183"/>
            <a:ext cx="8545704" cy="968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Model   </a:t>
            </a:r>
            <a:r>
              <a: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Prediction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4DB0C-2C83-57B6-A42A-BF04FFAE03A8}"/>
              </a:ext>
            </a:extLst>
          </p:cNvPr>
          <p:cNvSpPr txBox="1"/>
          <p:nvPr/>
        </p:nvSpPr>
        <p:spPr>
          <a:xfrm>
            <a:off x="1417000" y="330770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Logistic Regression</a:t>
            </a:r>
            <a:endParaRPr lang="LID4096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E7B34-FEA2-4A26-5E9B-9A790EA61BE3}"/>
              </a:ext>
            </a:extLst>
          </p:cNvPr>
          <p:cNvSpPr txBox="1"/>
          <p:nvPr/>
        </p:nvSpPr>
        <p:spPr>
          <a:xfrm>
            <a:off x="1954007" y="537070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Random Forest</a:t>
            </a:r>
            <a:endParaRPr lang="LID4096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4BA498-001D-B664-EC41-37A5C502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99842"/>
              </p:ext>
            </p:extLst>
          </p:nvPr>
        </p:nvGraphicFramePr>
        <p:xfrm>
          <a:off x="6841267" y="4977253"/>
          <a:ext cx="4889615" cy="116612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57349">
                  <a:extLst>
                    <a:ext uri="{9D8B030D-6E8A-4147-A177-3AD203B41FA5}">
                      <a16:colId xmlns:a16="http://schemas.microsoft.com/office/drawing/2014/main" val="1128366178"/>
                    </a:ext>
                  </a:extLst>
                </a:gridCol>
                <a:gridCol w="1294669">
                  <a:extLst>
                    <a:ext uri="{9D8B030D-6E8A-4147-A177-3AD203B41FA5}">
                      <a16:colId xmlns:a16="http://schemas.microsoft.com/office/drawing/2014/main" val="862324653"/>
                    </a:ext>
                  </a:extLst>
                </a:gridCol>
                <a:gridCol w="1078891">
                  <a:extLst>
                    <a:ext uri="{9D8B030D-6E8A-4147-A177-3AD203B41FA5}">
                      <a16:colId xmlns:a16="http://schemas.microsoft.com/office/drawing/2014/main" val="2565563720"/>
                    </a:ext>
                  </a:extLst>
                </a:gridCol>
                <a:gridCol w="1258706">
                  <a:extLst>
                    <a:ext uri="{9D8B030D-6E8A-4147-A177-3AD203B41FA5}">
                      <a16:colId xmlns:a16="http://schemas.microsoft.com/office/drawing/2014/main" val="3653606016"/>
                    </a:ext>
                  </a:extLst>
                </a:gridCol>
              </a:tblGrid>
              <a:tr h="5586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SemiBold" panose="02000503000000020004" pitchFamily="2" charset="0"/>
                        <a:ea typeface="Inter SemiBold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Precision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Recall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F1-score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094935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pPr algn="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Medium" panose="02000503000000020004" pitchFamily="2" charset="0"/>
                          <a:ea typeface="Inter Medium" panose="02000503000000020004" pitchFamily="2" charset="0"/>
                        </a:rPr>
                        <a:t>Died</a:t>
                      </a:r>
                      <a:endParaRPr lang="en-DK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Medium" panose="02000503000000020004" pitchFamily="2" charset="0"/>
                        <a:ea typeface="Inter Medium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79%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88%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83%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47706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pPr algn="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Medium" panose="02000503000000020004" pitchFamily="2" charset="0"/>
                          <a:ea typeface="Inter Medium" panose="02000503000000020004" pitchFamily="2" charset="0"/>
                        </a:rPr>
                        <a:t>Survived</a:t>
                      </a:r>
                      <a:endParaRPr lang="en-DK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Medium" panose="02000503000000020004" pitchFamily="2" charset="0"/>
                        <a:ea typeface="Inter Medium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79%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68%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73%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585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D424EA-0280-97B6-27A5-6D1B5377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9587"/>
              </p:ext>
            </p:extLst>
          </p:nvPr>
        </p:nvGraphicFramePr>
        <p:xfrm>
          <a:off x="6841268" y="2906598"/>
          <a:ext cx="4889615" cy="116612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57349">
                  <a:extLst>
                    <a:ext uri="{9D8B030D-6E8A-4147-A177-3AD203B41FA5}">
                      <a16:colId xmlns:a16="http://schemas.microsoft.com/office/drawing/2014/main" val="1128366178"/>
                    </a:ext>
                  </a:extLst>
                </a:gridCol>
                <a:gridCol w="1294669">
                  <a:extLst>
                    <a:ext uri="{9D8B030D-6E8A-4147-A177-3AD203B41FA5}">
                      <a16:colId xmlns:a16="http://schemas.microsoft.com/office/drawing/2014/main" val="862324653"/>
                    </a:ext>
                  </a:extLst>
                </a:gridCol>
                <a:gridCol w="1078891">
                  <a:extLst>
                    <a:ext uri="{9D8B030D-6E8A-4147-A177-3AD203B41FA5}">
                      <a16:colId xmlns:a16="http://schemas.microsoft.com/office/drawing/2014/main" val="2565563720"/>
                    </a:ext>
                  </a:extLst>
                </a:gridCol>
                <a:gridCol w="1258706">
                  <a:extLst>
                    <a:ext uri="{9D8B030D-6E8A-4147-A177-3AD203B41FA5}">
                      <a16:colId xmlns:a16="http://schemas.microsoft.com/office/drawing/2014/main" val="3653606016"/>
                    </a:ext>
                  </a:extLst>
                </a:gridCol>
              </a:tblGrid>
              <a:tr h="5586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SemiBold" panose="02000503000000020004" pitchFamily="2" charset="0"/>
                        <a:ea typeface="Inter SemiBold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Precision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Recall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F1-score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094935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pPr algn="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Medium" panose="02000503000000020004" pitchFamily="2" charset="0"/>
                          <a:ea typeface="Inter Medium" panose="02000503000000020004" pitchFamily="2" charset="0"/>
                        </a:rPr>
                        <a:t>Died</a:t>
                      </a:r>
                      <a:endParaRPr lang="en-DK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Medium" panose="02000503000000020004" pitchFamily="2" charset="0"/>
                        <a:ea typeface="Inter Medium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83%</a:t>
                      </a:r>
                      <a:endParaRPr lang="en-DK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86%</a:t>
                      </a:r>
                      <a:endParaRPr lang="en-DK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84%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47706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pPr algn="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Medium" panose="02000503000000020004" pitchFamily="2" charset="0"/>
                          <a:ea typeface="Inter Medium" panose="02000503000000020004" pitchFamily="2" charset="0"/>
                        </a:rPr>
                        <a:t>Survived</a:t>
                      </a:r>
                      <a:endParaRPr lang="en-DK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Medium" panose="02000503000000020004" pitchFamily="2" charset="0"/>
                        <a:ea typeface="Inter Medium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79%</a:t>
                      </a:r>
                      <a:endParaRPr lang="en-DK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74%</a:t>
                      </a:r>
                      <a:endParaRPr lang="en-DK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76%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585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E4CF28-7D6E-73F3-88C0-796586ABDCD7}"/>
              </a:ext>
            </a:extLst>
          </p:cNvPr>
          <p:cNvSpPr txBox="1"/>
          <p:nvPr/>
        </p:nvSpPr>
        <p:spPr>
          <a:xfrm>
            <a:off x="4601042" y="3030579"/>
            <a:ext cx="166263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Accuracy Score: </a:t>
            </a:r>
          </a:p>
          <a:p>
            <a:pPr algn="ctr">
              <a:spcBef>
                <a:spcPts val="600"/>
              </a:spcBef>
            </a:pPr>
            <a:r>
              <a:rPr lang="da-DK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81%</a:t>
            </a:r>
            <a:endParaRPr lang="LID4096" sz="2800" dirty="0">
              <a:solidFill>
                <a:schemeClr val="tx1">
                  <a:lumMod val="75000"/>
                  <a:lumOff val="25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EF3A4-6EBC-DEA9-401C-6ED397D7AECC}"/>
              </a:ext>
            </a:extLst>
          </p:cNvPr>
          <p:cNvSpPr txBox="1"/>
          <p:nvPr/>
        </p:nvSpPr>
        <p:spPr>
          <a:xfrm>
            <a:off x="4601042" y="5109780"/>
            <a:ext cx="166263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Accuracy Score: </a:t>
            </a:r>
          </a:p>
          <a:p>
            <a:pPr algn="ctr">
              <a:spcBef>
                <a:spcPts val="600"/>
              </a:spcBef>
            </a:pPr>
            <a:r>
              <a:rPr lang="da-DK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79%</a:t>
            </a:r>
            <a:endParaRPr lang="LID4096" sz="2800" dirty="0">
              <a:solidFill>
                <a:schemeClr val="tx1">
                  <a:lumMod val="75000"/>
                  <a:lumOff val="25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8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C53B5-733E-7A01-39D5-557BFE08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527367"/>
            <a:ext cx="10176151" cy="1097519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Revisiting Cabin Column</a:t>
            </a:r>
            <a:endParaRPr lang="LID4096" sz="4000" dirty="0">
              <a:solidFill>
                <a:schemeClr val="tx1">
                  <a:lumMod val="75000"/>
                  <a:lumOff val="25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764DC-D9F3-80E6-0AD3-5935CD718EB4}"/>
              </a:ext>
            </a:extLst>
          </p:cNvPr>
          <p:cNvSpPr txBox="1"/>
          <p:nvPr/>
        </p:nvSpPr>
        <p:spPr>
          <a:xfrm>
            <a:off x="1528132" y="1600894"/>
            <a:ext cx="8778653" cy="87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804672">
              <a:lnSpc>
                <a:spcPct val="90000"/>
              </a:lnSpc>
              <a:spcAft>
                <a:spcPts val="528"/>
              </a:spcAft>
            </a:pPr>
            <a:r>
              <a:rPr 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Why Revisit: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+mn-ea"/>
              <a:cs typeface="+mn-cs"/>
            </a:endParaRPr>
          </a:p>
          <a:p>
            <a:pPr defTabSz="804672">
              <a:lnSpc>
                <a:spcPct val="90000"/>
              </a:lnSpc>
              <a:spcAft>
                <a:spcPts val="528"/>
              </a:spcAft>
            </a:pPr>
            <a:r>
              <a:rPr lang="en-US" sz="1232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+mn-ea"/>
                <a:cs typeface="+mn-cs"/>
              </a:rPr>
              <a:t>To investigate if deck position played a role in survival, especially since it can determine proximity to lifeboats.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E39EE-8BDE-2180-EF33-67E4FD1F6AA5}"/>
              </a:ext>
            </a:extLst>
          </p:cNvPr>
          <p:cNvSpPr txBox="1"/>
          <p:nvPr/>
        </p:nvSpPr>
        <p:spPr>
          <a:xfrm>
            <a:off x="1528132" y="4164850"/>
            <a:ext cx="8461902" cy="59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2336">
              <a:spcAft>
                <a:spcPts val="528"/>
              </a:spcAft>
            </a:pPr>
            <a:r>
              <a:rPr lang="da-DK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Prediction Results: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+mn-ea"/>
              <a:cs typeface="+mn-cs"/>
            </a:endParaRPr>
          </a:p>
          <a:p>
            <a:pPr defTabSz="402336">
              <a:spcAft>
                <a:spcPts val="528"/>
              </a:spcAft>
            </a:pPr>
            <a:r>
              <a:rPr lang="en-US" sz="1232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+mn-ea"/>
                <a:cs typeface="+mn-cs"/>
              </a:rPr>
              <a:t>A Logistic Regression model is used for the classification. Since it has shown the highest accuracy.  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44E11-05D5-8DCB-6150-C2F7526633A2}"/>
              </a:ext>
            </a:extLst>
          </p:cNvPr>
          <p:cNvSpPr txBox="1"/>
          <p:nvPr/>
        </p:nvSpPr>
        <p:spPr>
          <a:xfrm>
            <a:off x="6025114" y="2743331"/>
            <a:ext cx="4646088" cy="1220730"/>
          </a:xfrm>
          <a:prstGeom prst="round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pPr defTabSz="402336">
              <a:spcAft>
                <a:spcPts val="600"/>
              </a:spcAft>
            </a:pP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cabin_data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"Deck"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cabin_data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"Cabin"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].</a:t>
            </a:r>
            <a:r>
              <a:rPr lang="da-DK" sz="792" b="1" kern="1200">
                <a:solidFill>
                  <a:srgbClr val="880088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da-DK" sz="792" b="1" kern="1200">
                <a:solidFill>
                  <a:srgbClr val="880088"/>
                </a:solidFill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da-DK" sz="792" kern="120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da-DK" sz="792" kern="120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cabin_data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drop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"Cabin"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],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axis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inplace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b="1" kern="1200">
                <a:solidFill>
                  <a:srgbClr val="880088"/>
                </a:solidFill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errors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"ignore"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cabin_data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"Deck"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cabin_data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"Deck"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].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fillna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"Z"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defTabSz="402336">
              <a:spcAft>
                <a:spcPts val="600"/>
              </a:spcAft>
            </a:pP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deck_dummies 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pd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get_dummies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cabin_data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'Deck'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],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prefix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"Deck"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cabin_data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drop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"Deck"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],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axis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inplace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b="1" kern="1200">
                <a:solidFill>
                  <a:srgbClr val="880088"/>
                </a:solidFill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errors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"ignore"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defTabSz="402336">
              <a:spcAft>
                <a:spcPts val="600"/>
              </a:spcAft>
            </a:pP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cabin_data 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pd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concat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cabin_data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deck_dummies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],</a:t>
            </a:r>
            <a:r>
              <a:rPr lang="da-DK" sz="792" kern="12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axis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da-DK" sz="792" kern="120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da-DK" sz="792" b="1" kern="120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da-DK" sz="90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E6A18-B698-6051-70EA-B6215438DBAC}"/>
              </a:ext>
            </a:extLst>
          </p:cNvPr>
          <p:cNvSpPr txBox="1"/>
          <p:nvPr/>
        </p:nvSpPr>
        <p:spPr>
          <a:xfrm>
            <a:off x="1528131" y="2817769"/>
            <a:ext cx="4363433" cy="87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804672">
              <a:lnSpc>
                <a:spcPct val="90000"/>
              </a:lnSpc>
              <a:spcAft>
                <a:spcPts val="528"/>
              </a:spcAft>
            </a:pPr>
            <a:r>
              <a:rPr 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Feature Processing: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+mn-ea"/>
              <a:cs typeface="+mn-cs"/>
            </a:endParaRPr>
          </a:p>
          <a:p>
            <a:pPr defTabSz="804672">
              <a:lnSpc>
                <a:spcPct val="90000"/>
              </a:lnSpc>
              <a:spcAft>
                <a:spcPts val="528"/>
              </a:spcAft>
            </a:pPr>
            <a:r>
              <a:rPr lang="en-US" sz="1232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+mn-ea"/>
                <a:cs typeface="+mn-cs"/>
              </a:rPr>
              <a:t>Extract deck information from the Cabin column and then one-hot encode the information.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92FD0-712D-836B-B556-97BC9FED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43996"/>
              </p:ext>
            </p:extLst>
          </p:nvPr>
        </p:nvGraphicFramePr>
        <p:xfrm>
          <a:off x="3798827" y="4874995"/>
          <a:ext cx="4889615" cy="116612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57349">
                  <a:extLst>
                    <a:ext uri="{9D8B030D-6E8A-4147-A177-3AD203B41FA5}">
                      <a16:colId xmlns:a16="http://schemas.microsoft.com/office/drawing/2014/main" val="1128366178"/>
                    </a:ext>
                  </a:extLst>
                </a:gridCol>
                <a:gridCol w="1294669">
                  <a:extLst>
                    <a:ext uri="{9D8B030D-6E8A-4147-A177-3AD203B41FA5}">
                      <a16:colId xmlns:a16="http://schemas.microsoft.com/office/drawing/2014/main" val="862324653"/>
                    </a:ext>
                  </a:extLst>
                </a:gridCol>
                <a:gridCol w="1078891">
                  <a:extLst>
                    <a:ext uri="{9D8B030D-6E8A-4147-A177-3AD203B41FA5}">
                      <a16:colId xmlns:a16="http://schemas.microsoft.com/office/drawing/2014/main" val="2565563720"/>
                    </a:ext>
                  </a:extLst>
                </a:gridCol>
                <a:gridCol w="1258706">
                  <a:extLst>
                    <a:ext uri="{9D8B030D-6E8A-4147-A177-3AD203B41FA5}">
                      <a16:colId xmlns:a16="http://schemas.microsoft.com/office/drawing/2014/main" val="3653606016"/>
                    </a:ext>
                  </a:extLst>
                </a:gridCol>
              </a:tblGrid>
              <a:tr h="5586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SemiBold" panose="02000503000000020004" pitchFamily="2" charset="0"/>
                        <a:ea typeface="Inter SemiBold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Precision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Recall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F1-score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094935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pPr algn="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Medium" panose="02000503000000020004" pitchFamily="2" charset="0"/>
                          <a:ea typeface="Inter Medium" panose="02000503000000020004" pitchFamily="2" charset="0"/>
                        </a:rPr>
                        <a:t>Died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Medium" panose="02000503000000020004" pitchFamily="2" charset="0"/>
                        <a:ea typeface="Inter Medium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68%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90%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78%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47706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pPr algn="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Medium" panose="02000503000000020004" pitchFamily="2" charset="0"/>
                          <a:ea typeface="Inter Medium" panose="02000503000000020004" pitchFamily="2" charset="0"/>
                        </a:rPr>
                        <a:t>Survived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Medium" panose="02000503000000020004" pitchFamily="2" charset="0"/>
                        <a:ea typeface="Inter Medium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74%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39%</a:t>
                      </a:r>
                      <a:endParaRPr lang="en-DK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51%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58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6BE5AA-4FD7-A7AF-C4E3-A1E439813C5D}"/>
              </a:ext>
            </a:extLst>
          </p:cNvPr>
          <p:cNvSpPr txBox="1"/>
          <p:nvPr/>
        </p:nvSpPr>
        <p:spPr>
          <a:xfrm>
            <a:off x="1814390" y="4991906"/>
            <a:ext cx="1483099" cy="725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02336">
              <a:spcBef>
                <a:spcPts val="528"/>
              </a:spcBef>
            </a:pPr>
            <a:r>
              <a:rPr lang="da-DK" sz="1232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+mn-ea"/>
                <a:cs typeface="+mn-cs"/>
              </a:rPr>
              <a:t>Accuracy Score: </a:t>
            </a:r>
          </a:p>
          <a:p>
            <a:pPr algn="ctr" defTabSz="402336">
              <a:spcBef>
                <a:spcPts val="528"/>
              </a:spcBef>
            </a:pPr>
            <a:r>
              <a:rPr lang="da-DK" sz="2464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+mn-ea"/>
                <a:cs typeface="+mn-cs"/>
              </a:rPr>
              <a:t>69%</a:t>
            </a:r>
            <a:endParaRPr lang="LID4096" sz="2800" dirty="0">
              <a:solidFill>
                <a:schemeClr val="tx1">
                  <a:lumMod val="75000"/>
                  <a:lumOff val="25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192</TotalTime>
  <Words>1092</Words>
  <Application>Microsoft Office PowerPoint</Application>
  <PresentationFormat>Widescreen</PresentationFormat>
  <Paragraphs>219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Inter</vt:lpstr>
      <vt:lpstr>Inter ExtraBold</vt:lpstr>
      <vt:lpstr>Inter ExtraLight</vt:lpstr>
      <vt:lpstr>Inter Light</vt:lpstr>
      <vt:lpstr>Inter Medium</vt:lpstr>
      <vt:lpstr>Inter SemiBold</vt:lpstr>
      <vt:lpstr>Office Theme</vt:lpstr>
      <vt:lpstr>Titanic Survival Prediction</vt:lpstr>
      <vt:lpstr>Agenda</vt:lpstr>
      <vt:lpstr>Introduction</vt:lpstr>
      <vt:lpstr>Data Overview</vt:lpstr>
      <vt:lpstr>EDA Insights</vt:lpstr>
      <vt:lpstr>EDA Insights Cabin Column</vt:lpstr>
      <vt:lpstr>Preparing the Data</vt:lpstr>
      <vt:lpstr>Model   Prediction Results</vt:lpstr>
      <vt:lpstr>Revisiting Cabin Column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Sebastian Grassmé</dc:creator>
  <cp:lastModifiedBy>Sebastian Grassmé</cp:lastModifiedBy>
  <cp:revision>11</cp:revision>
  <dcterms:created xsi:type="dcterms:W3CDTF">2023-10-18T04:27:36Z</dcterms:created>
  <dcterms:modified xsi:type="dcterms:W3CDTF">2023-10-18T07:39:54Z</dcterms:modified>
</cp:coreProperties>
</file>