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1" r:id="rId1"/>
  </p:sldMasterIdLst>
  <p:notesMasterIdLst>
    <p:notesMasterId r:id="rId16"/>
  </p:notesMasterIdLst>
  <p:sldIdLst>
    <p:sldId id="256" r:id="rId2"/>
    <p:sldId id="261" r:id="rId3"/>
    <p:sldId id="266" r:id="rId4"/>
    <p:sldId id="267" r:id="rId5"/>
    <p:sldId id="262" r:id="rId6"/>
    <p:sldId id="268" r:id="rId7"/>
    <p:sldId id="269" r:id="rId8"/>
    <p:sldId id="263" r:id="rId9"/>
    <p:sldId id="270" r:id="rId10"/>
    <p:sldId id="264" r:id="rId11"/>
    <p:sldId id="265" r:id="rId12"/>
    <p:sldId id="271" r:id="rId13"/>
    <p:sldId id="272" r:id="rId14"/>
    <p:sldId id="273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03"/>
    <p:restoredTop sz="94599"/>
  </p:normalViewPr>
  <p:slideViewPr>
    <p:cSldViewPr snapToGrid="0">
      <p:cViewPr varScale="1">
        <p:scale>
          <a:sx n="72" d="100"/>
          <a:sy n="72" d="100"/>
        </p:scale>
        <p:origin x="224" y="6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006BB4-9D1A-B543-83C2-D979E9C12E09}" type="datetimeFigureOut">
              <a:rPr kumimoji="1" lang="zh-CN" altLang="en-US" smtClean="0"/>
              <a:t>2019/6/14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7C7D5A-70D7-3645-A628-441BFB8B75A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42782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EE76A-0764-4EEE-BBC1-A6D8FC442B15}" type="datetimeFigureOut">
              <a:rPr lang="zh-CN" altLang="en-US" smtClean="0"/>
              <a:t>2019/6/14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30899054-42B3-483D-9659-5FCE8A733A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3285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EE76A-0764-4EEE-BBC1-A6D8FC442B15}" type="datetimeFigureOut">
              <a:rPr lang="zh-CN" altLang="en-US" smtClean="0"/>
              <a:t>2019/6/14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0899054-42B3-483D-9659-5FCE8A733A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7879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EE76A-0764-4EEE-BBC1-A6D8FC442B15}" type="datetimeFigureOut">
              <a:rPr lang="zh-CN" altLang="en-US" smtClean="0"/>
              <a:t>2019/6/14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0899054-42B3-483D-9659-5FCE8A733A2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921413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EE76A-0764-4EEE-BBC1-A6D8FC442B15}" type="datetimeFigureOut">
              <a:rPr lang="zh-CN" altLang="en-US" smtClean="0"/>
              <a:t>2019/6/14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0899054-42B3-483D-9659-5FCE8A733A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87528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EE76A-0764-4EEE-BBC1-A6D8FC442B15}" type="datetimeFigureOut">
              <a:rPr lang="zh-CN" altLang="en-US" smtClean="0"/>
              <a:t>2019/6/14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0899054-42B3-483D-9659-5FCE8A733A2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546769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EE76A-0764-4EEE-BBC1-A6D8FC442B15}" type="datetimeFigureOut">
              <a:rPr lang="zh-CN" altLang="en-US" smtClean="0"/>
              <a:t>2019/6/14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0899054-42B3-483D-9659-5FCE8A733A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73327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EE76A-0764-4EEE-BBC1-A6D8FC442B15}" type="datetimeFigureOut">
              <a:rPr lang="zh-CN" altLang="en-US" smtClean="0"/>
              <a:t>2019/6/14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99054-42B3-483D-9659-5FCE8A733A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81748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EE76A-0764-4EEE-BBC1-A6D8FC442B15}" type="datetimeFigureOut">
              <a:rPr lang="zh-CN" altLang="en-US" smtClean="0"/>
              <a:t>2019/6/14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99054-42B3-483D-9659-5FCE8A733A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7550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EE76A-0764-4EEE-BBC1-A6D8FC442B15}" type="datetimeFigureOut">
              <a:rPr lang="zh-CN" altLang="en-US" smtClean="0"/>
              <a:t>2019/6/14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99054-42B3-483D-9659-5FCE8A733A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9796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EE76A-0764-4EEE-BBC1-A6D8FC442B15}" type="datetimeFigureOut">
              <a:rPr lang="zh-CN" altLang="en-US" smtClean="0"/>
              <a:t>2019/6/14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0899054-42B3-483D-9659-5FCE8A733A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2760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EE76A-0764-4EEE-BBC1-A6D8FC442B15}" type="datetimeFigureOut">
              <a:rPr lang="zh-CN" altLang="en-US" smtClean="0"/>
              <a:t>2019/6/14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0899054-42B3-483D-9659-5FCE8A733A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304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EE76A-0764-4EEE-BBC1-A6D8FC442B15}" type="datetimeFigureOut">
              <a:rPr lang="zh-CN" altLang="en-US" smtClean="0"/>
              <a:t>2019/6/14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0899054-42B3-483D-9659-5FCE8A733A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1501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EE76A-0764-4EEE-BBC1-A6D8FC442B15}" type="datetimeFigureOut">
              <a:rPr lang="zh-CN" altLang="en-US" smtClean="0"/>
              <a:t>2019/6/14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99054-42B3-483D-9659-5FCE8A733A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297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EE76A-0764-4EEE-BBC1-A6D8FC442B15}" type="datetimeFigureOut">
              <a:rPr lang="zh-CN" altLang="en-US" smtClean="0"/>
              <a:t>2019/6/14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99054-42B3-483D-9659-5FCE8A733A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4613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EE76A-0764-4EEE-BBC1-A6D8FC442B15}" type="datetimeFigureOut">
              <a:rPr lang="zh-CN" altLang="en-US" smtClean="0"/>
              <a:t>2019/6/14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99054-42B3-483D-9659-5FCE8A733A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1857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EE76A-0764-4EEE-BBC1-A6D8FC442B15}" type="datetimeFigureOut">
              <a:rPr lang="zh-CN" altLang="en-US" smtClean="0"/>
              <a:t>2019/6/14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0899054-42B3-483D-9659-5FCE8A733A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3341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1EE76A-0764-4EEE-BBC1-A6D8FC442B15}" type="datetimeFigureOut">
              <a:rPr lang="zh-CN" altLang="en-US" smtClean="0"/>
              <a:t>2019/6/14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30899054-42B3-483D-9659-5FCE8A733A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9019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7" r:id="rId6"/>
    <p:sldLayoutId id="2147483788" r:id="rId7"/>
    <p:sldLayoutId id="2147483789" r:id="rId8"/>
    <p:sldLayoutId id="2147483790" r:id="rId9"/>
    <p:sldLayoutId id="2147483791" r:id="rId10"/>
    <p:sldLayoutId id="2147483792" r:id="rId11"/>
    <p:sldLayoutId id="2147483793" r:id="rId12"/>
    <p:sldLayoutId id="2147483794" r:id="rId13"/>
    <p:sldLayoutId id="2147483795" r:id="rId14"/>
    <p:sldLayoutId id="2147483796" r:id="rId15"/>
    <p:sldLayoutId id="214748379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/>
          <p:cNvSpPr>
            <a:spLocks noGrp="1"/>
          </p:cNvSpPr>
          <p:nvPr>
            <p:ph type="title"/>
          </p:nvPr>
        </p:nvSpPr>
        <p:spPr>
          <a:xfrm>
            <a:off x="1969470" y="693383"/>
            <a:ext cx="8911687" cy="2174508"/>
          </a:xfrm>
        </p:spPr>
        <p:txBody>
          <a:bodyPr>
            <a:normAutofit/>
          </a:bodyPr>
          <a:lstStyle/>
          <a:p>
            <a:r>
              <a:rPr lang="en-US" altLang="zh-CN" sz="2800" dirty="0" smtClean="0"/>
              <a:t>Chapter </a:t>
            </a:r>
            <a:r>
              <a:rPr lang="en-US" altLang="zh-CN" sz="2800" dirty="0"/>
              <a:t>11. Event-Driven Batch </a:t>
            </a:r>
            <a:r>
              <a:rPr lang="en-US" altLang="zh-CN" sz="2800" dirty="0" smtClean="0"/>
              <a:t>Processing</a:t>
            </a:r>
            <a:endParaRPr lang="zh-CN" altLang="en-US" sz="2800" dirty="0"/>
          </a:p>
        </p:txBody>
      </p:sp>
      <p:sp>
        <p:nvSpPr>
          <p:cNvPr id="13" name="内容占位符 12"/>
          <p:cNvSpPr>
            <a:spLocks noGrp="1"/>
          </p:cNvSpPr>
          <p:nvPr>
            <p:ph idx="1"/>
          </p:nvPr>
        </p:nvSpPr>
        <p:spPr>
          <a:xfrm>
            <a:off x="9507985" y="5068411"/>
            <a:ext cx="1580123" cy="790762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武文齐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2019-6-14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266016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/>
          <p:cNvSpPr>
            <a:spLocks noGrp="1"/>
          </p:cNvSpPr>
          <p:nvPr>
            <p:ph type="title"/>
          </p:nvPr>
        </p:nvSpPr>
        <p:spPr>
          <a:xfrm>
            <a:off x="1906877" y="622328"/>
            <a:ext cx="8911687" cy="666145"/>
          </a:xfrm>
        </p:spPr>
        <p:txBody>
          <a:bodyPr>
            <a:normAutofit/>
          </a:bodyPr>
          <a:lstStyle/>
          <a:p>
            <a:r>
              <a:rPr lang="en-US" altLang="zh-CN" sz="2800" dirty="0" smtClean="0">
                <a:latin typeface="Times New Roman" charset="0"/>
                <a:ea typeface="Times New Roman" charset="0"/>
                <a:cs typeface="Times New Roman" charset="0"/>
              </a:rPr>
              <a:t>How</a:t>
            </a:r>
            <a:r>
              <a:rPr lang="zh-CN" altLang="en-US" sz="28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800" dirty="0" smtClean="0">
                <a:latin typeface="Times New Roman" charset="0"/>
                <a:ea typeface="Times New Roman" charset="0"/>
                <a:cs typeface="Times New Roman" charset="0"/>
              </a:rPr>
              <a:t>to</a:t>
            </a:r>
            <a:r>
              <a:rPr lang="zh-CN" altLang="en-US" sz="28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800" dirty="0" smtClean="0">
                <a:latin typeface="Times New Roman" charset="0"/>
                <a:ea typeface="Times New Roman" charset="0"/>
                <a:cs typeface="Times New Roman" charset="0"/>
              </a:rPr>
              <a:t>make</a:t>
            </a:r>
            <a:r>
              <a:rPr lang="zh-CN" altLang="en-US" sz="28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800" dirty="0" smtClean="0">
                <a:latin typeface="Times New Roman" charset="0"/>
                <a:ea typeface="Times New Roman" charset="0"/>
                <a:cs typeface="Times New Roman" charset="0"/>
              </a:rPr>
              <a:t>event-driven workflow</a:t>
            </a:r>
            <a:r>
              <a:rPr lang="zh-CN" altLang="en-US" sz="28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800" dirty="0" smtClean="0">
                <a:latin typeface="Times New Roman" charset="0"/>
                <a:ea typeface="Times New Roman" charset="0"/>
                <a:cs typeface="Times New Roman" charset="0"/>
              </a:rPr>
              <a:t>work?</a:t>
            </a:r>
            <a:endParaRPr lang="zh-CN" altLang="en-US" sz="28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906877" y="1593861"/>
            <a:ext cx="4411785" cy="517064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Publisher/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Subscribe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Infrastructure:</a:t>
            </a:r>
          </a:p>
          <a:p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Kafka</a:t>
            </a:r>
          </a:p>
          <a:p>
            <a:pPr marL="285750" indent="-285750">
              <a:buFont typeface="Arial" charset="0"/>
              <a:buChar char="•"/>
            </a:pP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RabbitMQ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 charset="0"/>
              <a:buChar char="•"/>
            </a:pP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 charset="0"/>
              <a:buChar char="•"/>
            </a:pP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Patterns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Copier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Filter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Splitter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altLang="zh-CN" sz="20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Sharder</a:t>
            </a: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Merger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 charset="0"/>
              <a:buChar char="•"/>
            </a:pPr>
            <a:endParaRPr lang="en-US" altLang="zh-CN" sz="2000" dirty="0"/>
          </a:p>
          <a:p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9525334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/>
          <p:cNvSpPr>
            <a:spLocks noGrp="1"/>
          </p:cNvSpPr>
          <p:nvPr>
            <p:ph type="title"/>
          </p:nvPr>
        </p:nvSpPr>
        <p:spPr>
          <a:xfrm>
            <a:off x="1581183" y="527129"/>
            <a:ext cx="8911687" cy="1280890"/>
          </a:xfrm>
        </p:spPr>
        <p:txBody>
          <a:bodyPr>
            <a:normAutofit/>
          </a:bodyPr>
          <a:lstStyle/>
          <a:p>
            <a:r>
              <a:rPr lang="en-US" altLang="zh-CN" sz="2800" dirty="0" smtClean="0"/>
              <a:t>Kafka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implements</a:t>
            </a:r>
            <a:r>
              <a:rPr lang="zh-CN" altLang="en-US" sz="2800" dirty="0" smtClean="0"/>
              <a:t>（</a:t>
            </a:r>
            <a:r>
              <a:rPr lang="en-US" altLang="zh-CN" sz="2800" dirty="0" smtClean="0"/>
              <a:t>1</a:t>
            </a:r>
            <a:r>
              <a:rPr lang="zh-CN" altLang="en-US" sz="2800" dirty="0" smtClean="0"/>
              <a:t>）</a:t>
            </a:r>
            <a:endParaRPr lang="zh-CN" altLang="en-US" sz="28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/>
          <a:srcRect l="6137" r="4816"/>
          <a:stretch/>
        </p:blipFill>
        <p:spPr>
          <a:xfrm>
            <a:off x="5325036" y="1690022"/>
            <a:ext cx="6762668" cy="388602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070354" y="1808019"/>
            <a:ext cx="4254682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zh-CN" altLang="en-US" sz="2000" dirty="0">
                <a:latin typeface="FangSong" charset="-122"/>
                <a:ea typeface="FangSong" charset="-122"/>
                <a:cs typeface="FangSong" charset="-122"/>
              </a:rPr>
              <a:t>每个事件的数据推送到不同的</a:t>
            </a:r>
            <a:r>
              <a:rPr lang="en-US" altLang="zh-CN" sz="2000" dirty="0">
                <a:latin typeface="FangSong" charset="-122"/>
                <a:ea typeface="FangSong" charset="-122"/>
                <a:cs typeface="FangSong" charset="-122"/>
              </a:rPr>
              <a:t>topic</a:t>
            </a:r>
            <a:r>
              <a:rPr lang="zh-CN" altLang="en-US" sz="2000" dirty="0">
                <a:latin typeface="FangSong" charset="-122"/>
                <a:ea typeface="FangSong" charset="-122"/>
                <a:cs typeface="FangSong" charset="-122"/>
              </a:rPr>
              <a:t>中，即以事件名称来作为</a:t>
            </a:r>
            <a:r>
              <a:rPr lang="en-US" altLang="zh-CN" sz="2000" dirty="0">
                <a:latin typeface="FangSong" charset="-122"/>
                <a:ea typeface="FangSong" charset="-122"/>
                <a:cs typeface="FangSong" charset="-122"/>
              </a:rPr>
              <a:t>topic</a:t>
            </a:r>
            <a:r>
              <a:rPr lang="zh-CN" altLang="en-US" sz="2000" dirty="0" smtClean="0">
                <a:latin typeface="FangSong" charset="-122"/>
                <a:ea typeface="FangSong" charset="-122"/>
                <a:cs typeface="FangSong" charset="-122"/>
              </a:rPr>
              <a:t>分类</a:t>
            </a:r>
            <a:endParaRPr lang="en-US" altLang="zh-CN" sz="2000" dirty="0" smtClean="0">
              <a:latin typeface="FangSong" charset="-122"/>
              <a:ea typeface="FangSong" charset="-122"/>
              <a:cs typeface="FangSong" charset="-122"/>
            </a:endParaRPr>
          </a:p>
          <a:p>
            <a:pPr marL="285750" indent="-285750">
              <a:buFont typeface="Arial" charset="0"/>
              <a:buChar char="•"/>
            </a:pPr>
            <a:endParaRPr lang="en-US" altLang="zh-CN" sz="2000" dirty="0" smtClean="0">
              <a:latin typeface="FangSong" charset="-122"/>
              <a:ea typeface="FangSong" charset="-122"/>
              <a:cs typeface="FangSong" charset="-122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altLang="zh-CN" sz="2000" dirty="0">
                <a:latin typeface="FangSong" charset="-122"/>
                <a:ea typeface="FangSong" charset="-122"/>
                <a:cs typeface="FangSong" charset="-122"/>
              </a:rPr>
              <a:t>Consumer</a:t>
            </a:r>
            <a:r>
              <a:rPr lang="zh-CN" altLang="en-US" sz="2000" dirty="0">
                <a:latin typeface="FangSong" charset="-122"/>
                <a:ea typeface="FangSong" charset="-122"/>
                <a:cs typeface="FangSong" charset="-122"/>
              </a:rPr>
              <a:t>端，建立自己的</a:t>
            </a:r>
            <a:r>
              <a:rPr lang="en-US" altLang="zh-CN" sz="2000" dirty="0">
                <a:latin typeface="FangSong" charset="-122"/>
                <a:ea typeface="FangSong" charset="-122"/>
                <a:cs typeface="FangSong" charset="-122"/>
              </a:rPr>
              <a:t>group</a:t>
            </a:r>
            <a:r>
              <a:rPr lang="zh-CN" altLang="en-US" sz="2000" dirty="0">
                <a:latin typeface="FangSong" charset="-122"/>
                <a:ea typeface="FangSong" charset="-122"/>
                <a:cs typeface="FangSong" charset="-122"/>
              </a:rPr>
              <a:t>来消费自己感兴趣的一组</a:t>
            </a:r>
            <a:r>
              <a:rPr lang="en-US" altLang="zh-CN" sz="2000" dirty="0" smtClean="0">
                <a:latin typeface="FangSong" charset="-122"/>
                <a:ea typeface="FangSong" charset="-122"/>
                <a:cs typeface="FangSong" charset="-122"/>
              </a:rPr>
              <a:t>topic</a:t>
            </a:r>
          </a:p>
          <a:p>
            <a:pPr marL="285750" indent="-285750">
              <a:buFont typeface="Arial" charset="0"/>
              <a:buChar char="•"/>
            </a:pPr>
            <a:endParaRPr lang="en-US" altLang="zh-CN" sz="2000" dirty="0" smtClean="0">
              <a:latin typeface="FangSong" charset="-122"/>
              <a:ea typeface="FangSong" charset="-122"/>
              <a:cs typeface="FangSong" charset="-122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altLang="zh-CN" sz="2000" dirty="0">
                <a:latin typeface="FangSong" charset="-122"/>
                <a:ea typeface="FangSong" charset="-122"/>
                <a:cs typeface="FangSong" charset="-122"/>
              </a:rPr>
              <a:t>Kafka</a:t>
            </a:r>
            <a:r>
              <a:rPr lang="zh-CN" altLang="en-US" sz="2000" dirty="0">
                <a:latin typeface="FangSong" charset="-122"/>
                <a:ea typeface="FangSong" charset="-122"/>
                <a:cs typeface="FangSong" charset="-122"/>
              </a:rPr>
              <a:t>的每个</a:t>
            </a:r>
            <a:r>
              <a:rPr lang="en-US" altLang="zh-CN" sz="2000" dirty="0">
                <a:latin typeface="FangSong" charset="-122"/>
                <a:ea typeface="FangSong" charset="-122"/>
                <a:cs typeface="FangSong" charset="-122"/>
              </a:rPr>
              <a:t>Topic</a:t>
            </a:r>
            <a:r>
              <a:rPr lang="zh-CN" altLang="en-US" sz="2000" dirty="0">
                <a:latin typeface="FangSong" charset="-122"/>
                <a:ea typeface="FangSong" charset="-122"/>
                <a:cs typeface="FangSong" charset="-122"/>
              </a:rPr>
              <a:t>、每个分区都会对应一个物理文件，当</a:t>
            </a:r>
            <a:r>
              <a:rPr lang="en-US" altLang="zh-CN" sz="2000" dirty="0">
                <a:latin typeface="FangSong" charset="-122"/>
                <a:ea typeface="FangSong" charset="-122"/>
                <a:cs typeface="FangSong" charset="-122"/>
              </a:rPr>
              <a:t>Topic</a:t>
            </a:r>
            <a:r>
              <a:rPr lang="zh-CN" altLang="en-US" sz="2000" dirty="0">
                <a:latin typeface="FangSong" charset="-122"/>
                <a:ea typeface="FangSong" charset="-122"/>
                <a:cs typeface="FangSong" charset="-122"/>
              </a:rPr>
              <a:t>数量增加时，消息分散的落盘策略会导致</a:t>
            </a:r>
            <a:r>
              <a:rPr lang="zh-CN" altLang="en-US" sz="2000" dirty="0">
                <a:solidFill>
                  <a:srgbClr val="FF0000"/>
                </a:solidFill>
                <a:latin typeface="FangSong" charset="-122"/>
                <a:ea typeface="FangSong" charset="-122"/>
                <a:cs typeface="FangSong" charset="-122"/>
              </a:rPr>
              <a:t>磁盘</a:t>
            </a:r>
            <a:r>
              <a:rPr lang="en-US" altLang="zh-CN" sz="2000" dirty="0">
                <a:solidFill>
                  <a:srgbClr val="FF0000"/>
                </a:solidFill>
                <a:latin typeface="FangSong" charset="-122"/>
                <a:ea typeface="FangSong" charset="-122"/>
                <a:cs typeface="FangSong" charset="-122"/>
              </a:rPr>
              <a:t>IO</a:t>
            </a:r>
            <a:r>
              <a:rPr lang="zh-CN" altLang="en-US" sz="2000" dirty="0">
                <a:solidFill>
                  <a:srgbClr val="FF0000"/>
                </a:solidFill>
                <a:latin typeface="FangSong" charset="-122"/>
                <a:ea typeface="FangSong" charset="-122"/>
                <a:cs typeface="FangSong" charset="-122"/>
              </a:rPr>
              <a:t>竞争激烈成为瓶颈</a:t>
            </a:r>
            <a:endParaRPr kumimoji="1" lang="zh-CN" altLang="en-US" sz="2000" dirty="0">
              <a:solidFill>
                <a:srgbClr val="FF0000"/>
              </a:solidFill>
              <a:latin typeface="FangSong" charset="-122"/>
              <a:ea typeface="FangSong" charset="-122"/>
              <a:cs typeface="FangSong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307159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/>
          <p:cNvSpPr>
            <a:spLocks noGrp="1"/>
          </p:cNvSpPr>
          <p:nvPr>
            <p:ph type="title"/>
          </p:nvPr>
        </p:nvSpPr>
        <p:spPr>
          <a:xfrm>
            <a:off x="1581183" y="527129"/>
            <a:ext cx="8911687" cy="1280890"/>
          </a:xfrm>
        </p:spPr>
        <p:txBody>
          <a:bodyPr>
            <a:normAutofit/>
          </a:bodyPr>
          <a:lstStyle/>
          <a:p>
            <a:r>
              <a:rPr lang="en-US" altLang="zh-CN" sz="2800" dirty="0" smtClean="0"/>
              <a:t>Kafka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implements</a:t>
            </a:r>
            <a:r>
              <a:rPr lang="zh-CN" altLang="en-US" sz="2800" dirty="0" smtClean="0"/>
              <a:t>（</a:t>
            </a:r>
            <a:r>
              <a:rPr lang="en-US" altLang="zh-CN" sz="2800" dirty="0"/>
              <a:t>2</a:t>
            </a:r>
            <a:r>
              <a:rPr lang="zh-CN" altLang="en-US" sz="2800" dirty="0" smtClean="0"/>
              <a:t>）</a:t>
            </a:r>
            <a:endParaRPr lang="zh-CN" altLang="en-US" sz="2800" dirty="0"/>
          </a:p>
        </p:txBody>
      </p:sp>
      <p:sp>
        <p:nvSpPr>
          <p:cNvPr id="4" name="文本框 3"/>
          <p:cNvSpPr txBox="1"/>
          <p:nvPr/>
        </p:nvSpPr>
        <p:spPr>
          <a:xfrm>
            <a:off x="1581183" y="4703618"/>
            <a:ext cx="9969500" cy="1415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FangSong" charset="-122"/>
                <a:ea typeface="FangSong" charset="-122"/>
                <a:cs typeface="FangSong" charset="-122"/>
              </a:rPr>
              <a:t>中间数据流处理，将数据按照订阅规则进行归类，然后写入不同的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FangSong" charset="-122"/>
                <a:ea typeface="FangSong" charset="-122"/>
                <a:cs typeface="FangSong" charset="-122"/>
              </a:rPr>
              <a:t>topic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FangSong" charset="-122"/>
                <a:ea typeface="FangSong" charset="-122"/>
                <a:cs typeface="FangSong" charset="-122"/>
              </a:rPr>
              <a:t>中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FangSong" charset="-122"/>
              <a:ea typeface="FangSong" charset="-122"/>
              <a:cs typeface="FangSong" charset="-122"/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FangSong" charset="-122"/>
                <a:ea typeface="FangSong" charset="-122"/>
                <a:cs typeface="FangSong" charset="-122"/>
              </a:rPr>
              <a:t>这种方式适用于数据量较大、但是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FangSong" charset="-122"/>
                <a:ea typeface="FangSong" charset="-122"/>
                <a:cs typeface="FangSong" charset="-122"/>
              </a:rPr>
              <a:t>Consumer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FangSong" charset="-122"/>
                <a:ea typeface="FangSong" charset="-122"/>
                <a:cs typeface="FangSong" charset="-122"/>
              </a:rPr>
              <a:t>端的消费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FangSong" charset="-122"/>
                <a:ea typeface="FangSong" charset="-122"/>
                <a:cs typeface="FangSong" charset="-122"/>
              </a:rPr>
              <a:t>group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FangSong" charset="-122"/>
                <a:ea typeface="FangSong" charset="-122"/>
                <a:cs typeface="FangSong" charset="-122"/>
              </a:rPr>
              <a:t>有限的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FangSong" charset="-122"/>
                <a:ea typeface="FangSong" charset="-122"/>
                <a:cs typeface="FangSong" charset="-122"/>
              </a:rPr>
              <a:t>情况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FangSong" charset="-122"/>
              <a:ea typeface="FangSong" charset="-122"/>
              <a:cs typeface="FangSong" charset="-122"/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FangSong" charset="-122"/>
                <a:ea typeface="FangSong" charset="-122"/>
                <a:cs typeface="FangSong" charset="-122"/>
              </a:rPr>
              <a:t>否则也会使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FangSong" charset="-122"/>
                <a:ea typeface="FangSong" charset="-122"/>
                <a:cs typeface="FangSong" charset="-122"/>
              </a:rPr>
              <a:t>Topic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FangSong" charset="-122"/>
                <a:ea typeface="FangSong" charset="-122"/>
                <a:cs typeface="FangSong" charset="-122"/>
              </a:rPr>
              <a:t>数量增加，</a:t>
            </a:r>
            <a:r>
              <a:rPr lang="zh-CN" altLang="en-US" sz="2000" dirty="0">
                <a:solidFill>
                  <a:srgbClr val="FF0000"/>
                </a:solidFill>
              </a:rPr>
              <a:t>进而导致磁盘</a:t>
            </a:r>
            <a:r>
              <a:rPr lang="en-US" altLang="zh-CN" sz="2000" dirty="0">
                <a:solidFill>
                  <a:srgbClr val="FF0000"/>
                </a:solidFill>
              </a:rPr>
              <a:t>IO</a:t>
            </a:r>
            <a:r>
              <a:rPr lang="zh-CN" altLang="en-US" sz="2000" dirty="0">
                <a:solidFill>
                  <a:srgbClr val="FF0000"/>
                </a:solidFill>
              </a:rPr>
              <a:t>竞争激烈，成为瓶颈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1183" y="1167574"/>
            <a:ext cx="9969500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7092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/>
          <p:cNvSpPr>
            <a:spLocks noGrp="1"/>
          </p:cNvSpPr>
          <p:nvPr>
            <p:ph type="title"/>
          </p:nvPr>
        </p:nvSpPr>
        <p:spPr>
          <a:xfrm>
            <a:off x="1581183" y="527129"/>
            <a:ext cx="8911687" cy="1280890"/>
          </a:xfrm>
        </p:spPr>
        <p:txBody>
          <a:bodyPr>
            <a:normAutofit/>
          </a:bodyPr>
          <a:lstStyle/>
          <a:p>
            <a:r>
              <a:rPr lang="en-US" altLang="zh-CN" sz="2800" dirty="0" err="1" smtClean="0">
                <a:latin typeface="Times New Roman" charset="0"/>
                <a:ea typeface="Times New Roman" charset="0"/>
                <a:cs typeface="Times New Roman" charset="0"/>
              </a:rPr>
              <a:t>RabbitMQ</a:t>
            </a:r>
            <a:r>
              <a:rPr lang="zh-CN" altLang="en-US" sz="2800" b="1" dirty="0"/>
              <a:t> </a:t>
            </a:r>
            <a:r>
              <a:rPr lang="en-US" altLang="zh-CN" sz="2800" dirty="0" smtClean="0"/>
              <a:t>implements</a:t>
            </a:r>
            <a:r>
              <a:rPr lang="zh-CN" altLang="en-US" sz="2800" dirty="0" smtClean="0"/>
              <a:t>（</a:t>
            </a:r>
            <a:r>
              <a:rPr lang="en-US" altLang="zh-CN" sz="2800" dirty="0" smtClean="0"/>
              <a:t>1</a:t>
            </a:r>
            <a:r>
              <a:rPr lang="zh-CN" altLang="en-US" sz="2800" dirty="0" smtClean="0"/>
              <a:t>）</a:t>
            </a:r>
            <a:endParaRPr lang="zh-CN" altLang="en-US" sz="28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/>
          <a:srcRect t="10391" b="4818"/>
          <a:stretch/>
        </p:blipFill>
        <p:spPr>
          <a:xfrm>
            <a:off x="1581183" y="1167574"/>
            <a:ext cx="9537667" cy="3639671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581183" y="5020235"/>
            <a:ext cx="953766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kumimoji="1" lang="en-US" altLang="zh-CN" sz="2000" dirty="0">
                <a:latin typeface="FangSong" charset="-122"/>
                <a:ea typeface="FangSong" charset="-122"/>
                <a:cs typeface="FangSong" charset="-122"/>
              </a:rPr>
              <a:t>API</a:t>
            </a:r>
            <a:r>
              <a:rPr kumimoji="1" lang="zh-CN" altLang="en-US" sz="2000" dirty="0">
                <a:latin typeface="FangSong" charset="-122"/>
                <a:ea typeface="FangSong" charset="-122"/>
                <a:cs typeface="FangSong" charset="-122"/>
              </a:rPr>
              <a:t> 接口创建</a:t>
            </a:r>
            <a:r>
              <a:rPr kumimoji="1" lang="en-US" altLang="zh-CN" sz="2000" dirty="0">
                <a:latin typeface="FangSong" charset="-122"/>
                <a:ea typeface="FangSong" charset="-122"/>
                <a:cs typeface="FangSong" charset="-122"/>
              </a:rPr>
              <a:t>Exchange</a:t>
            </a:r>
            <a:r>
              <a:rPr kumimoji="1" lang="zh-CN" altLang="en-US" sz="2000" dirty="0">
                <a:latin typeface="FangSong" charset="-122"/>
                <a:ea typeface="FangSong" charset="-122"/>
                <a:cs typeface="FangSong" charset="-122"/>
              </a:rPr>
              <a:t>，</a:t>
            </a:r>
            <a:r>
              <a:rPr kumimoji="1" lang="en-US" altLang="zh-CN" sz="2000" dirty="0">
                <a:latin typeface="FangSong" charset="-122"/>
                <a:ea typeface="FangSong" charset="-122"/>
                <a:cs typeface="FangSong" charset="-122"/>
              </a:rPr>
              <a:t>queue</a:t>
            </a:r>
            <a:r>
              <a:rPr kumimoji="1" lang="zh-CN" altLang="en-US" sz="2000" dirty="0">
                <a:latin typeface="FangSong" charset="-122"/>
                <a:ea typeface="FangSong" charset="-122"/>
                <a:cs typeface="FangSong" charset="-122"/>
              </a:rPr>
              <a:t>，以及</a:t>
            </a:r>
            <a:r>
              <a:rPr kumimoji="1" lang="en-US" altLang="zh-CN" sz="2000" dirty="0">
                <a:latin typeface="FangSong" charset="-122"/>
                <a:ea typeface="FangSong" charset="-122"/>
                <a:cs typeface="FangSong" charset="-122"/>
              </a:rPr>
              <a:t>Exchange</a:t>
            </a:r>
            <a:r>
              <a:rPr kumimoji="1" lang="zh-CN" altLang="en-US" sz="2000" dirty="0">
                <a:latin typeface="FangSong" charset="-122"/>
                <a:ea typeface="FangSong" charset="-122"/>
                <a:cs typeface="FangSong" charset="-122"/>
              </a:rPr>
              <a:t>与</a:t>
            </a:r>
            <a:r>
              <a:rPr kumimoji="1" lang="en-US" altLang="zh-CN" sz="2000" dirty="0">
                <a:latin typeface="FangSong" charset="-122"/>
                <a:ea typeface="FangSong" charset="-122"/>
                <a:cs typeface="FangSong" charset="-122"/>
              </a:rPr>
              <a:t>queue</a:t>
            </a:r>
            <a:r>
              <a:rPr kumimoji="1" lang="zh-CN" altLang="en-US" sz="2000" dirty="0">
                <a:latin typeface="FangSong" charset="-122"/>
                <a:ea typeface="FangSong" charset="-122"/>
                <a:cs typeface="FangSong" charset="-122"/>
              </a:rPr>
              <a:t>的绑定</a:t>
            </a:r>
            <a:r>
              <a:rPr kumimoji="1" lang="en-US" altLang="zh-CN" sz="2000" dirty="0">
                <a:latin typeface="FangSong" charset="-122"/>
                <a:ea typeface="FangSong" charset="-122"/>
                <a:cs typeface="FangSong" charset="-122"/>
              </a:rPr>
              <a:t>/</a:t>
            </a:r>
            <a:r>
              <a:rPr kumimoji="1" lang="zh-CN" altLang="en-US" sz="2000" dirty="0">
                <a:latin typeface="FangSong" charset="-122"/>
                <a:ea typeface="FangSong" charset="-122"/>
                <a:cs typeface="FangSong" charset="-122"/>
              </a:rPr>
              <a:t>路由规则</a:t>
            </a:r>
          </a:p>
          <a:p>
            <a:pPr marL="285750" indent="-285750">
              <a:buFont typeface="Arial" charset="0"/>
              <a:buChar char="•"/>
            </a:pPr>
            <a:endParaRPr lang="en-US" altLang="zh-CN" sz="2000" dirty="0" smtClean="0">
              <a:latin typeface="FangSong" charset="-122"/>
              <a:ea typeface="FangSong" charset="-122"/>
              <a:cs typeface="FangSong" charset="-122"/>
            </a:endParaRPr>
          </a:p>
          <a:p>
            <a:pPr marL="285750" indent="-285750">
              <a:buFont typeface="Arial" charset="0"/>
              <a:buChar char="•"/>
            </a:pPr>
            <a:r>
              <a:rPr kumimoji="1" lang="en-US" altLang="zh-CN" sz="2000" dirty="0">
                <a:latin typeface="FangSong" charset="-122"/>
                <a:ea typeface="FangSong" charset="-122"/>
                <a:cs typeface="FangSong" charset="-122"/>
              </a:rPr>
              <a:t>Exchange</a:t>
            </a:r>
            <a:r>
              <a:rPr kumimoji="1" lang="zh-CN" altLang="en-US" sz="2000" dirty="0">
                <a:latin typeface="FangSong" charset="-122"/>
                <a:ea typeface="FangSong" charset="-122"/>
                <a:cs typeface="FangSong" charset="-122"/>
              </a:rPr>
              <a:t> 与 </a:t>
            </a:r>
            <a:r>
              <a:rPr kumimoji="1" lang="en-US" altLang="zh-CN" sz="2000" dirty="0">
                <a:latin typeface="FangSong" charset="-122"/>
                <a:ea typeface="FangSong" charset="-122"/>
                <a:cs typeface="FangSong" charset="-122"/>
              </a:rPr>
              <a:t>queue</a:t>
            </a:r>
            <a:r>
              <a:rPr kumimoji="1" lang="zh-CN" altLang="en-US" sz="2000" dirty="0">
                <a:latin typeface="FangSong" charset="-122"/>
                <a:ea typeface="FangSong" charset="-122"/>
                <a:cs typeface="FangSong" charset="-122"/>
              </a:rPr>
              <a:t>是多对多关系，由</a:t>
            </a:r>
            <a:r>
              <a:rPr kumimoji="1" lang="en-US" altLang="zh-CN" sz="2000" dirty="0">
                <a:latin typeface="FangSong" charset="-122"/>
                <a:ea typeface="FangSong" charset="-122"/>
                <a:cs typeface="FangSong" charset="-122"/>
              </a:rPr>
              <a:t>Exchange</a:t>
            </a:r>
            <a:r>
              <a:rPr kumimoji="1" lang="zh-CN" altLang="en-US" sz="2000" dirty="0">
                <a:latin typeface="FangSong" charset="-122"/>
                <a:ea typeface="FangSong" charset="-122"/>
                <a:cs typeface="FangSong" charset="-122"/>
              </a:rPr>
              <a:t>的规则制定</a:t>
            </a:r>
            <a:endParaRPr kumimoji="1" lang="en-US" altLang="zh-CN" sz="2000" dirty="0">
              <a:latin typeface="FangSong" charset="-122"/>
              <a:ea typeface="FangSong" charset="-122"/>
              <a:cs typeface="FangSong" charset="-122"/>
            </a:endParaRPr>
          </a:p>
          <a:p>
            <a:pPr marL="285750" indent="-285750">
              <a:buFont typeface="Arial" charset="0"/>
              <a:buChar char="•"/>
            </a:pPr>
            <a:endParaRPr lang="en-US" altLang="zh-CN" sz="2000" dirty="0" smtClean="0">
              <a:latin typeface="FangSong" charset="-122"/>
              <a:ea typeface="FangSong" charset="-122"/>
              <a:cs typeface="FangSong" charset="-122"/>
            </a:endParaRPr>
          </a:p>
          <a:p>
            <a:pPr marL="285750" indent="-285750">
              <a:buFont typeface="Arial" charset="0"/>
              <a:buChar char="•"/>
            </a:pPr>
            <a:r>
              <a:rPr lang="zh-CN" altLang="en-US" sz="2000" dirty="0" smtClean="0">
                <a:latin typeface="FangSong" charset="-122"/>
                <a:ea typeface="FangSong" charset="-122"/>
                <a:cs typeface="FangSong" charset="-122"/>
              </a:rPr>
              <a:t>由</a:t>
            </a:r>
            <a:r>
              <a:rPr lang="en-US" altLang="zh-CN" sz="2000" dirty="0">
                <a:latin typeface="FangSong" charset="-122"/>
                <a:ea typeface="FangSong" charset="-122"/>
                <a:cs typeface="FangSong" charset="-122"/>
              </a:rPr>
              <a:t>Exchange</a:t>
            </a:r>
            <a:r>
              <a:rPr lang="zh-CN" altLang="en-US" sz="2000" dirty="0">
                <a:latin typeface="FangSong" charset="-122"/>
                <a:ea typeface="FangSong" charset="-122"/>
                <a:cs typeface="FangSong" charset="-122"/>
              </a:rPr>
              <a:t>按照</a:t>
            </a:r>
            <a:r>
              <a:rPr lang="en-US" altLang="zh-CN" sz="2000" dirty="0" err="1">
                <a:latin typeface="FangSong" charset="-122"/>
                <a:ea typeface="FangSong" charset="-122"/>
                <a:cs typeface="FangSong" charset="-122"/>
              </a:rPr>
              <a:t>routing_key</a:t>
            </a:r>
            <a:r>
              <a:rPr lang="zh-CN" altLang="en-US" sz="2000" dirty="0">
                <a:latin typeface="FangSong" charset="-122"/>
                <a:ea typeface="FangSong" charset="-122"/>
                <a:cs typeface="FangSong" charset="-122"/>
              </a:rPr>
              <a:t>投递到对应的</a:t>
            </a:r>
            <a:r>
              <a:rPr lang="en-US" altLang="zh-CN" sz="2000" dirty="0">
                <a:latin typeface="FangSong" charset="-122"/>
                <a:ea typeface="FangSong" charset="-122"/>
                <a:cs typeface="FangSong" charset="-122"/>
              </a:rPr>
              <a:t>Queue</a:t>
            </a:r>
            <a:r>
              <a:rPr lang="zh-CN" altLang="en-US" sz="2000" dirty="0" smtClean="0">
                <a:latin typeface="FangSong" charset="-122"/>
                <a:ea typeface="FangSong" charset="-122"/>
                <a:cs typeface="FangSong" charset="-122"/>
              </a:rPr>
              <a:t>中</a:t>
            </a:r>
            <a:endParaRPr lang="en-US" altLang="zh-CN" sz="2000" dirty="0" smtClean="0">
              <a:latin typeface="FangSong" charset="-122"/>
              <a:ea typeface="FangSong" charset="-122"/>
              <a:cs typeface="FangSong" charset="-122"/>
            </a:endParaRPr>
          </a:p>
          <a:p>
            <a:pPr marL="285750" indent="-285750">
              <a:buFont typeface="Arial" charset="0"/>
              <a:buChar char="•"/>
            </a:pPr>
            <a:endParaRPr kumimoji="1" lang="en-US" altLang="zh-CN" sz="2000" dirty="0">
              <a:latin typeface="FangSong" charset="-122"/>
              <a:ea typeface="FangSong" charset="-122"/>
              <a:cs typeface="FangSong" charset="-122"/>
            </a:endParaRPr>
          </a:p>
          <a:p>
            <a:pPr marL="285750" indent="-285750">
              <a:buFont typeface="Arial" charset="0"/>
              <a:buChar char="•"/>
            </a:pPr>
            <a:endParaRPr kumimoji="1" lang="en-US" altLang="zh-CN" sz="2000" dirty="0">
              <a:latin typeface="FangSong" charset="-122"/>
              <a:ea typeface="FangSong" charset="-122"/>
              <a:cs typeface="FangSong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113551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/>
          <p:cNvSpPr>
            <a:spLocks noGrp="1"/>
          </p:cNvSpPr>
          <p:nvPr>
            <p:ph type="title"/>
          </p:nvPr>
        </p:nvSpPr>
        <p:spPr>
          <a:xfrm>
            <a:off x="1581183" y="527129"/>
            <a:ext cx="8911687" cy="1280890"/>
          </a:xfrm>
        </p:spPr>
        <p:txBody>
          <a:bodyPr>
            <a:normAutofit/>
          </a:bodyPr>
          <a:lstStyle/>
          <a:p>
            <a:r>
              <a:rPr lang="en-US" altLang="zh-CN" sz="2800" dirty="0" err="1" smtClean="0">
                <a:latin typeface="Times New Roman" charset="0"/>
                <a:ea typeface="Times New Roman" charset="0"/>
                <a:cs typeface="Times New Roman" charset="0"/>
              </a:rPr>
              <a:t>RabbitMQ</a:t>
            </a:r>
            <a:r>
              <a:rPr lang="zh-CN" altLang="en-US" sz="2800" b="1" dirty="0"/>
              <a:t> </a:t>
            </a:r>
            <a:r>
              <a:rPr lang="en-US" altLang="zh-CN" sz="2800" dirty="0" smtClean="0"/>
              <a:t>implements</a:t>
            </a:r>
            <a:r>
              <a:rPr lang="zh-CN" altLang="en-US" sz="2800" dirty="0" smtClean="0"/>
              <a:t>（</a:t>
            </a:r>
            <a:r>
              <a:rPr lang="en-US" altLang="zh-CN" sz="2800" dirty="0"/>
              <a:t>2</a:t>
            </a:r>
            <a:r>
              <a:rPr lang="zh-CN" altLang="en-US" sz="2800" dirty="0" smtClean="0"/>
              <a:t>）</a:t>
            </a:r>
            <a:endParaRPr lang="zh-CN" altLang="en-US" sz="2800" dirty="0"/>
          </a:p>
        </p:txBody>
      </p:sp>
      <p:sp>
        <p:nvSpPr>
          <p:cNvPr id="5" name="文本框 4"/>
          <p:cNvSpPr txBox="1"/>
          <p:nvPr/>
        </p:nvSpPr>
        <p:spPr>
          <a:xfrm>
            <a:off x="1581183" y="1506070"/>
            <a:ext cx="9537667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 smtClean="0">
                <a:latin typeface="Times New Roman" charset="0"/>
                <a:ea typeface="Times New Roman" charset="0"/>
                <a:cs typeface="Times New Roman" charset="0"/>
              </a:rPr>
              <a:t>Exchange</a:t>
            </a:r>
            <a:r>
              <a:rPr kumimoji="1" lang="zh-CN" altLang="en-US" sz="2000" b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2000" b="1" dirty="0" smtClean="0">
                <a:latin typeface="Times New Roman" charset="0"/>
                <a:ea typeface="Times New Roman" charset="0"/>
                <a:cs typeface="Times New Roman" charset="0"/>
              </a:rPr>
              <a:t>Type</a:t>
            </a:r>
            <a:r>
              <a:rPr kumimoji="1" lang="zh-CN" altLang="en-US" sz="2000" b="1" dirty="0" smtClean="0">
                <a:latin typeface="Times New Roman" charset="0"/>
                <a:ea typeface="Times New Roman" charset="0"/>
                <a:cs typeface="Times New Roman" charset="0"/>
              </a:rPr>
              <a:t>：</a:t>
            </a:r>
            <a:endParaRPr kumimoji="1" lang="en-US" altLang="zh-CN" sz="2000" b="1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285750" indent="-285750">
              <a:buFont typeface="Arial" charset="0"/>
              <a:buChar char="•"/>
            </a:pPr>
            <a:endParaRPr kumimoji="1" lang="en-US" altLang="zh-CN" sz="20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altLang="zh-CN" sz="2000" b="1" dirty="0" smtClean="0">
                <a:latin typeface="Times New Roman" charset="0"/>
                <a:ea typeface="Times New Roman" charset="0"/>
                <a:cs typeface="Times New Roman" charset="0"/>
              </a:rPr>
              <a:t>Direct</a:t>
            </a:r>
            <a:r>
              <a:rPr lang="zh-CN" altLang="en-US" sz="2000" b="1" dirty="0" smtClean="0">
                <a:latin typeface="Times New Roman" charset="0"/>
                <a:ea typeface="Times New Roman" charset="0"/>
                <a:cs typeface="Times New Roman" charset="0"/>
              </a:rPr>
              <a:t>：</a:t>
            </a:r>
            <a:r>
              <a:rPr lang="en-US" altLang="zh-CN" sz="20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zh-CN" altLang="en-US" sz="2000" dirty="0">
                <a:latin typeface="FangSong" charset="-122"/>
                <a:ea typeface="FangSong" charset="-122"/>
                <a:cs typeface="FangSong" charset="-122"/>
              </a:rPr>
              <a:t>消息体中</a:t>
            </a:r>
            <a:r>
              <a:rPr lang="zh-CN" altLang="en-US" sz="2000" dirty="0">
                <a:latin typeface="FangSong" charset="-122"/>
                <a:ea typeface="FangSong" charset="-122"/>
                <a:cs typeface="FangSong" charset="-122"/>
              </a:rPr>
              <a:t>的</a:t>
            </a:r>
            <a:r>
              <a:rPr lang="en-US" altLang="zh-CN" sz="2000" dirty="0" smtClean="0">
                <a:latin typeface="Times New Roman" charset="0"/>
                <a:ea typeface="Times New Roman" charset="0"/>
                <a:cs typeface="Times New Roman" charset="0"/>
              </a:rPr>
              <a:t>routing </a:t>
            </a:r>
            <a:r>
              <a:rPr lang="en-US" altLang="zh-CN" sz="2000" dirty="0">
                <a:latin typeface="Times New Roman" charset="0"/>
                <a:ea typeface="Times New Roman" charset="0"/>
                <a:cs typeface="Times New Roman" charset="0"/>
              </a:rPr>
              <a:t>key </a:t>
            </a:r>
            <a:r>
              <a:rPr lang="en-US" altLang="zh-CN" sz="2000" dirty="0" smtClean="0">
                <a:latin typeface="Times New Roman" charset="0"/>
                <a:ea typeface="Times New Roman" charset="0"/>
                <a:cs typeface="Times New Roman" charset="0"/>
              </a:rPr>
              <a:t>==</a:t>
            </a:r>
            <a:r>
              <a:rPr lang="zh-CN" alt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000" dirty="0" smtClean="0">
                <a:latin typeface="Times New Roman" charset="0"/>
                <a:ea typeface="Times New Roman" charset="0"/>
                <a:cs typeface="Times New Roman" charset="0"/>
              </a:rPr>
              <a:t>binding key</a:t>
            </a:r>
            <a:r>
              <a:rPr lang="en-US" altLang="zh-CN" sz="2000" b="1" dirty="0">
                <a:latin typeface="FangSong" charset="-122"/>
                <a:ea typeface="FangSong" charset="-122"/>
                <a:cs typeface="FangSong" charset="-122"/>
              </a:rPr>
              <a:t>,</a:t>
            </a:r>
            <a:r>
              <a:rPr lang="zh-CN" altLang="en-US" sz="2000" b="1" dirty="0">
                <a:latin typeface="FangSong" charset="-122"/>
                <a:ea typeface="FangSong" charset="-122"/>
                <a:cs typeface="FangSong" charset="-122"/>
              </a:rPr>
              <a:t> </a:t>
            </a:r>
            <a:r>
              <a:rPr lang="zh-CN" altLang="en-US" sz="2000" dirty="0">
                <a:latin typeface="FangSong" charset="-122"/>
                <a:ea typeface="FangSong" charset="-122"/>
                <a:cs typeface="FangSong" charset="-122"/>
              </a:rPr>
              <a:t>单路或多路</a:t>
            </a:r>
            <a:endParaRPr lang="en-US" altLang="zh-CN" sz="2000" dirty="0">
              <a:latin typeface="FangSong" charset="-122"/>
              <a:ea typeface="FangSong" charset="-122"/>
              <a:cs typeface="FangSong" charset="-122"/>
            </a:endParaRPr>
          </a:p>
          <a:p>
            <a:pPr marL="285750" indent="-285750">
              <a:buFont typeface="Arial" charset="0"/>
              <a:buChar char="•"/>
            </a:pPr>
            <a:endParaRPr lang="en-US" altLang="zh-CN" sz="20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altLang="zh-CN" sz="2000" b="1" dirty="0" smtClean="0">
                <a:latin typeface="Times New Roman" charset="0"/>
                <a:ea typeface="Times New Roman" charset="0"/>
                <a:cs typeface="Times New Roman" charset="0"/>
              </a:rPr>
              <a:t>Topic</a:t>
            </a:r>
            <a:r>
              <a:rPr lang="zh-CN" altLang="en-US" sz="2000" b="1" dirty="0" smtClean="0">
                <a:latin typeface="Times New Roman" charset="0"/>
                <a:ea typeface="Times New Roman" charset="0"/>
                <a:cs typeface="Times New Roman" charset="0"/>
              </a:rPr>
              <a:t>：</a:t>
            </a:r>
            <a:r>
              <a:rPr lang="zh-CN" altLang="en-US" sz="2000" dirty="0">
                <a:latin typeface="FangSong" charset="-122"/>
                <a:ea typeface="FangSong" charset="-122"/>
                <a:cs typeface="FangSong" charset="-122"/>
              </a:rPr>
              <a:t>支持通配符</a:t>
            </a:r>
            <a:endParaRPr lang="en-US" altLang="zh-CN" sz="2000" dirty="0">
              <a:latin typeface="FangSong" charset="-122"/>
              <a:ea typeface="FangSong" charset="-122"/>
              <a:cs typeface="FangSong" charset="-122"/>
            </a:endParaRPr>
          </a:p>
          <a:p>
            <a:pPr marL="285750" indent="-285750">
              <a:buFont typeface="Arial" charset="0"/>
              <a:buChar char="•"/>
            </a:pPr>
            <a:endParaRPr kumimoji="1" lang="en-US" altLang="zh-CN" sz="20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altLang="zh-CN" sz="2000" b="1" dirty="0" err="1">
                <a:latin typeface="Times New Roman" charset="0"/>
                <a:ea typeface="Times New Roman" charset="0"/>
                <a:cs typeface="Times New Roman" charset="0"/>
              </a:rPr>
              <a:t>Fanout</a:t>
            </a:r>
            <a:r>
              <a:rPr lang="zh-CN" altLang="en-US" sz="2000" b="1" dirty="0">
                <a:latin typeface="Times New Roman" charset="0"/>
                <a:ea typeface="Times New Roman" charset="0"/>
                <a:cs typeface="Times New Roman" charset="0"/>
              </a:rPr>
              <a:t>（</a:t>
            </a:r>
            <a:r>
              <a:rPr lang="zh-CN" altLang="en-US" sz="2000" b="1" dirty="0">
                <a:latin typeface="FangSong" charset="-122"/>
                <a:ea typeface="FangSong" charset="-122"/>
                <a:cs typeface="FangSong" charset="-122"/>
              </a:rPr>
              <a:t>广播式交换器</a:t>
            </a:r>
            <a:r>
              <a:rPr lang="zh-CN" altLang="en-US" sz="2000" b="1" dirty="0" smtClean="0">
                <a:latin typeface="FangSong" charset="-122"/>
                <a:ea typeface="FangSong" charset="-122"/>
                <a:cs typeface="FangSong" charset="-122"/>
              </a:rPr>
              <a:t>）</a:t>
            </a:r>
            <a:r>
              <a:rPr lang="zh-CN" altLang="en-US" sz="2000" dirty="0" smtClean="0">
                <a:latin typeface="FangSong" charset="-122"/>
                <a:ea typeface="FangSong" charset="-122"/>
                <a:cs typeface="FangSong" charset="-122"/>
              </a:rPr>
              <a:t>广播</a:t>
            </a:r>
            <a:endParaRPr lang="en-US" altLang="zh-CN" sz="2000" dirty="0" smtClean="0">
              <a:latin typeface="FangSong" charset="-122"/>
              <a:ea typeface="FangSong" charset="-122"/>
              <a:cs typeface="FangSong" charset="-122"/>
            </a:endParaRPr>
          </a:p>
          <a:p>
            <a:pPr marL="285750" indent="-285750">
              <a:buFont typeface="Arial" charset="0"/>
              <a:buChar char="•"/>
            </a:pPr>
            <a:endParaRPr kumimoji="1" lang="en-US" altLang="zh-CN" sz="20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altLang="zh-CN" sz="2000" b="1" dirty="0" smtClean="0">
                <a:latin typeface="Times New Roman" charset="0"/>
                <a:ea typeface="Times New Roman" charset="0"/>
                <a:cs typeface="Times New Roman" charset="0"/>
              </a:rPr>
              <a:t>Headers</a:t>
            </a:r>
            <a:r>
              <a:rPr kumimoji="1" lang="zh-CN" alt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： </a:t>
            </a:r>
            <a:r>
              <a:rPr lang="en-US" altLang="zh-CN" sz="2000" dirty="0" smtClean="0">
                <a:latin typeface="Times New Roman" charset="0"/>
                <a:ea typeface="Times New Roman" charset="0"/>
                <a:cs typeface="Times New Roman" charset="0"/>
              </a:rPr>
              <a:t>AMQP </a:t>
            </a:r>
            <a:r>
              <a:rPr lang="zh-CN" altLang="en-US" sz="2000" dirty="0">
                <a:latin typeface="Times New Roman" charset="0"/>
                <a:ea typeface="Times New Roman" charset="0"/>
                <a:cs typeface="Times New Roman" charset="0"/>
              </a:rPr>
              <a:t>（</a:t>
            </a:r>
            <a:r>
              <a:rPr lang="en-US" altLang="zh-CN" sz="2000" dirty="0">
                <a:latin typeface="Times New Roman" charset="0"/>
                <a:ea typeface="Times New Roman" charset="0"/>
                <a:cs typeface="Times New Roman" charset="0"/>
              </a:rPr>
              <a:t>Advanced Message Queuing Protocol</a:t>
            </a:r>
            <a:r>
              <a:rPr lang="zh-CN" altLang="en-US" sz="2000" dirty="0">
                <a:latin typeface="Times New Roman" charset="0"/>
                <a:ea typeface="Times New Roman" charset="0"/>
                <a:cs typeface="Times New Roman" charset="0"/>
              </a:rPr>
              <a:t>）</a:t>
            </a:r>
            <a:r>
              <a:rPr lang="zh-CN" altLang="en-US" sz="2000" dirty="0">
                <a:latin typeface="FangSong" charset="-122"/>
                <a:ea typeface="FangSong" charset="-122"/>
                <a:cs typeface="FangSong" charset="-122"/>
              </a:rPr>
              <a:t>消息头中的键值对</a:t>
            </a:r>
            <a:r>
              <a:rPr lang="zh-CN" altLang="en-US" sz="2000" dirty="0" smtClean="0">
                <a:latin typeface="FangSong" charset="-122"/>
                <a:ea typeface="FangSong" charset="-122"/>
                <a:cs typeface="FangSong" charset="-122"/>
              </a:rPr>
              <a:t> </a:t>
            </a:r>
            <a:r>
              <a:rPr lang="en-US" altLang="zh-CN" sz="2000" dirty="0" smtClean="0">
                <a:latin typeface="FangSong" charset="-122"/>
                <a:ea typeface="FangSong" charset="-122"/>
                <a:cs typeface="FangSong" charset="-122"/>
              </a:rPr>
              <a:t>==</a:t>
            </a:r>
            <a:r>
              <a:rPr lang="zh-CN" altLang="en-US" sz="2000" dirty="0" smtClean="0">
                <a:latin typeface="FangSong" charset="-122"/>
                <a:ea typeface="FangSong" charset="-122"/>
                <a:cs typeface="FangSong" charset="-122"/>
              </a:rPr>
              <a:t> </a:t>
            </a:r>
            <a:r>
              <a:rPr lang="en-US" altLang="zh-CN" sz="2000" dirty="0" smtClean="0">
                <a:latin typeface="FangSong" charset="-122"/>
                <a:ea typeface="FangSong" charset="-122"/>
                <a:cs typeface="FangSong" charset="-122"/>
              </a:rPr>
              <a:t>Exchange</a:t>
            </a:r>
            <a:r>
              <a:rPr lang="zh-CN" altLang="en-US" sz="2000" dirty="0" smtClean="0">
                <a:latin typeface="FangSong" charset="-122"/>
                <a:ea typeface="FangSong" charset="-122"/>
                <a:cs typeface="FangSong" charset="-122"/>
              </a:rPr>
              <a:t>与</a:t>
            </a:r>
            <a:r>
              <a:rPr lang="en-US" altLang="zh-CN" sz="2000" dirty="0" smtClean="0">
                <a:latin typeface="FangSong" charset="-122"/>
                <a:ea typeface="FangSong" charset="-122"/>
                <a:cs typeface="FangSong" charset="-122"/>
              </a:rPr>
              <a:t>queue</a:t>
            </a:r>
            <a:r>
              <a:rPr lang="zh-CN" altLang="en-US" sz="2000" dirty="0" smtClean="0">
                <a:latin typeface="FangSong" charset="-122"/>
                <a:ea typeface="FangSong" charset="-122"/>
                <a:cs typeface="FangSong" charset="-122"/>
              </a:rPr>
              <a:t>的绑定</a:t>
            </a:r>
            <a:endParaRPr kumimoji="1" lang="en-US" altLang="zh-CN" sz="2000" dirty="0">
              <a:latin typeface="FangSong" charset="-122"/>
              <a:ea typeface="FangSong" charset="-122"/>
              <a:cs typeface="FangSong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71243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/>
          <p:cNvSpPr>
            <a:spLocks noGrp="1"/>
          </p:cNvSpPr>
          <p:nvPr>
            <p:ph type="title"/>
          </p:nvPr>
        </p:nvSpPr>
        <p:spPr>
          <a:xfrm>
            <a:off x="2145227" y="756786"/>
            <a:ext cx="8911687" cy="1280890"/>
          </a:xfrm>
        </p:spPr>
        <p:txBody>
          <a:bodyPr>
            <a:normAutofit/>
          </a:bodyPr>
          <a:lstStyle/>
          <a:p>
            <a:r>
              <a:rPr lang="en-US" altLang="zh-CN" sz="2800" dirty="0" smtClean="0"/>
              <a:t>Workflow</a:t>
            </a:r>
            <a:endParaRPr lang="zh-CN" altLang="en-US" sz="2800" dirty="0"/>
          </a:p>
        </p:txBody>
      </p:sp>
      <p:sp>
        <p:nvSpPr>
          <p:cNvPr id="13" name="内容占位符 12"/>
          <p:cNvSpPr>
            <a:spLocks noGrp="1"/>
          </p:cNvSpPr>
          <p:nvPr>
            <p:ph idx="1"/>
          </p:nvPr>
        </p:nvSpPr>
        <p:spPr>
          <a:xfrm>
            <a:off x="2145227" y="1397231"/>
            <a:ext cx="4903541" cy="43465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b="1" dirty="0" smtClean="0"/>
              <a:t>Simplest</a:t>
            </a:r>
            <a:r>
              <a:rPr lang="zh-CN" altLang="en-US" sz="2000" b="1" dirty="0" smtClean="0"/>
              <a:t> </a:t>
            </a:r>
            <a:r>
              <a:rPr lang="en-US" altLang="zh-CN" sz="2000" b="1" dirty="0" smtClean="0"/>
              <a:t>Workflow</a:t>
            </a:r>
          </a:p>
          <a:p>
            <a:pPr>
              <a:buFont typeface="Wingdings" charset="2"/>
              <a:buChar char="l"/>
            </a:pPr>
            <a:r>
              <a:rPr lang="en-US" altLang="zh-CN" sz="2000" dirty="0" smtClean="0"/>
              <a:t>one </a:t>
            </a:r>
            <a:r>
              <a:rPr lang="en-US" altLang="zh-CN" sz="2000" dirty="0"/>
              <a:t>input to one </a:t>
            </a:r>
            <a:r>
              <a:rPr lang="en-US" altLang="zh-CN" sz="2000" dirty="0" smtClean="0"/>
              <a:t>output</a:t>
            </a:r>
          </a:p>
          <a:p>
            <a:pPr>
              <a:buFont typeface="Wingdings" charset="2"/>
              <a:buChar char="l"/>
            </a:pPr>
            <a:endParaRPr lang="en-US" altLang="zh-CN" sz="2000" dirty="0"/>
          </a:p>
          <a:p>
            <a:pPr marL="0" indent="0">
              <a:buNone/>
            </a:pPr>
            <a:r>
              <a:rPr lang="en-US" altLang="zh-CN" sz="2000" b="1" dirty="0" smtClean="0"/>
              <a:t>Actual</a:t>
            </a:r>
            <a:r>
              <a:rPr lang="zh-CN" altLang="en-US" sz="2000" b="1" dirty="0" smtClean="0"/>
              <a:t> </a:t>
            </a:r>
            <a:r>
              <a:rPr lang="en-US" altLang="zh-CN" sz="2000" b="1" dirty="0" err="1" smtClean="0"/>
              <a:t>WorkFlow</a:t>
            </a:r>
            <a:endParaRPr lang="en-US" altLang="zh-CN" sz="2000" b="1" dirty="0"/>
          </a:p>
          <a:p>
            <a:pPr>
              <a:buFont typeface="Wingdings" charset="2"/>
              <a:buChar char="l"/>
            </a:pPr>
            <a:r>
              <a:rPr lang="en-US" altLang="zh-CN" sz="2000" dirty="0" smtClean="0"/>
              <a:t>multiple </a:t>
            </a:r>
            <a:r>
              <a:rPr lang="en-US" altLang="zh-CN" sz="2000" dirty="0"/>
              <a:t>different outputs from a single data </a:t>
            </a:r>
            <a:r>
              <a:rPr lang="en-US" altLang="zh-CN" sz="2000" dirty="0" smtClean="0"/>
              <a:t>input</a:t>
            </a:r>
          </a:p>
          <a:p>
            <a:pPr>
              <a:buFont typeface="Wingdings" charset="2"/>
              <a:buChar char="l"/>
            </a:pPr>
            <a:r>
              <a:rPr lang="en-US" altLang="zh-CN" sz="2000" dirty="0" smtClean="0"/>
              <a:t>perform </a:t>
            </a:r>
            <a:r>
              <a:rPr lang="en-US" altLang="zh-CN" sz="2000" dirty="0"/>
              <a:t>more than a single </a:t>
            </a:r>
            <a:r>
              <a:rPr lang="en-US" altLang="zh-CN" sz="2000" dirty="0" smtClean="0"/>
              <a:t>action</a:t>
            </a:r>
            <a:endParaRPr lang="zh-CN" altLang="en-US" sz="20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6466" y="346363"/>
            <a:ext cx="4137532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488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/>
          <p:cNvSpPr>
            <a:spLocks noGrp="1"/>
          </p:cNvSpPr>
          <p:nvPr>
            <p:ph type="title"/>
          </p:nvPr>
        </p:nvSpPr>
        <p:spPr>
          <a:xfrm>
            <a:off x="1927907" y="626342"/>
            <a:ext cx="8911687" cy="1280890"/>
          </a:xfrm>
        </p:spPr>
        <p:txBody>
          <a:bodyPr>
            <a:normAutofit/>
          </a:bodyPr>
          <a:lstStyle/>
          <a:p>
            <a:r>
              <a:rPr lang="en-US" altLang="zh-CN" sz="2800" smtClean="0"/>
              <a:t>Patterns </a:t>
            </a:r>
            <a:r>
              <a:rPr lang="en-US" altLang="zh-CN" sz="2800" dirty="0"/>
              <a:t>of </a:t>
            </a:r>
            <a:r>
              <a:rPr lang="en-US" altLang="zh-CN" sz="2800"/>
              <a:t>Event-Driven </a:t>
            </a:r>
            <a:r>
              <a:rPr lang="en-US" altLang="zh-CN" sz="2800" smtClean="0"/>
              <a:t>Processing</a:t>
            </a:r>
            <a:endParaRPr lang="zh-CN" altLang="en-US" sz="2800" dirty="0"/>
          </a:p>
        </p:txBody>
      </p:sp>
      <p:sp>
        <p:nvSpPr>
          <p:cNvPr id="13" name="内容占位符 12"/>
          <p:cNvSpPr>
            <a:spLocks noGrp="1"/>
          </p:cNvSpPr>
          <p:nvPr>
            <p:ph idx="1"/>
          </p:nvPr>
        </p:nvSpPr>
        <p:spPr>
          <a:xfrm>
            <a:off x="2057602" y="1424940"/>
            <a:ext cx="3296785" cy="4346532"/>
          </a:xfrm>
        </p:spPr>
        <p:txBody>
          <a:bodyPr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altLang="zh-CN" sz="2000" b="1" dirty="0" smtClean="0"/>
              <a:t>Copier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altLang="zh-CN" sz="2000" dirty="0" smtClean="0"/>
              <a:t>Filter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altLang="zh-CN" sz="2000" dirty="0" smtClean="0"/>
              <a:t>Splitter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altLang="zh-CN" sz="2000" dirty="0" err="1" smtClean="0"/>
              <a:t>Sharder</a:t>
            </a:r>
            <a:endParaRPr lang="en-US" altLang="zh-CN" sz="2000" dirty="0" smtClean="0"/>
          </a:p>
          <a:p>
            <a:pPr marL="0" indent="0">
              <a:lnSpc>
                <a:spcPct val="200000"/>
              </a:lnSpc>
              <a:buNone/>
            </a:pPr>
            <a:r>
              <a:rPr lang="en-US" altLang="zh-CN" sz="2000" dirty="0" smtClean="0"/>
              <a:t>Merger</a:t>
            </a:r>
            <a:endParaRPr lang="zh-CN" altLang="en-US" sz="20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1434" y="1424940"/>
            <a:ext cx="5877855" cy="4950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352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/>
          <p:cNvSpPr>
            <a:spLocks noGrp="1"/>
          </p:cNvSpPr>
          <p:nvPr>
            <p:ph type="title"/>
          </p:nvPr>
        </p:nvSpPr>
        <p:spPr>
          <a:xfrm>
            <a:off x="1927907" y="626342"/>
            <a:ext cx="8911687" cy="1280890"/>
          </a:xfrm>
        </p:spPr>
        <p:txBody>
          <a:bodyPr>
            <a:normAutofit/>
          </a:bodyPr>
          <a:lstStyle/>
          <a:p>
            <a:r>
              <a:rPr lang="en-US" altLang="zh-CN" sz="2800" smtClean="0"/>
              <a:t>Patterns </a:t>
            </a:r>
            <a:r>
              <a:rPr lang="en-US" altLang="zh-CN" sz="2800" dirty="0"/>
              <a:t>of </a:t>
            </a:r>
            <a:r>
              <a:rPr lang="en-US" altLang="zh-CN" sz="2800"/>
              <a:t>Event-Driven </a:t>
            </a:r>
            <a:r>
              <a:rPr lang="en-US" altLang="zh-CN" sz="2800" smtClean="0"/>
              <a:t>Processing</a:t>
            </a:r>
            <a:endParaRPr lang="zh-CN" altLang="en-US" sz="2800" dirty="0"/>
          </a:p>
        </p:txBody>
      </p:sp>
      <p:sp>
        <p:nvSpPr>
          <p:cNvPr id="13" name="内容占位符 12"/>
          <p:cNvSpPr>
            <a:spLocks noGrp="1"/>
          </p:cNvSpPr>
          <p:nvPr>
            <p:ph idx="1"/>
          </p:nvPr>
        </p:nvSpPr>
        <p:spPr>
          <a:xfrm>
            <a:off x="2057602" y="1424940"/>
            <a:ext cx="3296785" cy="4346532"/>
          </a:xfrm>
        </p:spPr>
        <p:txBody>
          <a:bodyPr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altLang="zh-CN" sz="2000" dirty="0" smtClean="0"/>
              <a:t>Copier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altLang="zh-CN" sz="2000" b="1" dirty="0" smtClean="0"/>
              <a:t>Filter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altLang="zh-CN" sz="2000" dirty="0" smtClean="0"/>
              <a:t>Splitter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altLang="zh-CN" sz="2000" dirty="0" err="1" smtClean="0"/>
              <a:t>Sharder</a:t>
            </a:r>
            <a:endParaRPr lang="en-US" altLang="zh-CN" sz="2000" dirty="0" smtClean="0"/>
          </a:p>
          <a:p>
            <a:pPr marL="0" indent="0">
              <a:lnSpc>
                <a:spcPct val="200000"/>
              </a:lnSpc>
              <a:buNone/>
            </a:pPr>
            <a:r>
              <a:rPr lang="en-US" altLang="zh-CN" sz="2000" dirty="0" smtClean="0"/>
              <a:t>Merger</a:t>
            </a:r>
            <a:endParaRPr lang="zh-CN" altLang="en-US" sz="20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3685" y="1424940"/>
            <a:ext cx="5417720" cy="5195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624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/>
          <p:cNvSpPr>
            <a:spLocks noGrp="1"/>
          </p:cNvSpPr>
          <p:nvPr>
            <p:ph type="title"/>
          </p:nvPr>
        </p:nvSpPr>
        <p:spPr>
          <a:xfrm>
            <a:off x="1927907" y="626342"/>
            <a:ext cx="8911687" cy="1280890"/>
          </a:xfrm>
        </p:spPr>
        <p:txBody>
          <a:bodyPr>
            <a:normAutofit/>
          </a:bodyPr>
          <a:lstStyle/>
          <a:p>
            <a:r>
              <a:rPr lang="en-US" altLang="zh-CN" sz="2800" smtClean="0"/>
              <a:t>Patterns </a:t>
            </a:r>
            <a:r>
              <a:rPr lang="en-US" altLang="zh-CN" sz="2800" dirty="0"/>
              <a:t>of </a:t>
            </a:r>
            <a:r>
              <a:rPr lang="en-US" altLang="zh-CN" sz="2800"/>
              <a:t>Event-Driven </a:t>
            </a:r>
            <a:r>
              <a:rPr lang="en-US" altLang="zh-CN" sz="2800" smtClean="0"/>
              <a:t>Processing</a:t>
            </a:r>
            <a:endParaRPr lang="zh-CN" altLang="en-US" sz="2800" dirty="0"/>
          </a:p>
        </p:txBody>
      </p:sp>
      <p:sp>
        <p:nvSpPr>
          <p:cNvPr id="13" name="内容占位符 12"/>
          <p:cNvSpPr>
            <a:spLocks noGrp="1"/>
          </p:cNvSpPr>
          <p:nvPr>
            <p:ph idx="1"/>
          </p:nvPr>
        </p:nvSpPr>
        <p:spPr>
          <a:xfrm>
            <a:off x="2057602" y="1424940"/>
            <a:ext cx="3296785" cy="4346532"/>
          </a:xfrm>
        </p:spPr>
        <p:txBody>
          <a:bodyPr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altLang="zh-CN" sz="2000" dirty="0"/>
              <a:t>Copier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altLang="zh-CN" sz="2000" dirty="0"/>
              <a:t>Filter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altLang="zh-CN" sz="2000" dirty="0"/>
              <a:t>Splitter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altLang="zh-CN" sz="2000" b="1" dirty="0" err="1"/>
              <a:t>Sharder</a:t>
            </a:r>
            <a:endParaRPr lang="en-US" altLang="zh-CN" sz="2000" b="1" dirty="0"/>
          </a:p>
          <a:p>
            <a:pPr marL="0" indent="0">
              <a:lnSpc>
                <a:spcPct val="200000"/>
              </a:lnSpc>
              <a:buNone/>
            </a:pPr>
            <a:r>
              <a:rPr lang="en-US" altLang="zh-CN" sz="2000" dirty="0"/>
              <a:t>Merger</a:t>
            </a:r>
            <a:endParaRPr lang="zh-CN" altLang="en-US" sz="20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7398" y="1524000"/>
            <a:ext cx="5742196" cy="5237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6351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/>
          <p:cNvSpPr>
            <a:spLocks noGrp="1"/>
          </p:cNvSpPr>
          <p:nvPr>
            <p:ph type="title"/>
          </p:nvPr>
        </p:nvSpPr>
        <p:spPr>
          <a:xfrm>
            <a:off x="1927907" y="626342"/>
            <a:ext cx="8911687" cy="1280890"/>
          </a:xfrm>
        </p:spPr>
        <p:txBody>
          <a:bodyPr>
            <a:normAutofit/>
          </a:bodyPr>
          <a:lstStyle/>
          <a:p>
            <a:r>
              <a:rPr lang="en-US" altLang="zh-CN" sz="2800" smtClean="0"/>
              <a:t>Patterns </a:t>
            </a:r>
            <a:r>
              <a:rPr lang="en-US" altLang="zh-CN" sz="2800" dirty="0"/>
              <a:t>of </a:t>
            </a:r>
            <a:r>
              <a:rPr lang="en-US" altLang="zh-CN" sz="2800"/>
              <a:t>Event-Driven </a:t>
            </a:r>
            <a:r>
              <a:rPr lang="en-US" altLang="zh-CN" sz="2800" smtClean="0"/>
              <a:t>Processing</a:t>
            </a:r>
            <a:endParaRPr lang="zh-CN" altLang="en-US" sz="2800" dirty="0"/>
          </a:p>
        </p:txBody>
      </p:sp>
      <p:sp>
        <p:nvSpPr>
          <p:cNvPr id="13" name="内容占位符 12"/>
          <p:cNvSpPr>
            <a:spLocks noGrp="1"/>
          </p:cNvSpPr>
          <p:nvPr>
            <p:ph idx="1"/>
          </p:nvPr>
        </p:nvSpPr>
        <p:spPr>
          <a:xfrm>
            <a:off x="2057602" y="1424940"/>
            <a:ext cx="3296785" cy="4346532"/>
          </a:xfrm>
        </p:spPr>
        <p:txBody>
          <a:bodyPr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altLang="zh-CN" sz="2000" dirty="0"/>
              <a:t>Copier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altLang="zh-CN" sz="2000" dirty="0"/>
              <a:t>Filter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altLang="zh-CN" sz="2000" dirty="0"/>
              <a:t>Splitter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altLang="zh-CN" sz="2000" b="1" dirty="0" err="1"/>
              <a:t>Sharder</a:t>
            </a:r>
            <a:endParaRPr lang="en-US" altLang="zh-CN" sz="2000" b="1" dirty="0"/>
          </a:p>
          <a:p>
            <a:pPr marL="0" indent="0">
              <a:lnSpc>
                <a:spcPct val="200000"/>
              </a:lnSpc>
              <a:buNone/>
            </a:pPr>
            <a:r>
              <a:rPr lang="en-US" altLang="zh-CN" sz="2000" dirty="0"/>
              <a:t>Merger</a:t>
            </a:r>
            <a:endParaRPr lang="zh-CN" altLang="en-US" sz="20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7927" y="1424940"/>
            <a:ext cx="5446314" cy="5167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5215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/>
          <p:cNvSpPr>
            <a:spLocks noGrp="1"/>
          </p:cNvSpPr>
          <p:nvPr>
            <p:ph type="title"/>
          </p:nvPr>
        </p:nvSpPr>
        <p:spPr>
          <a:xfrm>
            <a:off x="1927907" y="626342"/>
            <a:ext cx="8911687" cy="1280890"/>
          </a:xfrm>
        </p:spPr>
        <p:txBody>
          <a:bodyPr>
            <a:normAutofit/>
          </a:bodyPr>
          <a:lstStyle/>
          <a:p>
            <a:r>
              <a:rPr lang="en-US" altLang="zh-CN" sz="2800" smtClean="0"/>
              <a:t>Patterns </a:t>
            </a:r>
            <a:r>
              <a:rPr lang="en-US" altLang="zh-CN" sz="2800" dirty="0"/>
              <a:t>of </a:t>
            </a:r>
            <a:r>
              <a:rPr lang="en-US" altLang="zh-CN" sz="2800"/>
              <a:t>Event-Driven </a:t>
            </a:r>
            <a:r>
              <a:rPr lang="en-US" altLang="zh-CN" sz="2800" smtClean="0"/>
              <a:t>Processing</a:t>
            </a:r>
            <a:endParaRPr lang="zh-CN" altLang="en-US" sz="2800" dirty="0"/>
          </a:p>
        </p:txBody>
      </p:sp>
      <p:sp>
        <p:nvSpPr>
          <p:cNvPr id="13" name="内容占位符 12"/>
          <p:cNvSpPr>
            <a:spLocks noGrp="1"/>
          </p:cNvSpPr>
          <p:nvPr>
            <p:ph idx="1"/>
          </p:nvPr>
        </p:nvSpPr>
        <p:spPr>
          <a:xfrm>
            <a:off x="2057602" y="1424940"/>
            <a:ext cx="3296785" cy="4346532"/>
          </a:xfrm>
        </p:spPr>
        <p:txBody>
          <a:bodyPr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altLang="zh-CN" sz="2000" dirty="0"/>
              <a:t>Copier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altLang="zh-CN" sz="2000" dirty="0"/>
              <a:t>Filter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altLang="zh-CN" sz="2000" dirty="0"/>
              <a:t>Splitter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altLang="zh-CN" sz="2000" dirty="0" err="1"/>
              <a:t>Sharder</a:t>
            </a:r>
            <a:endParaRPr lang="en-US" altLang="zh-CN" sz="2000" dirty="0"/>
          </a:p>
          <a:p>
            <a:pPr marL="0" indent="0">
              <a:lnSpc>
                <a:spcPct val="200000"/>
              </a:lnSpc>
              <a:buNone/>
            </a:pPr>
            <a:r>
              <a:rPr lang="en-US" altLang="zh-CN" sz="2000" b="1" dirty="0"/>
              <a:t>Merger</a:t>
            </a:r>
            <a:endParaRPr lang="zh-CN" altLang="en-US" sz="2000" b="1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1309" y="1424940"/>
            <a:ext cx="4452435" cy="5046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9887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/>
          <p:cNvSpPr>
            <a:spLocks noGrp="1"/>
          </p:cNvSpPr>
          <p:nvPr>
            <p:ph type="title"/>
          </p:nvPr>
        </p:nvSpPr>
        <p:spPr>
          <a:xfrm>
            <a:off x="2145227" y="582546"/>
            <a:ext cx="8911687" cy="1280890"/>
          </a:xfrm>
        </p:spPr>
        <p:txBody>
          <a:bodyPr>
            <a:normAutofit/>
          </a:bodyPr>
          <a:lstStyle/>
          <a:p>
            <a:r>
              <a:rPr lang="en-US" altLang="zh-CN" sz="2800" dirty="0" smtClean="0"/>
              <a:t>Hands </a:t>
            </a:r>
            <a:r>
              <a:rPr lang="en-US" altLang="zh-CN" sz="2800" dirty="0"/>
              <a:t>On: Building an Event-Driven Flow for New User </a:t>
            </a:r>
            <a:r>
              <a:rPr lang="en-US" altLang="zh-CN" sz="2800" dirty="0" smtClean="0"/>
              <a:t>Sign-Up</a:t>
            </a:r>
            <a:endParaRPr lang="zh-CN" altLang="en-US" sz="28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1694" y="2105891"/>
            <a:ext cx="5037105" cy="3865418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145227" y="2258291"/>
            <a:ext cx="415569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first step in the event-driven workflow is the generation of the verification email</a:t>
            </a:r>
          </a:p>
          <a:p>
            <a:pPr marL="285750" indent="-285750">
              <a:buFont typeface="Arial" charset="0"/>
              <a:buChar char="•"/>
            </a:pP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second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step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is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send 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welcome emails and sets up 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notifications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6661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/>
          <p:cNvSpPr>
            <a:spLocks noGrp="1"/>
          </p:cNvSpPr>
          <p:nvPr>
            <p:ph type="title"/>
          </p:nvPr>
        </p:nvSpPr>
        <p:spPr>
          <a:xfrm>
            <a:off x="2145227" y="582546"/>
            <a:ext cx="8911687" cy="1280890"/>
          </a:xfrm>
        </p:spPr>
        <p:txBody>
          <a:bodyPr>
            <a:normAutofit/>
          </a:bodyPr>
          <a:lstStyle/>
          <a:p>
            <a:r>
              <a:rPr lang="en-US" altLang="zh-CN" sz="2800" dirty="0" smtClean="0"/>
              <a:t>Hands </a:t>
            </a:r>
            <a:r>
              <a:rPr lang="en-US" altLang="zh-CN" sz="2800" dirty="0"/>
              <a:t>On: Building an Event-Driven Flow for New </a:t>
            </a:r>
            <a:r>
              <a:rPr lang="en-US" altLang="zh-CN" sz="2800"/>
              <a:t>User </a:t>
            </a:r>
            <a:r>
              <a:rPr lang="en-US" altLang="zh-CN" sz="2800" smtClean="0"/>
              <a:t>Sign-Up</a:t>
            </a:r>
            <a:endParaRPr lang="zh-CN" altLang="en-US" sz="2800" dirty="0"/>
          </a:p>
        </p:txBody>
      </p:sp>
      <p:sp>
        <p:nvSpPr>
          <p:cNvPr id="3" name="文本框 2"/>
          <p:cNvSpPr txBox="1"/>
          <p:nvPr/>
        </p:nvSpPr>
        <p:spPr>
          <a:xfrm>
            <a:off x="2145227" y="2598950"/>
            <a:ext cx="415569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first step in the event-driven workflow is the generation of the verification 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email</a:t>
            </a:r>
          </a:p>
          <a:p>
            <a:pPr marL="285750" indent="-285750">
              <a:buFont typeface="Arial" charset="0"/>
              <a:buChar char="•"/>
            </a:pP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second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step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is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send welcome emails and sets up notifications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6409" y="1586343"/>
            <a:ext cx="4425383" cy="4994564"/>
          </a:xfrm>
          <a:prstGeom prst="rect">
            <a:avLst/>
          </a:prstGeom>
        </p:spPr>
      </p:pic>
      <p:sp>
        <p:nvSpPr>
          <p:cNvPr id="6" name="进程 5"/>
          <p:cNvSpPr/>
          <p:nvPr/>
        </p:nvSpPr>
        <p:spPr>
          <a:xfrm>
            <a:off x="9518073" y="5195455"/>
            <a:ext cx="45719" cy="4571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8728364" y="3477491"/>
            <a:ext cx="2687781" cy="3034145"/>
          </a:xfrm>
          <a:prstGeom prst="rect">
            <a:avLst/>
          </a:prstGeom>
          <a:noFill/>
          <a:ln w="12700"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256086"/>
      </p:ext>
    </p:extLst>
  </p:cSld>
  <p:clrMapOvr>
    <a:masterClrMapping/>
  </p:clrMapOvr>
</p:sld>
</file>

<file path=ppt/theme/theme1.xml><?xml version="1.0" encoding="utf-8"?>
<a:theme xmlns:a="http://schemas.openxmlformats.org/drawingml/2006/main" name="丝状">
  <a:themeElements>
    <a:clrScheme name="丝状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丝状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4846</TotalTime>
  <Words>410</Words>
  <Application>Microsoft Macintosh PowerPoint</Application>
  <PresentationFormat>宽屏</PresentationFormat>
  <Paragraphs>87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3" baseType="lpstr">
      <vt:lpstr>Century Gothic</vt:lpstr>
      <vt:lpstr>DengXian</vt:lpstr>
      <vt:lpstr>FangSong</vt:lpstr>
      <vt:lpstr>Times New Roman</vt:lpstr>
      <vt:lpstr>Wingdings</vt:lpstr>
      <vt:lpstr>Wingdings 3</vt:lpstr>
      <vt:lpstr>幼圆</vt:lpstr>
      <vt:lpstr>Arial</vt:lpstr>
      <vt:lpstr>丝状</vt:lpstr>
      <vt:lpstr>Chapter 11. Event-Driven Batch Processing</vt:lpstr>
      <vt:lpstr>Workflow</vt:lpstr>
      <vt:lpstr>Patterns of Event-Driven Processing</vt:lpstr>
      <vt:lpstr>Patterns of Event-Driven Processing</vt:lpstr>
      <vt:lpstr>Patterns of Event-Driven Processing</vt:lpstr>
      <vt:lpstr>Patterns of Event-Driven Processing</vt:lpstr>
      <vt:lpstr>Patterns of Event-Driven Processing</vt:lpstr>
      <vt:lpstr>Hands On: Building an Event-Driven Flow for New User Sign-Up</vt:lpstr>
      <vt:lpstr>Hands On: Building an Event-Driven Flow for New User Sign-Up</vt:lpstr>
      <vt:lpstr>How to make event-driven workflow work?</vt:lpstr>
      <vt:lpstr>Kafka implements（1）</vt:lpstr>
      <vt:lpstr>Kafka implements（2）</vt:lpstr>
      <vt:lpstr>RabbitMQ implements（1）</vt:lpstr>
      <vt:lpstr>RabbitMQ implements（2）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Ambassadors定义</dc:title>
  <dc:creator>Richard</dc:creator>
  <cp:lastModifiedBy>武 文齐</cp:lastModifiedBy>
  <cp:revision>33</cp:revision>
  <dcterms:created xsi:type="dcterms:W3CDTF">2019-04-15T02:49:50Z</dcterms:created>
  <dcterms:modified xsi:type="dcterms:W3CDTF">2019-06-14T06:46:45Z</dcterms:modified>
</cp:coreProperties>
</file>