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9" r:id="rId3"/>
    <p:sldId id="531" r:id="rId4"/>
    <p:sldId id="637" r:id="rId5"/>
    <p:sldId id="644" r:id="rId6"/>
    <p:sldId id="668" r:id="rId7"/>
    <p:sldId id="685" r:id="rId8"/>
    <p:sldId id="686" r:id="rId9"/>
    <p:sldId id="687" r:id="rId10"/>
    <p:sldId id="688" r:id="rId11"/>
    <p:sldId id="689" r:id="rId12"/>
    <p:sldId id="690" r:id="rId13"/>
    <p:sldId id="691" r:id="rId14"/>
    <p:sldId id="692" r:id="rId15"/>
    <p:sldId id="693" r:id="rId16"/>
    <p:sldId id="664" r:id="rId17"/>
    <p:sldId id="684" r:id="rId18"/>
    <p:sldId id="43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qiao" initials="w" lastIdx="0" clrIdx="0"/>
  <p:cmAuthor id="1" name="wenqiao@cmbc.com.cn" initials="" lastIdx="1" clrIdx="1">
    <p:extLst/>
  </p:cmAuthor>
  <p:cmAuthor id="2" name="杨 文波" initials="杨"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3"/>
    <a:srgbClr val="FF9300"/>
    <a:srgbClr val="21A3D0"/>
    <a:srgbClr val="147AF0"/>
    <a:srgbClr val="25C5FA"/>
    <a:srgbClr val="35CFFF"/>
    <a:srgbClr val="00AAD6"/>
    <a:srgbClr val="66EAF5"/>
    <a:srgbClr val="6BF4FF"/>
    <a:srgbClr val="2B2E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8" autoAdjust="0"/>
    <p:restoredTop sz="30723" autoAdjust="0"/>
  </p:normalViewPr>
  <p:slideViewPr>
    <p:cSldViewPr>
      <p:cViewPr>
        <p:scale>
          <a:sx n="100" d="100"/>
          <a:sy n="100" d="100"/>
        </p:scale>
        <p:origin x="952" y="144"/>
      </p:cViewPr>
      <p:guideLst>
        <p:guide orient="horz" pos="2160"/>
        <p:guide pos="3840"/>
      </p:guideLst>
    </p:cSldViewPr>
  </p:slideViewPr>
  <p:notesTextViewPr>
    <p:cViewPr>
      <p:scale>
        <a:sx n="3" d="2"/>
        <a:sy n="3" d="2"/>
      </p:scale>
      <p:origin x="0" y="-72"/>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3FBFE1-493C-4892-8869-2398CD1FBF51}" type="datetimeFigureOut">
              <a:rPr lang="zh-CN" altLang="en-US" smtClean="0"/>
              <a:pPr/>
              <a:t>2019/6/10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D97F4E-1D3F-4C53-B73A-C405736E8C31}" type="slidenum">
              <a:rPr lang="zh-CN" altLang="en-US" smtClean="0"/>
              <a:pPr/>
              <a:t>‹#›</a:t>
            </a:fld>
            <a:endParaRPr lang="zh-CN" altLang="en-US"/>
          </a:p>
        </p:txBody>
      </p:sp>
    </p:spTree>
    <p:extLst>
      <p:ext uri="{BB962C8B-B14F-4D97-AF65-F5344CB8AC3E}">
        <p14:creationId xmlns:p14="http://schemas.microsoft.com/office/powerpoint/2010/main" val="1781042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ED97F4E-1D3F-4C53-B73A-C405736E8C31}" type="slidenum">
              <a:rPr lang="zh-CN" altLang="en-US" smtClean="0"/>
              <a:pPr/>
              <a:t>2</a:t>
            </a:fld>
            <a:endParaRPr lang="zh-CN" altLang="en-US"/>
          </a:p>
        </p:txBody>
      </p:sp>
    </p:spTree>
    <p:extLst>
      <p:ext uri="{BB962C8B-B14F-4D97-AF65-F5344CB8AC3E}">
        <p14:creationId xmlns:p14="http://schemas.microsoft.com/office/powerpoint/2010/main" val="3232893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先前描述的作业队列对于到达作业队列中作业项的处理速度非常快，但是这会导致突发性资源负载被放置到集群的编排系统集群上，如果你有许多不同的工作负载在不同的时间爆发还好，因为这样可以保证基础框架的平均资源利用率，但是如果你没有足够数量的不同负载，通过过多或者过少的方式来缩放作业队列，那么就需要你通过 </a:t>
            </a:r>
            <a:r>
              <a:rPr lang="en-US" altLang="zh-CN" sz="1200" kern="1200" dirty="0" smtClean="0">
                <a:solidFill>
                  <a:schemeClr val="tx1"/>
                </a:solidFill>
                <a:effectLst/>
                <a:latin typeface="+mn-lt"/>
                <a:ea typeface="+mn-ea"/>
                <a:cs typeface="+mn-cs"/>
              </a:rPr>
              <a:t>Over-Provision Resource </a:t>
            </a:r>
            <a:r>
              <a:rPr lang="zh-CN" altLang="en-US" sz="1200" kern="1200" dirty="0" smtClean="0">
                <a:solidFill>
                  <a:schemeClr val="tx1"/>
                </a:solidFill>
                <a:effectLst/>
                <a:latin typeface="+mn-lt"/>
                <a:ea typeface="+mn-ea"/>
                <a:cs typeface="+mn-cs"/>
              </a:rPr>
              <a:t>的方式来支持这种突发负载的发生，同时当没有那么多作业需要处理时，那些过度分配的资源就会闲置下来，从而造成很大的浪费（资源／金钱）。</a:t>
            </a:r>
            <a:endParaRPr lang="zh-CN" altLang="en-US" dirty="0" smtClean="0">
              <a:effectLst/>
            </a:endParaRPr>
          </a:p>
          <a:p>
            <a:r>
              <a:rPr lang="zh-CN" altLang="en-US" sz="1200" kern="1200" dirty="0" smtClean="0">
                <a:solidFill>
                  <a:schemeClr val="tx1"/>
                </a:solidFill>
                <a:effectLst/>
                <a:latin typeface="+mn-lt"/>
                <a:ea typeface="+mn-ea"/>
                <a:cs typeface="+mn-cs"/>
              </a:rPr>
              <a:t>为了解决这个问题，可以限制作业队列创建的 </a:t>
            </a:r>
            <a:r>
              <a:rPr lang="en-US" altLang="zh-CN" sz="1200" kern="1200" dirty="0" smtClean="0">
                <a:solidFill>
                  <a:schemeClr val="tx1"/>
                </a:solidFill>
                <a:effectLst/>
                <a:latin typeface="+mn-lt"/>
                <a:ea typeface="+mn-ea"/>
                <a:cs typeface="+mn-cs"/>
              </a:rPr>
              <a:t>Job </a:t>
            </a:r>
            <a:r>
              <a:rPr lang="zh-CN" altLang="en-US" sz="1200" kern="1200" dirty="0" smtClean="0">
                <a:solidFill>
                  <a:schemeClr val="tx1"/>
                </a:solidFill>
                <a:effectLst/>
                <a:latin typeface="+mn-lt"/>
                <a:ea typeface="+mn-ea"/>
                <a:cs typeface="+mn-cs"/>
              </a:rPr>
              <a:t>对象的总数，这样做自然会限制作业处理的并行性，并因此限制你在特定时间可以使用的最大资源量。然而，这样做会增加在高负载下作业完成的时间，如果负载是突发性的，那还好，因为你可以用冗余（</a:t>
            </a:r>
            <a:r>
              <a:rPr lang="en-US" altLang="zh-CN" sz="1200" kern="1200" dirty="0" smtClean="0">
                <a:solidFill>
                  <a:schemeClr val="tx1"/>
                </a:solidFill>
                <a:effectLst/>
                <a:latin typeface="+mn-lt"/>
                <a:ea typeface="+mn-ea"/>
                <a:cs typeface="+mn-cs"/>
              </a:rPr>
              <a:t>slack</a:t>
            </a:r>
            <a:r>
              <a:rPr lang="zh-CN" altLang="en-US" sz="1200" kern="1200" dirty="0" smtClean="0">
                <a:solidFill>
                  <a:schemeClr val="tx1"/>
                </a:solidFill>
                <a:effectLst/>
                <a:latin typeface="+mn-lt"/>
                <a:ea typeface="+mn-ea"/>
                <a:cs typeface="+mn-cs"/>
              </a:rPr>
              <a:t>）的时间来处理高负载下积压的作业，但是，如果在平时稳定的状态下利用率就很高，那么在高负载下作业队列可能永远无法赶上来，作业完成的时间将会变得越来越长。</a:t>
            </a:r>
            <a:endParaRPr lang="zh-CN" altLang="en-US" dirty="0" smtClean="0">
              <a:effectLst/>
            </a:endParaRPr>
          </a:p>
          <a:p>
            <a:r>
              <a:rPr lang="zh-CN" altLang="en-US" sz="1200" kern="1200" dirty="0" smtClean="0">
                <a:solidFill>
                  <a:schemeClr val="tx1"/>
                </a:solidFill>
                <a:effectLst/>
                <a:latin typeface="+mn-lt"/>
                <a:ea typeface="+mn-ea"/>
                <a:cs typeface="+mn-cs"/>
              </a:rPr>
              <a:t>当你的作业队列面临这种情况时，你需要让它自己动态调整来增加并行性（相应的增加资源）以便跟上不断进入队列的作业。幸运的是，我们可以使用数学公式来确定何时需要对我们的作业队列进行动态扩容</a:t>
            </a:r>
            <a:r>
              <a:rPr lang="zh-CN" altLang="en-US" sz="1200" kern="1200" dirty="0" smtClean="0">
                <a:solidFill>
                  <a:schemeClr val="tx1"/>
                </a:solidFill>
                <a:effectLst/>
                <a:latin typeface="+mn-lt"/>
                <a:ea typeface="+mn-ea"/>
                <a:cs typeface="+mn-cs"/>
              </a:rPr>
              <a:t>。</a:t>
            </a:r>
            <a:endParaRPr lang="en-US" altLang="zh-CN" sz="1200" kern="120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rgbClr val="FF0000"/>
                </a:solidFill>
                <a:effectLst/>
                <a:latin typeface="+mn-lt"/>
                <a:ea typeface="+mn-ea"/>
                <a:cs typeface="+mn-cs"/>
              </a:rPr>
              <a:t>思考一个这样的作业队列</a:t>
            </a:r>
            <a:r>
              <a:rPr lang="zh-CN" altLang="en-US" sz="1200" kern="1200" dirty="0" smtClean="0">
                <a:solidFill>
                  <a:schemeClr val="tx1"/>
                </a:solidFill>
                <a:effectLst/>
                <a:latin typeface="+mn-lt"/>
                <a:ea typeface="+mn-ea"/>
                <a:cs typeface="+mn-cs"/>
              </a:rPr>
              <a:t>，平均每分钟会有一个新的作业项到达，每个作业项平均需要</a:t>
            </a:r>
            <a:r>
              <a:rPr lang="en-US" altLang="zh-CN" sz="1200" kern="1200" dirty="0" smtClean="0">
                <a:solidFill>
                  <a:schemeClr val="tx1"/>
                </a:solidFill>
                <a:effectLst/>
                <a:latin typeface="+mn-lt"/>
                <a:ea typeface="+mn-ea"/>
                <a:cs typeface="+mn-cs"/>
              </a:rPr>
              <a:t>30</a:t>
            </a:r>
            <a:r>
              <a:rPr lang="zh-CN" altLang="en-US" sz="1200" kern="1200" dirty="0" smtClean="0">
                <a:solidFill>
                  <a:schemeClr val="tx1"/>
                </a:solidFill>
                <a:effectLst/>
                <a:latin typeface="+mn-lt"/>
                <a:ea typeface="+mn-ea"/>
                <a:cs typeface="+mn-cs"/>
              </a:rPr>
              <a:t>秒才能完成，这样的系统能够跟上它接收到的所有作业，即使大量的作业同时到达并产生了积压，平均而言，作业队列会处理</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个到达的作业项，因此它可以逐步完成这些积压的作业。</a:t>
            </a:r>
            <a:endParaRPr lang="zh-CN" altLang="en-US" dirty="0" smtClean="0">
              <a:effectLst/>
            </a:endParaRPr>
          </a:p>
          <a:p>
            <a:r>
              <a:rPr lang="zh-CN" altLang="en-US" sz="1200" kern="1200" dirty="0" smtClean="0">
                <a:solidFill>
                  <a:schemeClr val="tx1"/>
                </a:solidFill>
                <a:effectLst/>
                <a:latin typeface="+mn-lt"/>
                <a:ea typeface="+mn-ea"/>
                <a:cs typeface="+mn-cs"/>
              </a:rPr>
              <a:t>相反，如果一个作业队列平均每分钟会有一个新的作业项到达，每个作业平均需要</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分钟才能完成，那么这个系统是完全平衡的，但它不能很好的处理突发负载，它可以在突发负载的情况下赶上，但是这需要一段时间，并且它没有冗余的时间或能力来处理作业到达速率的持续增长。这可能不是一个理想的运行方式，因为保持一个稳定的系统需要一些安全余量，通过这些安全余量来保持增长和其他作业量的持续增长或者作业处理过程中的意外减速。</a:t>
            </a:r>
            <a:endParaRPr lang="zh-CN" altLang="en-US" dirty="0" smtClean="0">
              <a:effectLst/>
            </a:endParaRPr>
          </a:p>
          <a:p>
            <a:r>
              <a:rPr lang="zh-CN" altLang="en-US" sz="1200" kern="1200" dirty="0" smtClean="0">
                <a:solidFill>
                  <a:schemeClr val="tx1"/>
                </a:solidFill>
                <a:effectLst/>
                <a:latin typeface="+mn-lt"/>
                <a:ea typeface="+mn-ea"/>
                <a:cs typeface="+mn-cs"/>
              </a:rPr>
              <a:t>最后，考虑一个每分钟都会有一个作业项到达的系统，每个作业项需要</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分钟来处理。在这样一个系统中，作业的队列将会无限制的增长，队列中的作业项的延迟也会无限制的增长，并且用户也会变的十分痛苦。</a:t>
            </a:r>
            <a:endParaRPr lang="zh-CN" altLang="en-US" dirty="0" smtClean="0">
              <a:effectLst/>
            </a:endParaRPr>
          </a:p>
          <a:p>
            <a:r>
              <a:rPr lang="zh-CN" altLang="en-US" sz="1200" kern="1200" dirty="0" smtClean="0">
                <a:solidFill>
                  <a:schemeClr val="tx1"/>
                </a:solidFill>
                <a:effectLst/>
                <a:latin typeface="+mn-lt"/>
                <a:ea typeface="+mn-ea"/>
                <a:cs typeface="+mn-cs"/>
              </a:rPr>
              <a:t>因此，我们可以跟踪我们作业队列中的一些指标，作业项之间的平均时间将为我们提供新作业的到达时间间隔；我们还可以跟踪作业处理的平均时间（不包括在队列中的时间）。要拥有一个稳定的作业队列，我们需要调整资源的数量，以便处理任何作业项的时间少于新作业项的到达时间。如果我们正在并行处理作业，我们也将作业项的处理时间除以并行度，例如，每个作业项处理需要</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分钟，但我们能并行处理四个作业项，则处理一个作业项的有效时间为</a:t>
            </a:r>
            <a:r>
              <a:rPr lang="en-US" altLang="zh-CN" sz="1200" kern="1200" dirty="0" smtClean="0">
                <a:solidFill>
                  <a:schemeClr val="tx1"/>
                </a:solidFill>
                <a:effectLst/>
                <a:latin typeface="+mn-lt"/>
                <a:ea typeface="+mn-ea"/>
                <a:cs typeface="+mn-cs"/>
              </a:rPr>
              <a:t>15</a:t>
            </a:r>
            <a:r>
              <a:rPr lang="zh-CN" altLang="en-US" sz="1200" kern="1200" dirty="0" smtClean="0">
                <a:solidFill>
                  <a:schemeClr val="tx1"/>
                </a:solidFill>
                <a:effectLst/>
                <a:latin typeface="+mn-lt"/>
                <a:ea typeface="+mn-ea"/>
                <a:cs typeface="+mn-cs"/>
              </a:rPr>
              <a:t>秒，因此我们可以保持</a:t>
            </a:r>
            <a:r>
              <a:rPr lang="en-US" altLang="zh-CN" sz="1200" kern="1200" dirty="0" smtClean="0">
                <a:solidFill>
                  <a:schemeClr val="tx1"/>
                </a:solidFill>
                <a:effectLst/>
                <a:latin typeface="+mn-lt"/>
                <a:ea typeface="+mn-ea"/>
                <a:cs typeface="+mn-cs"/>
              </a:rPr>
              <a:t>16</a:t>
            </a:r>
            <a:r>
              <a:rPr lang="zh-CN" altLang="en-US" sz="1200" kern="1200" dirty="0" smtClean="0">
                <a:solidFill>
                  <a:schemeClr val="tx1"/>
                </a:solidFill>
                <a:effectLst/>
                <a:latin typeface="+mn-lt"/>
                <a:ea typeface="+mn-ea"/>
                <a:cs typeface="+mn-cs"/>
              </a:rPr>
              <a:t>秒或者更长的到达时间间隔。</a:t>
            </a:r>
            <a:endParaRPr lang="zh-CN" altLang="en-US" dirty="0" smtClean="0">
              <a:effectLst/>
            </a:endParaRPr>
          </a:p>
          <a:p>
            <a:r>
              <a:rPr lang="zh-CN" altLang="en-US" sz="1200" kern="1200" dirty="0" smtClean="0">
                <a:solidFill>
                  <a:schemeClr val="tx1"/>
                </a:solidFill>
                <a:effectLst/>
                <a:latin typeface="+mn-lt"/>
                <a:ea typeface="+mn-ea"/>
                <a:cs typeface="+mn-cs"/>
              </a:rPr>
              <a:t>这种方法使构建一个自动调整器来对我们作业队列的大小进行动态扩容非常简单，虽然缩小作业队列的规模有一些棘手，但是可以使用相同的数学计算方法以及启发式的方法来维护资源的安全余量。例如，可以减少并行度，直到某个作业项的处理时间为新作业项到达间隔时间的</a:t>
            </a:r>
            <a:r>
              <a:rPr lang="en-US" altLang="zh-CN" sz="1200" kern="1200" dirty="0" smtClean="0">
                <a:solidFill>
                  <a:schemeClr val="tx1"/>
                </a:solidFill>
                <a:effectLst/>
                <a:latin typeface="+mn-lt"/>
                <a:ea typeface="+mn-ea"/>
                <a:cs typeface="+mn-cs"/>
              </a:rPr>
              <a:t>90%</a:t>
            </a:r>
            <a:r>
              <a:rPr lang="zh-CN" altLang="en-US" sz="1200" kern="1200" dirty="0" smtClean="0">
                <a:solidFill>
                  <a:schemeClr val="tx1"/>
                </a:solidFill>
                <a:effectLst/>
                <a:latin typeface="+mn-lt"/>
                <a:ea typeface="+mn-ea"/>
                <a:cs typeface="+mn-cs"/>
              </a:rPr>
              <a:t>。</a:t>
            </a:r>
            <a:endParaRPr lang="zh-CN" altLang="en-US" dirty="0" smtClean="0">
              <a:effectLst/>
            </a:endParaRPr>
          </a:p>
          <a:p>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9ED97F4E-1D3F-4C53-B73A-C405736E8C31}" type="slidenum">
              <a:rPr lang="zh-CN" altLang="en-US" smtClean="0"/>
              <a:pPr/>
              <a:t>13</a:t>
            </a:fld>
            <a:endParaRPr lang="zh-CN" altLang="en-US"/>
          </a:p>
        </p:txBody>
      </p:sp>
    </p:spTree>
    <p:extLst>
      <p:ext uri="{BB962C8B-B14F-4D97-AF65-F5344CB8AC3E}">
        <p14:creationId xmlns:p14="http://schemas.microsoft.com/office/powerpoint/2010/main" val="168298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本书的主题之一是使用容器来封装和重用代码，对于本文描述的作业队列模式也是如此。除了重用容器来驱动作业队列本身的模式之外，还可以重用多个不同的容器来进行</a:t>
            </a:r>
            <a:r>
              <a:rPr lang="en-US" altLang="zh-CN" sz="1200" kern="1200" dirty="0" smtClean="0">
                <a:solidFill>
                  <a:schemeClr val="tx1"/>
                </a:solidFill>
                <a:effectLst/>
                <a:latin typeface="+mn-lt"/>
                <a:ea typeface="+mn-ea"/>
                <a:cs typeface="+mn-cs"/>
              </a:rPr>
              <a:t>Worker</a:t>
            </a:r>
            <a:r>
              <a:rPr lang="zh-CN" altLang="en-US" sz="1200" kern="1200" dirty="0" smtClean="0">
                <a:solidFill>
                  <a:schemeClr val="tx1"/>
                </a:solidFill>
                <a:effectLst/>
                <a:latin typeface="+mn-lt"/>
                <a:ea typeface="+mn-ea"/>
                <a:cs typeface="+mn-cs"/>
              </a:rPr>
              <a:t>的实现。例如，假设你有三种不同类型的作业要在特定的作业队列上执行；例如，你可能想要检测图像中的人脸，用身份标记这些人脸，然后模糊图像中的人脸。你可以编写一个</a:t>
            </a:r>
            <a:r>
              <a:rPr lang="en-US" altLang="zh-CN" sz="1200" kern="1200" dirty="0" smtClean="0">
                <a:solidFill>
                  <a:schemeClr val="tx1"/>
                </a:solidFill>
                <a:effectLst/>
                <a:latin typeface="+mn-lt"/>
                <a:ea typeface="+mn-ea"/>
                <a:cs typeface="+mn-cs"/>
              </a:rPr>
              <a:t>Worker</a:t>
            </a:r>
            <a:r>
              <a:rPr lang="zh-CN" altLang="en-US" sz="1200" kern="1200" dirty="0" smtClean="0">
                <a:solidFill>
                  <a:schemeClr val="tx1"/>
                </a:solidFill>
                <a:effectLst/>
                <a:latin typeface="+mn-lt"/>
                <a:ea typeface="+mn-ea"/>
                <a:cs typeface="+mn-cs"/>
              </a:rPr>
              <a:t>来完成这一整套的任务，但是这将是一个定制的解决方案，下次你想识别别的东西时（如汽车），它仍然不能进行重用，但仍然会产生相同的模糊效果。</a:t>
            </a:r>
            <a:endParaRPr lang="zh-CN" altLang="en-US" dirty="0" smtClean="0">
              <a:effectLst/>
            </a:endParaRPr>
          </a:p>
          <a:p>
            <a:r>
              <a:rPr lang="zh-CN" altLang="en-US" sz="1200" kern="1200" dirty="0" smtClean="0">
                <a:solidFill>
                  <a:schemeClr val="tx1"/>
                </a:solidFill>
                <a:effectLst/>
                <a:latin typeface="+mn-lt"/>
                <a:ea typeface="+mn-ea"/>
                <a:cs typeface="+mn-cs"/>
              </a:rPr>
              <a:t>为了实现这种代码重用，</a:t>
            </a:r>
            <a:r>
              <a:rPr lang="en-US" altLang="zh-CN" sz="1200" kern="1200" dirty="0" smtClean="0">
                <a:solidFill>
                  <a:schemeClr val="tx1"/>
                </a:solidFill>
                <a:effectLst/>
                <a:latin typeface="+mn-lt"/>
                <a:ea typeface="+mn-ea"/>
                <a:cs typeface="+mn-cs"/>
              </a:rPr>
              <a:t>Multi-Worker</a:t>
            </a:r>
            <a:r>
              <a:rPr lang="zh-CN" altLang="en-US" sz="1200" kern="1200" dirty="0" smtClean="0">
                <a:solidFill>
                  <a:schemeClr val="tx1"/>
                </a:solidFill>
                <a:effectLst/>
                <a:latin typeface="+mn-lt"/>
                <a:ea typeface="+mn-ea"/>
                <a:cs typeface="+mn-cs"/>
              </a:rPr>
              <a:t>模式是前面章节中描述的适配器模式的一个特例。在这种情况下，</a:t>
            </a:r>
            <a:r>
              <a:rPr lang="en-US" altLang="zh-CN" sz="1200" kern="1200" dirty="0" smtClean="0">
                <a:solidFill>
                  <a:schemeClr val="tx1"/>
                </a:solidFill>
                <a:effectLst/>
                <a:latin typeface="+mn-lt"/>
                <a:ea typeface="+mn-ea"/>
                <a:cs typeface="+mn-cs"/>
              </a:rPr>
              <a:t>Multi-Worker</a:t>
            </a:r>
            <a:r>
              <a:rPr lang="zh-CN" altLang="en-US" sz="1200" kern="1200" dirty="0" smtClean="0">
                <a:solidFill>
                  <a:schemeClr val="tx1"/>
                </a:solidFill>
                <a:effectLst/>
                <a:latin typeface="+mn-lt"/>
                <a:ea typeface="+mn-ea"/>
                <a:cs typeface="+mn-cs"/>
              </a:rPr>
              <a:t>模式将不同的</a:t>
            </a:r>
            <a:r>
              <a:rPr lang="en-US" altLang="zh-CN" sz="1200" kern="1200" dirty="0" smtClean="0">
                <a:solidFill>
                  <a:schemeClr val="tx1"/>
                </a:solidFill>
                <a:effectLst/>
                <a:latin typeface="+mn-lt"/>
                <a:ea typeface="+mn-ea"/>
                <a:cs typeface="+mn-cs"/>
              </a:rPr>
              <a:t>Worker</a:t>
            </a:r>
            <a:r>
              <a:rPr lang="zh-CN" altLang="en-US" sz="1200" kern="1200" dirty="0" smtClean="0">
                <a:solidFill>
                  <a:schemeClr val="tx1"/>
                </a:solidFill>
                <a:effectLst/>
                <a:latin typeface="+mn-lt"/>
                <a:ea typeface="+mn-ea"/>
                <a:cs typeface="+mn-cs"/>
              </a:rPr>
              <a:t>容器的集合转换为实现</a:t>
            </a:r>
            <a:r>
              <a:rPr lang="en-US" altLang="zh-CN" sz="1200" kern="1200" dirty="0" smtClean="0">
                <a:solidFill>
                  <a:schemeClr val="tx1"/>
                </a:solidFill>
                <a:effectLst/>
                <a:latin typeface="+mn-lt"/>
                <a:ea typeface="+mn-ea"/>
                <a:cs typeface="+mn-cs"/>
              </a:rPr>
              <a:t>Worker</a:t>
            </a:r>
            <a:r>
              <a:rPr lang="zh-CN" altLang="en-US" sz="1200" kern="1200" dirty="0" smtClean="0">
                <a:solidFill>
                  <a:schemeClr val="tx1"/>
                </a:solidFill>
                <a:effectLst/>
                <a:latin typeface="+mn-lt"/>
                <a:ea typeface="+mn-ea"/>
                <a:cs typeface="+mn-cs"/>
              </a:rPr>
              <a:t>接口的单个统一容器，但将实际作业分配给一组不同的可容用容器，</a:t>
            </a: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9ED97F4E-1D3F-4C53-B73A-C405736E8C31}" type="slidenum">
              <a:rPr lang="zh-CN" altLang="en-US" smtClean="0"/>
              <a:pPr/>
              <a:t>14</a:t>
            </a:fld>
            <a:endParaRPr lang="zh-CN" altLang="en-US"/>
          </a:p>
        </p:txBody>
      </p:sp>
    </p:spTree>
    <p:extLst>
      <p:ext uri="{BB962C8B-B14F-4D97-AF65-F5344CB8AC3E}">
        <p14:creationId xmlns:p14="http://schemas.microsoft.com/office/powerpoint/2010/main" val="865209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ED97F4E-1D3F-4C53-B73A-C405736E8C31}" type="slidenum">
              <a:rPr lang="zh-CN" altLang="en-US" smtClean="0"/>
              <a:pPr/>
              <a:t>15</a:t>
            </a:fld>
            <a:endParaRPr lang="zh-CN" altLang="en-US"/>
          </a:p>
        </p:txBody>
      </p:sp>
    </p:spTree>
    <p:extLst>
      <p:ext uri="{BB962C8B-B14F-4D97-AF65-F5344CB8AC3E}">
        <p14:creationId xmlns:p14="http://schemas.microsoft.com/office/powerpoint/2010/main" val="1533363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ED97F4E-1D3F-4C53-B73A-C405736E8C31}" type="slidenum">
              <a:rPr lang="zh-CN" altLang="en-US" smtClean="0"/>
              <a:pPr/>
              <a:t>16</a:t>
            </a:fld>
            <a:endParaRPr lang="zh-CN" altLang="en-US"/>
          </a:p>
        </p:txBody>
      </p:sp>
    </p:spTree>
    <p:extLst>
      <p:ext uri="{BB962C8B-B14F-4D97-AF65-F5344CB8AC3E}">
        <p14:creationId xmlns:p14="http://schemas.microsoft.com/office/powerpoint/2010/main" val="123929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ED97F4E-1D3F-4C53-B73A-C405736E8C31}" type="slidenum">
              <a:rPr lang="zh-CN" altLang="en-US" smtClean="0"/>
              <a:pPr/>
              <a:t>17</a:t>
            </a:fld>
            <a:endParaRPr lang="zh-CN" altLang="en-US"/>
          </a:p>
        </p:txBody>
      </p:sp>
    </p:spTree>
    <p:extLst>
      <p:ext uri="{BB962C8B-B14F-4D97-AF65-F5344CB8AC3E}">
        <p14:creationId xmlns:p14="http://schemas.microsoft.com/office/powerpoint/2010/main" val="1579967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本篇介绍批处理的模式。与先前介绍的长时间运行应用所不同的是，批处理的过程预计只能运行很短的时间。例如，通过汇总用户的数据来分析每天或每周的销售情况，或者是转码视频文件等。批处理的特征为用很快的速度来处理大量的数据，其中通过并行的方式来加快处理速度。</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作业之间相互独立</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确保每个作业在一定的时间内完成</a:t>
            </a:r>
            <a:endParaRPr lang="en-US" altLang="zh-CN"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effectLst/>
              </a:rPr>
              <a:t>worker</a:t>
            </a:r>
            <a:r>
              <a:rPr lang="zh-CN" altLang="en-US" dirty="0" smtClean="0">
                <a:effectLst/>
              </a:rPr>
              <a:t>可以动态地进行扩容、缩容来确保作业的执行</a:t>
            </a:r>
          </a:p>
          <a:p>
            <a:endParaRPr kumimoji="1" lang="zh-CN" altLang="en-US" dirty="0"/>
          </a:p>
        </p:txBody>
      </p:sp>
      <p:sp>
        <p:nvSpPr>
          <p:cNvPr id="4" name="幻灯片编号占位符 3"/>
          <p:cNvSpPr>
            <a:spLocks noGrp="1"/>
          </p:cNvSpPr>
          <p:nvPr>
            <p:ph type="sldNum" sz="quarter" idx="10"/>
          </p:nvPr>
        </p:nvSpPr>
        <p:spPr/>
        <p:txBody>
          <a:bodyPr/>
          <a:lstStyle/>
          <a:p>
            <a:fld id="{9ED97F4E-1D3F-4C53-B73A-C405736E8C31}" type="slidenum">
              <a:rPr lang="zh-CN" altLang="en-US" smtClean="0"/>
              <a:pPr/>
              <a:t>4</a:t>
            </a:fld>
            <a:endParaRPr lang="zh-CN" altLang="en-US"/>
          </a:p>
        </p:txBody>
      </p:sp>
    </p:spTree>
    <p:extLst>
      <p:ext uri="{BB962C8B-B14F-4D97-AF65-F5344CB8AC3E}">
        <p14:creationId xmlns:p14="http://schemas.microsoft.com/office/powerpoint/2010/main" val="186703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作业队列中的大部分逻辑完全独立于正在被处理的作业，并且在很多情况下，作业的交付也可以以独立的方式执行，可以通过图</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来思考这一点。同时，它也可以通过一组共享的容器库来提供功能，如图</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所示，大部分容器化的作业队列可以在各种各样的用户之间进行共享，可重复使用的系统容器显示为白色，而用户提供的容器显示为灰色。</a:t>
            </a: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9ED97F4E-1D3F-4C53-B73A-C405736E8C31}" type="slidenum">
              <a:rPr lang="zh-CN" altLang="en-US" smtClean="0"/>
              <a:pPr/>
              <a:t>6</a:t>
            </a:fld>
            <a:endParaRPr lang="zh-CN" altLang="en-US"/>
          </a:p>
        </p:txBody>
      </p:sp>
    </p:spTree>
    <p:extLst>
      <p:ext uri="{BB962C8B-B14F-4D97-AF65-F5344CB8AC3E}">
        <p14:creationId xmlns:p14="http://schemas.microsoft.com/office/powerpoint/2010/main" val="204769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构建基于容器的工作队列需要在通用库容器和用户定义的应用逻辑之间定义接口</a:t>
            </a:r>
            <a:r>
              <a:rPr kumimoji="1" lang="zh-CN" altLang="en-US" dirty="0" smtClean="0"/>
              <a:t>。</a:t>
            </a:r>
            <a:r>
              <a:rPr lang="zh-CN" altLang="en-US" sz="1200" kern="1200" dirty="0" smtClean="0">
                <a:solidFill>
                  <a:schemeClr val="tx1"/>
                </a:solidFill>
                <a:effectLst/>
                <a:latin typeface="+mn-lt"/>
                <a:ea typeface="+mn-ea"/>
                <a:cs typeface="+mn-cs"/>
              </a:rPr>
              <a:t>在容器化的作业队列中，有两个接口：</a:t>
            </a:r>
            <a:endParaRPr kumimoji="1"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262626"/>
                </a:solidFill>
                <a:latin typeface="微软雅黑" panose="020B0503020204020204" pitchFamily="34" charset="-122"/>
                <a:ea typeface="微软雅黑" panose="020B0503020204020204" pitchFamily="34" charset="-122"/>
              </a:rPr>
              <a:t>the source container interface</a:t>
            </a:r>
            <a:r>
              <a:rPr kumimoji="1" lang="zh-CN" altLang="en-US" dirty="0" smtClean="0">
                <a:solidFill>
                  <a:schemeClr val="tx1"/>
                </a:solidFill>
                <a:latin typeface="+mn-lt"/>
                <a:ea typeface="+mn-ea"/>
              </a:rPr>
              <a:t>提供需要处理的作业</a:t>
            </a:r>
            <a:endParaRPr kumimoji="1" lang="en-US" altLang="zh-CN" dirty="0" smtClean="0">
              <a:solidFill>
                <a:schemeClr val="tx1"/>
              </a:solidFill>
              <a:latin typeface="+mn-lt"/>
              <a:ea typeface="+mn-ea"/>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262626"/>
                </a:solidFill>
                <a:latin typeface="微软雅黑" panose="020B0503020204020204" pitchFamily="34" charset="-122"/>
                <a:ea typeface="微软雅黑" panose="020B0503020204020204" pitchFamily="34" charset="-122"/>
              </a:rPr>
              <a:t>the worker container interface</a:t>
            </a:r>
            <a:r>
              <a:rPr lang="zh-CN" altLang="en-US" dirty="0" smtClean="0">
                <a:solidFill>
                  <a:srgbClr val="262626"/>
                </a:solidFill>
                <a:latin typeface="微软雅黑" panose="020B0503020204020204" pitchFamily="34" charset="-122"/>
                <a:ea typeface="微软雅黑" panose="020B0503020204020204" pitchFamily="34" charset="-122"/>
              </a:rPr>
              <a:t>知道如何处理作业</a:t>
            </a:r>
            <a:endParaRPr lang="en-US" altLang="zh-CN" dirty="0" smtClean="0">
              <a:solidFill>
                <a:srgbClr val="262626"/>
              </a:solidFill>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9ED97F4E-1D3F-4C53-B73A-C405736E8C31}" type="slidenum">
              <a:rPr lang="zh-CN" altLang="en-US" smtClean="0"/>
              <a:pPr/>
              <a:t>7</a:t>
            </a:fld>
            <a:endParaRPr lang="zh-CN" altLang="en-US"/>
          </a:p>
        </p:txBody>
      </p:sp>
    </p:spTree>
    <p:extLst>
      <p:ext uri="{BB962C8B-B14F-4D97-AF65-F5344CB8AC3E}">
        <p14:creationId xmlns:p14="http://schemas.microsoft.com/office/powerpoint/2010/main" val="157445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作业队列有不同的作业来源，这取决于作业队列的特定应用程序。但是一旦作业队列获取一组作业，</a:t>
            </a:r>
            <a:r>
              <a:rPr kumimoji="1" lang="en-US" altLang="zh-CN" dirty="0" smtClean="0"/>
              <a:t>work</a:t>
            </a:r>
            <a:r>
              <a:rPr kumimoji="1" lang="zh-CN" altLang="en-US" dirty="0" smtClean="0"/>
              <a:t> </a:t>
            </a:r>
            <a:r>
              <a:rPr kumimoji="1" lang="en-US" altLang="zh-CN" dirty="0" smtClean="0"/>
              <a:t>queue</a:t>
            </a:r>
            <a:r>
              <a:rPr kumimoji="1" lang="zh-CN" altLang="en-US" dirty="0" smtClean="0"/>
              <a:t>处理作业的方式就非常通用了。因此，我们可以将基于特定应用的</a:t>
            </a:r>
            <a:r>
              <a:rPr kumimoji="1" lang="en-US" altLang="zh-CN" dirty="0" smtClean="0"/>
              <a:t>work</a:t>
            </a:r>
            <a:r>
              <a:rPr kumimoji="1" lang="zh-CN" altLang="en-US" dirty="0" smtClean="0"/>
              <a:t> </a:t>
            </a:r>
            <a:r>
              <a:rPr kumimoji="1" lang="en-US" altLang="zh-CN" dirty="0" smtClean="0"/>
              <a:t>queue</a:t>
            </a:r>
            <a:r>
              <a:rPr kumimoji="1" lang="zh-CN" altLang="en-US" dirty="0" smtClean="0"/>
              <a:t>的处理逻辑与通用的</a:t>
            </a:r>
            <a:r>
              <a:rPr kumimoji="1" lang="en-US" altLang="zh-CN" dirty="0" smtClean="0"/>
              <a:t>work</a:t>
            </a:r>
            <a:r>
              <a:rPr kumimoji="1" lang="zh-CN" altLang="en-US" dirty="0" smtClean="0"/>
              <a:t> </a:t>
            </a:r>
            <a:r>
              <a:rPr kumimoji="1" lang="en-US" altLang="zh-CN" dirty="0" smtClean="0"/>
              <a:t>queue</a:t>
            </a:r>
            <a:r>
              <a:rPr kumimoji="1" lang="zh-CN" altLang="en-US" dirty="0" smtClean="0"/>
              <a:t>的处理逻辑分离。</a:t>
            </a:r>
            <a:endParaRPr kumimoji="1" lang="en-US" altLang="zh-CN" dirty="0" smtClean="0"/>
          </a:p>
          <a:p>
            <a:r>
              <a:rPr kumimoji="1" lang="zh-CN" altLang="en-US" dirty="0" smtClean="0"/>
              <a:t>这个可以看做是大使模式的例子：通用的</a:t>
            </a:r>
            <a:r>
              <a:rPr kumimoji="1" lang="en-US" altLang="zh-CN" dirty="0" smtClean="0"/>
              <a:t>work</a:t>
            </a:r>
            <a:r>
              <a:rPr kumimoji="1" lang="zh-CN" altLang="en-US" dirty="0" smtClean="0"/>
              <a:t> </a:t>
            </a:r>
            <a:r>
              <a:rPr kumimoji="1" lang="en-US" altLang="zh-CN" dirty="0" smtClean="0"/>
              <a:t>queue</a:t>
            </a:r>
            <a:r>
              <a:rPr kumimoji="1" lang="zh-CN" altLang="en-US" dirty="0" smtClean="0"/>
              <a:t> </a:t>
            </a:r>
            <a:r>
              <a:rPr kumimoji="1" lang="en-US" altLang="zh-CN" dirty="0" smtClean="0"/>
              <a:t>container</a:t>
            </a:r>
            <a:r>
              <a:rPr kumimoji="1" lang="zh-CN" altLang="en-US" dirty="0" smtClean="0"/>
              <a:t>是主要的应用容器，基于特定应用的容器是大使容器，它可以将通用的</a:t>
            </a:r>
            <a:r>
              <a:rPr kumimoji="1" lang="en-US" altLang="zh-CN" dirty="0" smtClean="0"/>
              <a:t>work</a:t>
            </a:r>
            <a:r>
              <a:rPr kumimoji="1" lang="zh-CN" altLang="en-US" baseline="0" dirty="0" smtClean="0"/>
              <a:t> </a:t>
            </a:r>
            <a:r>
              <a:rPr kumimoji="1" lang="en-US" altLang="zh-CN" baseline="0" dirty="0" smtClean="0"/>
              <a:t>queue</a:t>
            </a:r>
            <a:r>
              <a:rPr kumimoji="1" lang="zh-CN" altLang="en-US" baseline="0" dirty="0" smtClean="0"/>
              <a:t>的请求代理到某个具体定义的</a:t>
            </a:r>
            <a:r>
              <a:rPr kumimoji="1" lang="en-US" altLang="zh-CN" baseline="0" dirty="0" smtClean="0"/>
              <a:t>work</a:t>
            </a:r>
            <a:r>
              <a:rPr kumimoji="1" lang="zh-CN" altLang="en-US" baseline="0" dirty="0" smtClean="0"/>
              <a:t> </a:t>
            </a:r>
            <a:r>
              <a:rPr kumimoji="1" lang="en-US" altLang="zh-CN" baseline="0" dirty="0" smtClean="0"/>
              <a:t>queue</a:t>
            </a:r>
            <a:r>
              <a:rPr kumimoji="1" lang="zh-CN" altLang="en-US" baseline="0" dirty="0" smtClean="0"/>
              <a:t>。</a:t>
            </a:r>
            <a:endParaRPr kumimoji="1" lang="zh-CN" altLang="en-US" dirty="0"/>
          </a:p>
        </p:txBody>
      </p:sp>
      <p:sp>
        <p:nvSpPr>
          <p:cNvPr id="4" name="幻灯片编号占位符 3"/>
          <p:cNvSpPr>
            <a:spLocks noGrp="1"/>
          </p:cNvSpPr>
          <p:nvPr>
            <p:ph type="sldNum" sz="quarter" idx="10"/>
          </p:nvPr>
        </p:nvSpPr>
        <p:spPr/>
        <p:txBody>
          <a:bodyPr/>
          <a:lstStyle/>
          <a:p>
            <a:fld id="{9ED97F4E-1D3F-4C53-B73A-C405736E8C31}" type="slidenum">
              <a:rPr lang="zh-CN" altLang="en-US" smtClean="0"/>
              <a:pPr/>
              <a:t>8</a:t>
            </a:fld>
            <a:endParaRPr lang="zh-CN" altLang="en-US"/>
          </a:p>
        </p:txBody>
      </p:sp>
    </p:spTree>
    <p:extLst>
      <p:ext uri="{BB962C8B-B14F-4D97-AF65-F5344CB8AC3E}">
        <p14:creationId xmlns:p14="http://schemas.microsoft.com/office/powerpoint/2010/main" val="744770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262626"/>
                </a:solidFill>
                <a:latin typeface="微软雅黑" panose="020B0503020204020204" pitchFamily="34" charset="-122"/>
                <a:ea typeface="微软雅黑" panose="020B0503020204020204" pitchFamily="34" charset="-122"/>
              </a:rPr>
              <a:t>worker container interface</a:t>
            </a:r>
            <a:r>
              <a:rPr lang="zh-CN" altLang="en-US" dirty="0" smtClean="0">
                <a:solidFill>
                  <a:srgbClr val="262626"/>
                </a:solidFill>
                <a:latin typeface="微软雅黑" panose="020B0503020204020204" pitchFamily="34" charset="-122"/>
                <a:ea typeface="微软雅黑" panose="020B0503020204020204" pitchFamily="34" charset="-122"/>
              </a:rPr>
              <a:t>与</a:t>
            </a:r>
            <a:r>
              <a:rPr lang="en-US" altLang="zh-CN" dirty="0" smtClean="0">
                <a:solidFill>
                  <a:srgbClr val="262626"/>
                </a:solidFill>
                <a:latin typeface="微软雅黑" panose="020B0503020204020204" pitchFamily="34" charset="-122"/>
                <a:ea typeface="微软雅黑" panose="020B0503020204020204" pitchFamily="34" charset="-122"/>
              </a:rPr>
              <a:t>source container interface</a:t>
            </a:r>
            <a:r>
              <a:rPr kumimoji="1" lang="zh-CN" altLang="en-US" dirty="0" smtClean="0">
                <a:solidFill>
                  <a:schemeClr val="tx1"/>
                </a:solidFill>
                <a:latin typeface="+mn-lt"/>
                <a:ea typeface="+mn-ea"/>
              </a:rPr>
              <a:t>的不同：</a:t>
            </a:r>
            <a:endParaRPr kumimoji="1" lang="en-US" altLang="zh-CN" dirty="0" smtClean="0">
              <a:solidFill>
                <a:schemeClr val="tx1"/>
              </a:solidFill>
              <a:latin typeface="+mn-lt"/>
              <a:ea typeface="+mn-ea"/>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solidFill>
                  <a:schemeClr val="tx1"/>
                </a:solidFill>
                <a:latin typeface="+mn-lt"/>
                <a:ea typeface="+mn-ea"/>
              </a:rPr>
              <a:t>1.</a:t>
            </a:r>
            <a:r>
              <a:rPr lang="zh-CN" altLang="en-US" sz="1200" kern="1200" dirty="0" smtClean="0">
                <a:solidFill>
                  <a:schemeClr val="tx1"/>
                </a:solidFill>
                <a:effectLst/>
                <a:latin typeface="+mn-lt"/>
                <a:ea typeface="+mn-ea"/>
                <a:cs typeface="+mn-cs"/>
              </a:rPr>
              <a:t>它是一次性的</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：一次调用就可以开始工作，并且在</a:t>
            </a:r>
            <a:r>
              <a:rPr lang="en-US" altLang="zh-CN" sz="1200" kern="1200" dirty="0" smtClean="0">
                <a:solidFill>
                  <a:schemeClr val="tx1"/>
                </a:solidFill>
                <a:effectLst/>
                <a:latin typeface="+mn-lt"/>
                <a:ea typeface="+mn-ea"/>
                <a:cs typeface="+mn-cs"/>
              </a:rPr>
              <a:t>Worker</a:t>
            </a:r>
            <a:r>
              <a:rPr lang="zh-CN" altLang="en-US" sz="1200" kern="1200" dirty="0" smtClean="0">
                <a:solidFill>
                  <a:schemeClr val="tx1"/>
                </a:solidFill>
                <a:effectLst/>
                <a:latin typeface="+mn-lt"/>
                <a:ea typeface="+mn-ea"/>
                <a:cs typeface="+mn-cs"/>
              </a:rPr>
              <a:t>容器的整个生命周期中不会进行其他</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调用</a:t>
            </a:r>
            <a:endParaRPr lang="zh-CN" altLang="en-US" dirty="0" smtClean="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262626"/>
                </a:solidFill>
                <a:latin typeface="微软雅黑" panose="020B0503020204020204" pitchFamily="34" charset="-122"/>
                <a:ea typeface="微软雅黑" panose="020B0503020204020204" pitchFamily="34" charset="-122"/>
              </a:rPr>
              <a:t>2.</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Worker</a:t>
            </a:r>
            <a:r>
              <a:rPr lang="zh-CN" altLang="en-US" sz="1200" kern="1200" dirty="0" smtClean="0">
                <a:solidFill>
                  <a:schemeClr val="tx1"/>
                </a:solidFill>
                <a:effectLst/>
                <a:latin typeface="+mn-lt"/>
                <a:ea typeface="+mn-ea"/>
                <a:cs typeface="+mn-cs"/>
              </a:rPr>
              <a:t>容器不在具有作业队列管理系统的容器组内，而是通过容器编排的</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启动的，并调度到自己所在的容器组中，这意味着作业队列管理系统必须对</a:t>
            </a:r>
            <a:r>
              <a:rPr lang="en-US" altLang="zh-CN" sz="1200" kern="1200" dirty="0" smtClean="0">
                <a:solidFill>
                  <a:schemeClr val="tx1"/>
                </a:solidFill>
                <a:effectLst/>
                <a:latin typeface="+mn-lt"/>
                <a:ea typeface="+mn-ea"/>
                <a:cs typeface="+mn-cs"/>
              </a:rPr>
              <a:t>Worker</a:t>
            </a:r>
            <a:r>
              <a:rPr lang="zh-CN" altLang="en-US" sz="1200" kern="1200" dirty="0" smtClean="0">
                <a:solidFill>
                  <a:schemeClr val="tx1"/>
                </a:solidFill>
                <a:effectLst/>
                <a:latin typeface="+mn-lt"/>
                <a:ea typeface="+mn-ea"/>
                <a:cs typeface="+mn-cs"/>
              </a:rPr>
              <a:t>容器进行远程调用才能开始工作，这也意味着我们需要更加小心，以防集群中的恶意用户向系统中注入额外的作业。</a:t>
            </a:r>
            <a:endParaRPr lang="zh-CN" altLang="en-US" dirty="0" smtClean="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rgbClr val="262626"/>
              </a:solidFill>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9ED97F4E-1D3F-4C53-B73A-C405736E8C31}" type="slidenum">
              <a:rPr lang="zh-CN" altLang="en-US" smtClean="0"/>
              <a:pPr/>
              <a:t>9</a:t>
            </a:fld>
            <a:endParaRPr lang="zh-CN" altLang="en-US"/>
          </a:p>
        </p:txBody>
      </p:sp>
    </p:spTree>
    <p:extLst>
      <p:ext uri="{BB962C8B-B14F-4D97-AF65-F5344CB8AC3E}">
        <p14:creationId xmlns:p14="http://schemas.microsoft.com/office/powerpoint/2010/main" val="28821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通过 </a:t>
            </a:r>
            <a:r>
              <a:rPr lang="en-US" altLang="zh-CN" sz="1200" kern="1200" dirty="0" smtClean="0">
                <a:solidFill>
                  <a:schemeClr val="tx1"/>
                </a:solidFill>
                <a:effectLst/>
                <a:latin typeface="+mn-lt"/>
                <a:ea typeface="+mn-ea"/>
                <a:cs typeface="+mn-cs"/>
              </a:rPr>
              <a:t>Work Queue Source API</a:t>
            </a:r>
            <a:r>
              <a:rPr lang="zh-CN" altLang="en-US" sz="1200" kern="1200" dirty="0" smtClean="0">
                <a:solidFill>
                  <a:schemeClr val="tx1"/>
                </a:solidFill>
                <a:effectLst/>
                <a:latin typeface="+mn-lt"/>
                <a:ea typeface="+mn-ea"/>
                <a:cs typeface="+mn-cs"/>
              </a:rPr>
              <a:t>，我们使用一个简单的基于</a:t>
            </a:r>
            <a:r>
              <a:rPr lang="en-US" altLang="zh-CN" sz="1200" kern="1200" dirty="0" smtClean="0">
                <a:solidFill>
                  <a:schemeClr val="tx1"/>
                </a:solidFill>
                <a:effectLst/>
                <a:latin typeface="+mn-lt"/>
                <a:ea typeface="+mn-ea"/>
                <a:cs typeface="+mn-cs"/>
              </a:rPr>
              <a:t>HTTP</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将作业发送回作业队列管理系统，这是因为我们需要重复调用</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，因为所有的都是在</a:t>
            </a:r>
            <a:r>
              <a:rPr lang="en-US" altLang="zh-CN" sz="1200" kern="1200" dirty="0" smtClean="0">
                <a:solidFill>
                  <a:schemeClr val="tx1"/>
                </a:solidFill>
                <a:effectLst/>
                <a:latin typeface="+mn-lt"/>
                <a:ea typeface="+mn-ea"/>
                <a:cs typeface="+mn-cs"/>
              </a:rPr>
              <a:t>localhost</a:t>
            </a:r>
            <a:r>
              <a:rPr lang="zh-CN" altLang="en-US" sz="1200" kern="1200" dirty="0" smtClean="0">
                <a:solidFill>
                  <a:schemeClr val="tx1"/>
                </a:solidFill>
                <a:effectLst/>
                <a:latin typeface="+mn-lt"/>
                <a:ea typeface="+mn-ea"/>
                <a:cs typeface="+mn-cs"/>
              </a:rPr>
              <a:t>上运行的，所以安全性并不是问题。通过</a:t>
            </a:r>
            <a:r>
              <a:rPr lang="en-US" altLang="zh-CN" sz="1200" kern="1200" dirty="0" smtClean="0">
                <a:solidFill>
                  <a:schemeClr val="tx1"/>
                </a:solidFill>
                <a:effectLst/>
                <a:latin typeface="+mn-lt"/>
                <a:ea typeface="+mn-ea"/>
                <a:cs typeface="+mn-cs"/>
              </a:rPr>
              <a:t>Worker</a:t>
            </a:r>
            <a:r>
              <a:rPr lang="zh-CN" altLang="en-US" sz="1200" kern="1200" dirty="0" smtClean="0">
                <a:solidFill>
                  <a:schemeClr val="tx1"/>
                </a:solidFill>
                <a:effectLst/>
                <a:latin typeface="+mn-lt"/>
                <a:ea typeface="+mn-ea"/>
                <a:cs typeface="+mn-cs"/>
              </a:rPr>
              <a:t>容器，我们只需要进行一次调用，并且我们希望确保系统中的其他用户不会意外地或恶意地向</a:t>
            </a:r>
            <a:r>
              <a:rPr lang="en-US" altLang="zh-CN" sz="1200" kern="1200" dirty="0" smtClean="0">
                <a:solidFill>
                  <a:schemeClr val="tx1"/>
                </a:solidFill>
                <a:effectLst/>
                <a:latin typeface="+mn-lt"/>
                <a:ea typeface="+mn-ea"/>
                <a:cs typeface="+mn-cs"/>
              </a:rPr>
              <a:t>Worker</a:t>
            </a:r>
            <a:r>
              <a:rPr lang="zh-CN" altLang="en-US" sz="1200" kern="1200" dirty="0" smtClean="0">
                <a:solidFill>
                  <a:schemeClr val="tx1"/>
                </a:solidFill>
                <a:effectLst/>
                <a:latin typeface="+mn-lt"/>
                <a:ea typeface="+mn-ea"/>
                <a:cs typeface="+mn-cs"/>
              </a:rPr>
              <a:t>添加作业。所以，对于</a:t>
            </a:r>
            <a:r>
              <a:rPr lang="en-US" altLang="zh-CN" sz="1200" kern="1200" dirty="0" smtClean="0">
                <a:solidFill>
                  <a:schemeClr val="tx1"/>
                </a:solidFill>
                <a:effectLst/>
                <a:latin typeface="+mn-lt"/>
                <a:ea typeface="+mn-ea"/>
                <a:cs typeface="+mn-cs"/>
              </a:rPr>
              <a:t>Worker</a:t>
            </a:r>
            <a:r>
              <a:rPr lang="zh-CN" altLang="en-US" sz="1200" kern="1200" dirty="0" smtClean="0">
                <a:solidFill>
                  <a:schemeClr val="tx1"/>
                </a:solidFill>
                <a:effectLst/>
                <a:latin typeface="+mn-lt"/>
                <a:ea typeface="+mn-ea"/>
                <a:cs typeface="+mn-cs"/>
              </a:rPr>
              <a:t>容器，我们使用基于文件的</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，也就是说，当创建</a:t>
            </a:r>
            <a:r>
              <a:rPr lang="en-US" altLang="zh-CN" sz="1200" kern="1200" dirty="0" smtClean="0">
                <a:solidFill>
                  <a:schemeClr val="tx1"/>
                </a:solidFill>
                <a:effectLst/>
                <a:latin typeface="+mn-lt"/>
                <a:ea typeface="+mn-ea"/>
                <a:cs typeface="+mn-cs"/>
              </a:rPr>
              <a:t>Worker</a:t>
            </a:r>
            <a:r>
              <a:rPr lang="zh-CN" altLang="en-US" sz="1200" kern="1200" dirty="0" smtClean="0">
                <a:solidFill>
                  <a:schemeClr val="tx1"/>
                </a:solidFill>
                <a:effectLst/>
                <a:latin typeface="+mn-lt"/>
                <a:ea typeface="+mn-ea"/>
                <a:cs typeface="+mn-cs"/>
              </a:rPr>
              <a:t>时，它将接收一个名为</a:t>
            </a:r>
            <a:r>
              <a:rPr lang="en-US" altLang="zh-CN" sz="1200" kern="1200" dirty="0" smtClean="0">
                <a:solidFill>
                  <a:schemeClr val="tx1"/>
                </a:solidFill>
                <a:effectLst/>
                <a:latin typeface="+mn-lt"/>
                <a:ea typeface="+mn-ea"/>
                <a:cs typeface="+mn-cs"/>
              </a:rPr>
              <a:t>WORK_ITEM_FILE</a:t>
            </a:r>
            <a:r>
              <a:rPr lang="zh-CN" altLang="en-US" sz="1200" kern="1200" dirty="0" smtClean="0">
                <a:solidFill>
                  <a:schemeClr val="tx1"/>
                </a:solidFill>
                <a:effectLst/>
                <a:latin typeface="+mn-lt"/>
                <a:ea typeface="+mn-ea"/>
                <a:cs typeface="+mn-cs"/>
              </a:rPr>
              <a:t>的环境变量，它将指向本地文件系统容器中的一个文件，其中来自作业项的数据字段已经被写入文件。</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这个</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可以通过一个 </a:t>
            </a:r>
            <a:r>
              <a:rPr lang="en-US" altLang="zh-CN" sz="1200" kern="1200" dirty="0" smtClean="0">
                <a:solidFill>
                  <a:schemeClr val="tx1"/>
                </a:solidFill>
                <a:effectLst/>
                <a:latin typeface="+mn-lt"/>
                <a:ea typeface="+mn-ea"/>
                <a:cs typeface="+mn-cs"/>
              </a:rPr>
              <a:t>Kubernetes </a:t>
            </a:r>
            <a:r>
              <a:rPr lang="en-US" altLang="zh-CN" sz="1200" kern="1200" dirty="0" err="1" smtClean="0">
                <a:solidFill>
                  <a:schemeClr val="tx1"/>
                </a:solidFill>
                <a:effectLst/>
                <a:latin typeface="+mn-lt"/>
                <a:ea typeface="+mn-ea"/>
                <a:cs typeface="+mn-cs"/>
              </a:rPr>
              <a:t>ConfigMap</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对象来实现，该对象可以作为一个文件被装载到一个容器组中。</a:t>
            </a: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9ED97F4E-1D3F-4C53-B73A-C405736E8C31}" type="slidenum">
              <a:rPr lang="zh-CN" altLang="en-US" smtClean="0"/>
              <a:pPr/>
              <a:t>10</a:t>
            </a:fld>
            <a:endParaRPr lang="zh-CN" altLang="en-US"/>
          </a:p>
        </p:txBody>
      </p:sp>
    </p:spTree>
    <p:extLst>
      <p:ext uri="{BB962C8B-B14F-4D97-AF65-F5344CB8AC3E}">
        <p14:creationId xmlns:p14="http://schemas.microsoft.com/office/powerpoint/2010/main" val="165325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这个基于文件的</a:t>
            </a:r>
            <a:r>
              <a:rPr lang="en-US" altLang="zh-CN" sz="1200" kern="1200" dirty="0" smtClean="0">
                <a:solidFill>
                  <a:schemeClr val="tx1"/>
                </a:solidFill>
                <a:effectLst/>
                <a:latin typeface="+mn-lt"/>
                <a:ea typeface="+mn-ea"/>
                <a:cs typeface="+mn-cs"/>
              </a:rPr>
              <a:t>API</a:t>
            </a:r>
            <a:r>
              <a:rPr lang="zh-CN" altLang="en-US" sz="1200" kern="1200" dirty="0" smtClean="0">
                <a:solidFill>
                  <a:schemeClr val="tx1"/>
                </a:solidFill>
                <a:effectLst/>
                <a:latin typeface="+mn-lt"/>
                <a:ea typeface="+mn-ea"/>
                <a:cs typeface="+mn-cs"/>
              </a:rPr>
              <a:t>模式对容器来说也更容易实现，通常一个作业队列的</a:t>
            </a:r>
            <a:r>
              <a:rPr lang="en-US" altLang="zh-CN" sz="1200" kern="1200" dirty="0" smtClean="0">
                <a:solidFill>
                  <a:schemeClr val="tx1"/>
                </a:solidFill>
                <a:effectLst/>
                <a:latin typeface="+mn-lt"/>
                <a:ea typeface="+mn-ea"/>
                <a:cs typeface="+mn-cs"/>
              </a:rPr>
              <a:t>Worker</a:t>
            </a:r>
            <a:r>
              <a:rPr lang="zh-CN" altLang="en-US" sz="1200" kern="1200" dirty="0" smtClean="0">
                <a:solidFill>
                  <a:schemeClr val="tx1"/>
                </a:solidFill>
                <a:effectLst/>
                <a:latin typeface="+mn-lt"/>
                <a:ea typeface="+mn-ea"/>
                <a:cs typeface="+mn-cs"/>
              </a:rPr>
              <a:t>只是一个</a:t>
            </a:r>
            <a:r>
              <a:rPr lang="en-US" altLang="zh-CN" sz="1200" kern="1200" dirty="0" smtClean="0">
                <a:solidFill>
                  <a:schemeClr val="tx1"/>
                </a:solidFill>
                <a:effectLst/>
                <a:latin typeface="+mn-lt"/>
                <a:ea typeface="+mn-ea"/>
                <a:cs typeface="+mn-cs"/>
              </a:rPr>
              <a:t>shell</a:t>
            </a:r>
            <a:r>
              <a:rPr lang="zh-CN" altLang="en-US" sz="1200" kern="1200" dirty="0" smtClean="0">
                <a:solidFill>
                  <a:schemeClr val="tx1"/>
                </a:solidFill>
                <a:effectLst/>
                <a:latin typeface="+mn-lt"/>
                <a:ea typeface="+mn-ea"/>
                <a:cs typeface="+mn-cs"/>
              </a:rPr>
              <a:t>脚本，在这种情况下，就没有必要启动 </a:t>
            </a:r>
            <a:r>
              <a:rPr lang="en-US" altLang="zh-CN" sz="1200" kern="1200" dirty="0" smtClean="0">
                <a:solidFill>
                  <a:schemeClr val="tx1"/>
                </a:solidFill>
                <a:effectLst/>
                <a:latin typeface="+mn-lt"/>
                <a:ea typeface="+mn-ea"/>
                <a:cs typeface="+mn-cs"/>
              </a:rPr>
              <a:t>Web </a:t>
            </a:r>
            <a:r>
              <a:rPr lang="zh-CN" altLang="en-US" sz="1200" kern="1200" dirty="0" smtClean="0">
                <a:solidFill>
                  <a:schemeClr val="tx1"/>
                </a:solidFill>
                <a:effectLst/>
                <a:latin typeface="+mn-lt"/>
                <a:ea typeface="+mn-ea"/>
                <a:cs typeface="+mn-cs"/>
              </a:rPr>
              <a:t>服务器来管理要执行的作业。与 </a:t>
            </a:r>
            <a:r>
              <a:rPr lang="en-US" altLang="zh-CN" sz="1200" kern="1200" dirty="0" smtClean="0">
                <a:solidFill>
                  <a:schemeClr val="tx1"/>
                </a:solidFill>
                <a:effectLst/>
                <a:latin typeface="+mn-lt"/>
                <a:ea typeface="+mn-ea"/>
                <a:cs typeface="+mn-cs"/>
              </a:rPr>
              <a:t>Work Queue Source </a:t>
            </a:r>
            <a:r>
              <a:rPr lang="zh-CN" altLang="en-US" sz="1200" kern="1200" dirty="0" smtClean="0">
                <a:solidFill>
                  <a:schemeClr val="tx1"/>
                </a:solidFill>
                <a:effectLst/>
                <a:latin typeface="+mn-lt"/>
                <a:ea typeface="+mn-ea"/>
                <a:cs typeface="+mn-cs"/>
              </a:rPr>
              <a:t>的实现一样，大多数的作业容器都是为特定作业队列应用程序构建的专用容器镜像，但也有通用的 </a:t>
            </a:r>
            <a:r>
              <a:rPr lang="en-US" altLang="zh-CN" sz="1200" kern="1200" dirty="0" smtClean="0">
                <a:solidFill>
                  <a:schemeClr val="tx1"/>
                </a:solidFill>
                <a:effectLst/>
                <a:latin typeface="+mn-lt"/>
                <a:ea typeface="+mn-ea"/>
                <a:cs typeface="+mn-cs"/>
              </a:rPr>
              <a:t>Worker </a:t>
            </a:r>
            <a:r>
              <a:rPr lang="zh-CN" altLang="en-US" sz="1200" kern="1200" dirty="0" smtClean="0">
                <a:solidFill>
                  <a:schemeClr val="tx1"/>
                </a:solidFill>
                <a:effectLst/>
                <a:latin typeface="+mn-lt"/>
                <a:ea typeface="+mn-ea"/>
                <a:cs typeface="+mn-cs"/>
              </a:rPr>
              <a:t>可应用于多种不同的作业队列应用程序。</a:t>
            </a: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9ED97F4E-1D3F-4C53-B73A-C405736E8C31}" type="slidenum">
              <a:rPr lang="zh-CN" altLang="en-US" smtClean="0"/>
              <a:pPr/>
              <a:t>11</a:t>
            </a:fld>
            <a:endParaRPr lang="zh-CN" altLang="en-US"/>
          </a:p>
        </p:txBody>
      </p:sp>
    </p:spTree>
    <p:extLst>
      <p:ext uri="{BB962C8B-B14F-4D97-AF65-F5344CB8AC3E}">
        <p14:creationId xmlns:p14="http://schemas.microsoft.com/office/powerpoint/2010/main" val="1057198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鉴于前面介绍的两个容器接口的实现，为了实现我们的可重用作业队列，我们还需要实现什么呢？作业队列的基本算法非常简单：</a:t>
            </a:r>
            <a:endParaRPr lang="zh-CN" altLang="en-US" dirty="0" smtClean="0">
              <a:effectLst/>
            </a:endParaRPr>
          </a:p>
          <a:p>
            <a:r>
              <a:rPr lang="en-US" altLang="zh-CN" sz="1200" b="0" i="0" u="none" strike="noStrike" kern="12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通过调用 </a:t>
            </a:r>
            <a:r>
              <a:rPr lang="en-US" altLang="zh-CN" sz="1200" b="0" i="0" u="none" strike="noStrike" kern="1200" dirty="0" smtClean="0">
                <a:solidFill>
                  <a:schemeClr val="tx1"/>
                </a:solidFill>
                <a:effectLst/>
                <a:latin typeface="+mn-lt"/>
                <a:ea typeface="+mn-ea"/>
                <a:cs typeface="+mn-cs"/>
              </a:rPr>
              <a:t>Source Container Interface </a:t>
            </a:r>
            <a:r>
              <a:rPr lang="zh-CN" altLang="en-US" sz="1200" b="0" i="0" u="none" strike="noStrike" kern="1200" dirty="0" smtClean="0">
                <a:solidFill>
                  <a:schemeClr val="tx1"/>
                </a:solidFill>
                <a:effectLst/>
                <a:latin typeface="+mn-lt"/>
                <a:ea typeface="+mn-ea"/>
                <a:cs typeface="+mn-cs"/>
              </a:rPr>
              <a:t>来加载空闲的作业；</a:t>
            </a:r>
          </a:p>
          <a:p>
            <a:r>
              <a:rPr lang="en-US" altLang="zh-CN" sz="1200" b="0" i="0" u="none" strike="noStrike" kern="1200" dirty="0" smtClean="0">
                <a:solidFill>
                  <a:schemeClr val="tx1"/>
                </a:solidFill>
                <a:effectLst/>
                <a:latin typeface="+mn-lt"/>
                <a:ea typeface="+mn-ea"/>
                <a:cs typeface="+mn-cs"/>
              </a:rPr>
              <a:t>2.</a:t>
            </a:r>
            <a:r>
              <a:rPr lang="zh-CN" altLang="en-US" sz="1200" b="0" i="0" u="none" strike="noStrike" kern="1200" dirty="0" smtClean="0">
                <a:solidFill>
                  <a:schemeClr val="tx1"/>
                </a:solidFill>
                <a:effectLst/>
                <a:latin typeface="+mn-lt"/>
                <a:ea typeface="+mn-ea"/>
                <a:cs typeface="+mn-cs"/>
              </a:rPr>
              <a:t>通过查询作业队列的状态来确定哪些作业已经被处理或者正在被处理当中；</a:t>
            </a:r>
          </a:p>
          <a:p>
            <a:r>
              <a:rPr lang="en-US" altLang="zh-CN" sz="1200" b="0" i="0" u="none" strike="noStrike" kern="1200" dirty="0" smtClean="0">
                <a:solidFill>
                  <a:schemeClr val="tx1"/>
                </a:solidFill>
                <a:effectLst/>
                <a:latin typeface="+mn-lt"/>
                <a:ea typeface="+mn-ea"/>
                <a:cs typeface="+mn-cs"/>
              </a:rPr>
              <a:t>3.</a:t>
            </a:r>
            <a:r>
              <a:rPr lang="zh-CN" altLang="en-US" sz="1200" b="0" i="0" u="none" strike="noStrike" kern="1200" dirty="0" smtClean="0">
                <a:solidFill>
                  <a:schemeClr val="tx1"/>
                </a:solidFill>
                <a:effectLst/>
                <a:latin typeface="+mn-lt"/>
                <a:ea typeface="+mn-ea"/>
                <a:cs typeface="+mn-cs"/>
              </a:rPr>
              <a:t>对于这些作业项，生成一些使用 </a:t>
            </a:r>
            <a:r>
              <a:rPr lang="en-US" altLang="zh-CN" sz="1200" b="0" i="0" u="none" strike="noStrike" kern="1200" dirty="0" smtClean="0">
                <a:solidFill>
                  <a:schemeClr val="tx1"/>
                </a:solidFill>
                <a:effectLst/>
                <a:latin typeface="+mn-lt"/>
                <a:ea typeface="+mn-ea"/>
                <a:cs typeface="+mn-cs"/>
              </a:rPr>
              <a:t>Worker Container Interface </a:t>
            </a:r>
            <a:r>
              <a:rPr lang="zh-CN" altLang="en-US" sz="1200" b="0" i="0" u="none" strike="noStrike" kern="1200" dirty="0" smtClean="0">
                <a:solidFill>
                  <a:schemeClr val="tx1"/>
                </a:solidFill>
                <a:effectLst/>
                <a:latin typeface="+mn-lt"/>
                <a:ea typeface="+mn-ea"/>
                <a:cs typeface="+mn-cs"/>
              </a:rPr>
              <a:t>进行处理的作业；</a:t>
            </a:r>
          </a:p>
          <a:p>
            <a:r>
              <a:rPr lang="en-US" altLang="zh-CN" sz="1200" b="0" i="0" u="none" strike="noStrike" kern="1200" dirty="0" smtClean="0">
                <a:solidFill>
                  <a:schemeClr val="tx1"/>
                </a:solidFill>
                <a:effectLst/>
                <a:latin typeface="+mn-lt"/>
                <a:ea typeface="+mn-ea"/>
                <a:cs typeface="+mn-cs"/>
              </a:rPr>
              <a:t>4.</a:t>
            </a:r>
            <a:r>
              <a:rPr lang="zh-CN" altLang="en-US" sz="1200" b="0" i="0" u="none" strike="noStrike" kern="1200" dirty="0" smtClean="0">
                <a:solidFill>
                  <a:schemeClr val="tx1"/>
                </a:solidFill>
                <a:effectLst/>
                <a:latin typeface="+mn-lt"/>
                <a:ea typeface="+mn-ea"/>
                <a:cs typeface="+mn-cs"/>
              </a:rPr>
              <a:t>当其中一个</a:t>
            </a:r>
            <a:r>
              <a:rPr lang="en-US" altLang="zh-CN" sz="1200" b="0" i="0" u="none" strike="noStrike" kern="1200" dirty="0" smtClean="0">
                <a:solidFill>
                  <a:schemeClr val="tx1"/>
                </a:solidFill>
                <a:effectLst/>
                <a:latin typeface="+mn-lt"/>
                <a:ea typeface="+mn-ea"/>
                <a:cs typeface="+mn-cs"/>
              </a:rPr>
              <a:t>Worker</a:t>
            </a:r>
            <a:r>
              <a:rPr lang="zh-CN" altLang="en-US" sz="1200" b="0" i="0" u="none" strike="noStrike" kern="1200" dirty="0" smtClean="0">
                <a:solidFill>
                  <a:schemeClr val="tx1"/>
                </a:solidFill>
                <a:effectLst/>
                <a:latin typeface="+mn-lt"/>
                <a:ea typeface="+mn-ea"/>
                <a:cs typeface="+mn-cs"/>
              </a:rPr>
              <a:t>容器完成时，记录下那些已经被完成的作业。</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虽然这种算法很容易用文字去表达，但实际上，实现起来要复杂一些，幸运的是，</a:t>
            </a:r>
            <a:r>
              <a:rPr lang="en-US" altLang="zh-CN" sz="1200" kern="1200" dirty="0" smtClean="0">
                <a:solidFill>
                  <a:schemeClr val="tx1"/>
                </a:solidFill>
                <a:effectLst/>
                <a:latin typeface="+mn-lt"/>
                <a:ea typeface="+mn-ea"/>
                <a:cs typeface="+mn-cs"/>
              </a:rPr>
              <a:t>Kubernetes </a:t>
            </a:r>
            <a:r>
              <a:rPr lang="zh-CN" altLang="en-US" sz="1200" kern="1200" dirty="0" smtClean="0">
                <a:solidFill>
                  <a:schemeClr val="tx1"/>
                </a:solidFill>
                <a:effectLst/>
                <a:latin typeface="+mn-lt"/>
                <a:ea typeface="+mn-ea"/>
                <a:cs typeface="+mn-cs"/>
              </a:rPr>
              <a:t>的容器编排包含了许多特性，使其更容易实现。也就是说，</a:t>
            </a:r>
            <a:r>
              <a:rPr lang="en-US" altLang="zh-CN" sz="1200" kern="1200" dirty="0" smtClean="0">
                <a:solidFill>
                  <a:schemeClr val="tx1"/>
                </a:solidFill>
                <a:effectLst/>
                <a:latin typeface="+mn-lt"/>
                <a:ea typeface="+mn-ea"/>
                <a:cs typeface="+mn-cs"/>
              </a:rPr>
              <a:t>Kubernetes</a:t>
            </a:r>
            <a:r>
              <a:rPr lang="zh-CN" altLang="en-US" sz="1200" kern="1200" dirty="0" smtClean="0">
                <a:solidFill>
                  <a:schemeClr val="tx1"/>
                </a:solidFill>
                <a:effectLst/>
                <a:latin typeface="+mn-lt"/>
                <a:ea typeface="+mn-ea"/>
                <a:cs typeface="+mn-cs"/>
              </a:rPr>
              <a:t>包含了一个</a:t>
            </a:r>
            <a:r>
              <a:rPr lang="en-US" altLang="zh-CN" sz="1200" kern="1200" dirty="0" smtClean="0">
                <a:solidFill>
                  <a:schemeClr val="tx1"/>
                </a:solidFill>
                <a:effectLst/>
                <a:latin typeface="+mn-lt"/>
                <a:ea typeface="+mn-ea"/>
                <a:cs typeface="+mn-cs"/>
              </a:rPr>
              <a:t>Job</a:t>
            </a:r>
            <a:r>
              <a:rPr lang="zh-CN" altLang="en-US" sz="1200" kern="1200" dirty="0" smtClean="0">
                <a:solidFill>
                  <a:schemeClr val="tx1"/>
                </a:solidFill>
                <a:effectLst/>
                <a:latin typeface="+mn-lt"/>
                <a:ea typeface="+mn-ea"/>
                <a:cs typeface="+mn-cs"/>
              </a:rPr>
              <a:t>对象，这允许可靠执行的作业队列，作业可以配置为在 </a:t>
            </a:r>
            <a:r>
              <a:rPr lang="en-US" altLang="zh-CN" sz="1200" kern="1200" dirty="0" smtClean="0">
                <a:solidFill>
                  <a:schemeClr val="tx1"/>
                </a:solidFill>
                <a:effectLst/>
                <a:latin typeface="+mn-lt"/>
                <a:ea typeface="+mn-ea"/>
                <a:cs typeface="+mn-cs"/>
              </a:rPr>
              <a:t>Worker </a:t>
            </a:r>
            <a:r>
              <a:rPr lang="zh-CN" altLang="en-US" sz="1200" kern="1200" dirty="0" smtClean="0">
                <a:solidFill>
                  <a:schemeClr val="tx1"/>
                </a:solidFill>
                <a:effectLst/>
                <a:latin typeface="+mn-lt"/>
                <a:ea typeface="+mn-ea"/>
                <a:cs typeface="+mn-cs"/>
              </a:rPr>
              <a:t>容器上只运行一次或者一直运行直到它成功完成。如果</a:t>
            </a:r>
            <a:r>
              <a:rPr lang="en-US" altLang="zh-CN" sz="1200" kern="1200" dirty="0" smtClean="0">
                <a:solidFill>
                  <a:schemeClr val="tx1"/>
                </a:solidFill>
                <a:effectLst/>
                <a:latin typeface="+mn-lt"/>
                <a:ea typeface="+mn-ea"/>
                <a:cs typeface="+mn-cs"/>
              </a:rPr>
              <a:t>Worker</a:t>
            </a:r>
            <a:r>
              <a:rPr lang="zh-CN" altLang="en-US" sz="1200" kern="1200" dirty="0" smtClean="0">
                <a:solidFill>
                  <a:schemeClr val="tx1"/>
                </a:solidFill>
                <a:effectLst/>
                <a:latin typeface="+mn-lt"/>
                <a:ea typeface="+mn-ea"/>
                <a:cs typeface="+mn-cs"/>
              </a:rPr>
              <a:t>容器设置为运行完成，那么即使集群中的某台机器发生故障，作业最终也会成功运行，这样极大地简化了作业队列的构建，因为编排系统对每个作业的可靠执行负责。</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r>
              <a:rPr lang="zh-CN" altLang="en-US" sz="1200" kern="1200" dirty="0" smtClean="0">
                <a:solidFill>
                  <a:schemeClr val="tx1"/>
                </a:solidFill>
                <a:effectLst/>
                <a:latin typeface="+mn-lt"/>
                <a:ea typeface="+mn-ea"/>
                <a:cs typeface="+mn-cs"/>
              </a:rPr>
              <a:t>整体来讲，这意味着我们可以在 </a:t>
            </a:r>
            <a:r>
              <a:rPr lang="en-US" altLang="zh-CN" sz="1200" kern="1200" dirty="0" smtClean="0">
                <a:solidFill>
                  <a:schemeClr val="tx1"/>
                </a:solidFill>
                <a:effectLst/>
                <a:latin typeface="+mn-lt"/>
                <a:ea typeface="+mn-ea"/>
                <a:cs typeface="+mn-cs"/>
              </a:rPr>
              <a:t>Kubernetes </a:t>
            </a:r>
            <a:r>
              <a:rPr lang="zh-CN" altLang="en-US" sz="1200" kern="1200" dirty="0" smtClean="0">
                <a:solidFill>
                  <a:schemeClr val="tx1"/>
                </a:solidFill>
                <a:effectLst/>
                <a:latin typeface="+mn-lt"/>
                <a:ea typeface="+mn-ea"/>
                <a:cs typeface="+mn-cs"/>
              </a:rPr>
              <a:t>的编排系统层之上实现一个作业队列，而无需使用我们自己的任何存储，这极大地简化了构建作业队列基础结构的任务。</a:t>
            </a:r>
            <a:endParaRPr lang="zh-CN" altLang="en-US" dirty="0" smtClean="0">
              <a:effectLst/>
            </a:endParaRPr>
          </a:p>
          <a:p>
            <a:r>
              <a:rPr lang="zh-CN" altLang="en-US" sz="1200" kern="1200" dirty="0" smtClean="0">
                <a:solidFill>
                  <a:schemeClr val="tx1"/>
                </a:solidFill>
                <a:effectLst/>
                <a:latin typeface="+mn-lt"/>
                <a:ea typeface="+mn-ea"/>
                <a:cs typeface="+mn-cs"/>
              </a:rPr>
              <a:t>因此，我们使用如下的方式进行作业队列容器的扩容操作：</a:t>
            </a:r>
            <a:endParaRPr lang="zh-CN" altLang="en-US" dirty="0" smtClean="0">
              <a:effectLst/>
            </a:endParaRPr>
          </a:p>
          <a:p>
            <a:r>
              <a:rPr lang="zh-CN" altLang="en-US" sz="1200" kern="1200" dirty="0" smtClean="0">
                <a:solidFill>
                  <a:schemeClr val="tx1"/>
                </a:solidFill>
                <a:effectLst/>
                <a:latin typeface="+mn-lt"/>
                <a:ea typeface="+mn-ea"/>
                <a:cs typeface="+mn-cs"/>
              </a:rPr>
              <a:t>重复的进行如下操作：</a:t>
            </a:r>
            <a:endParaRPr lang="zh-CN" altLang="en-US" dirty="0" smtClean="0">
              <a:effectLst/>
            </a:endParaRPr>
          </a:p>
          <a:p>
            <a:r>
              <a:rPr lang="en-US" altLang="zh-CN" sz="1200" b="0" i="0" u="none" strike="noStrike" kern="12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从 </a:t>
            </a:r>
            <a:r>
              <a:rPr lang="en-US" altLang="zh-CN" sz="1200" b="0" i="0" u="none" strike="noStrike" kern="1200" dirty="0" smtClean="0">
                <a:solidFill>
                  <a:schemeClr val="tx1"/>
                </a:solidFill>
                <a:effectLst/>
                <a:latin typeface="+mn-lt"/>
                <a:ea typeface="+mn-ea"/>
                <a:cs typeface="+mn-cs"/>
              </a:rPr>
              <a:t>Work Source Container Interface </a:t>
            </a:r>
            <a:r>
              <a:rPr lang="zh-CN" altLang="en-US" sz="1200" b="0" i="0" u="none" strike="noStrike" kern="1200" dirty="0" smtClean="0">
                <a:solidFill>
                  <a:schemeClr val="tx1"/>
                </a:solidFill>
                <a:effectLst/>
                <a:latin typeface="+mn-lt"/>
                <a:ea typeface="+mn-ea"/>
                <a:cs typeface="+mn-cs"/>
              </a:rPr>
              <a:t>获得作业项的列表；</a:t>
            </a:r>
          </a:p>
          <a:p>
            <a:r>
              <a:rPr lang="en-US" altLang="zh-CN" sz="1200" b="0" i="0" u="none" strike="noStrike" kern="1200" dirty="0" smtClean="0">
                <a:solidFill>
                  <a:schemeClr val="tx1"/>
                </a:solidFill>
                <a:effectLst/>
                <a:latin typeface="+mn-lt"/>
                <a:ea typeface="+mn-ea"/>
                <a:cs typeface="+mn-cs"/>
              </a:rPr>
              <a:t>2.</a:t>
            </a:r>
            <a:r>
              <a:rPr lang="zh-CN" altLang="en-US" sz="1200" b="0" i="0" u="none" strike="noStrike" kern="1200" dirty="0" smtClean="0">
                <a:solidFill>
                  <a:schemeClr val="tx1"/>
                </a:solidFill>
                <a:effectLst/>
                <a:latin typeface="+mn-lt"/>
                <a:ea typeface="+mn-ea"/>
                <a:cs typeface="+mn-cs"/>
              </a:rPr>
              <a:t>获得为服务此作业队列而创建的所有作业的列表；</a:t>
            </a:r>
          </a:p>
          <a:p>
            <a:r>
              <a:rPr lang="en-US" altLang="zh-CN" sz="1200" b="0" i="0" u="none" strike="noStrike" kern="1200" dirty="0" smtClean="0">
                <a:solidFill>
                  <a:schemeClr val="tx1"/>
                </a:solidFill>
                <a:effectLst/>
                <a:latin typeface="+mn-lt"/>
                <a:ea typeface="+mn-ea"/>
                <a:cs typeface="+mn-cs"/>
              </a:rPr>
              <a:t>3.</a:t>
            </a:r>
            <a:r>
              <a:rPr lang="zh-CN" altLang="en-US" sz="1200" b="0" i="0" u="none" strike="noStrike" kern="1200" dirty="0" smtClean="0">
                <a:solidFill>
                  <a:schemeClr val="tx1"/>
                </a:solidFill>
                <a:effectLst/>
                <a:latin typeface="+mn-lt"/>
                <a:ea typeface="+mn-ea"/>
                <a:cs typeface="+mn-cs"/>
              </a:rPr>
              <a:t>通过对列表中的作业进行区分来获得尚未进行处理的作业项集合；</a:t>
            </a:r>
          </a:p>
          <a:p>
            <a:r>
              <a:rPr lang="en-US" altLang="zh-CN" sz="1200" b="0" i="0" u="none" strike="noStrike" kern="1200" dirty="0" smtClean="0">
                <a:solidFill>
                  <a:schemeClr val="tx1"/>
                </a:solidFill>
                <a:effectLst/>
                <a:latin typeface="+mn-lt"/>
                <a:ea typeface="+mn-ea"/>
                <a:cs typeface="+mn-cs"/>
              </a:rPr>
              <a:t>4.</a:t>
            </a:r>
            <a:r>
              <a:rPr lang="zh-CN" altLang="en-US" sz="1200" b="0" i="0" u="none" strike="noStrike" kern="1200" dirty="0" smtClean="0">
                <a:solidFill>
                  <a:schemeClr val="tx1"/>
                </a:solidFill>
                <a:effectLst/>
                <a:latin typeface="+mn-lt"/>
                <a:ea typeface="+mn-ea"/>
                <a:cs typeface="+mn-cs"/>
              </a:rPr>
              <a:t>对于这些没有处理的作业项，创建新的</a:t>
            </a:r>
            <a:r>
              <a:rPr lang="en-US" altLang="zh-CN" sz="1200" b="0" i="0" u="none" strike="noStrike" kern="1200" dirty="0" smtClean="0">
                <a:solidFill>
                  <a:schemeClr val="tx1"/>
                </a:solidFill>
                <a:effectLst/>
                <a:latin typeface="+mn-lt"/>
                <a:ea typeface="+mn-ea"/>
                <a:cs typeface="+mn-cs"/>
              </a:rPr>
              <a:t>Job</a:t>
            </a:r>
            <a:r>
              <a:rPr lang="zh-CN" altLang="en-US" sz="1200" b="0" i="0" u="none" strike="noStrike" kern="1200" dirty="0" smtClean="0">
                <a:solidFill>
                  <a:schemeClr val="tx1"/>
                </a:solidFill>
                <a:effectLst/>
                <a:latin typeface="+mn-lt"/>
                <a:ea typeface="+mn-ea"/>
                <a:cs typeface="+mn-cs"/>
              </a:rPr>
              <a:t>对象，以生成适当的 </a:t>
            </a:r>
            <a:r>
              <a:rPr lang="en-US" altLang="zh-CN" sz="1200" b="0" i="0" u="none" strike="noStrike" kern="1200" dirty="0" smtClean="0">
                <a:solidFill>
                  <a:schemeClr val="tx1"/>
                </a:solidFill>
                <a:effectLst/>
                <a:latin typeface="+mn-lt"/>
                <a:ea typeface="+mn-ea"/>
                <a:cs typeface="+mn-cs"/>
              </a:rPr>
              <a:t>Worker </a:t>
            </a:r>
            <a:r>
              <a:rPr lang="zh-CN" altLang="en-US" sz="1200" b="0" i="0" u="none" strike="noStrike" kern="1200" dirty="0" smtClean="0">
                <a:solidFill>
                  <a:schemeClr val="tx1"/>
                </a:solidFill>
                <a:effectLst/>
                <a:latin typeface="+mn-lt"/>
                <a:ea typeface="+mn-ea"/>
                <a:cs typeface="+mn-cs"/>
              </a:rPr>
              <a:t>容器。</a:t>
            </a:r>
          </a:p>
          <a:p>
            <a:endParaRPr kumimoji="1" lang="zh-CN" altLang="en-US" dirty="0"/>
          </a:p>
        </p:txBody>
      </p:sp>
      <p:sp>
        <p:nvSpPr>
          <p:cNvPr id="4" name="幻灯片编号占位符 3"/>
          <p:cNvSpPr>
            <a:spLocks noGrp="1"/>
          </p:cNvSpPr>
          <p:nvPr>
            <p:ph type="sldNum" sz="quarter" idx="10"/>
          </p:nvPr>
        </p:nvSpPr>
        <p:spPr/>
        <p:txBody>
          <a:bodyPr/>
          <a:lstStyle/>
          <a:p>
            <a:fld id="{9ED97F4E-1D3F-4C53-B73A-C405736E8C31}" type="slidenum">
              <a:rPr lang="zh-CN" altLang="en-US" smtClean="0"/>
              <a:pPr/>
              <a:t>12</a:t>
            </a:fld>
            <a:endParaRPr lang="zh-CN" altLang="en-US"/>
          </a:p>
        </p:txBody>
      </p:sp>
    </p:spTree>
    <p:extLst>
      <p:ext uri="{BB962C8B-B14F-4D97-AF65-F5344CB8AC3E}">
        <p14:creationId xmlns:p14="http://schemas.microsoft.com/office/powerpoint/2010/main" val="152354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sp>
        <p:nvSpPr>
          <p:cNvPr id="2" name="标题 1"/>
          <p:cNvSpPr>
            <a:spLocks noGrp="1"/>
          </p:cNvSpPr>
          <p:nvPr>
            <p:ph type="ctrTitle"/>
          </p:nvPr>
        </p:nvSpPr>
        <p:spPr>
          <a:xfrm>
            <a:off x="1131872" y="1485191"/>
            <a:ext cx="8501681" cy="1470025"/>
          </a:xfrm>
          <a:prstGeom prst="rect">
            <a:avLst/>
          </a:prstGeom>
        </p:spPr>
        <p:txBody>
          <a:bodyPr lIns="121917" tIns="60958" rIns="121917" bIns="60958">
            <a:noAutofit/>
          </a:bodyPr>
          <a:lstStyle>
            <a:lvl1pPr algn="l">
              <a:defRPr sz="5300">
                <a:solidFill>
                  <a:schemeClr val="bg1"/>
                </a:solidFill>
                <a:latin typeface="方正兰亭黑简体" pitchFamily="2" charset="-122"/>
                <a:ea typeface="方正兰亭黑简体" pitchFamily="2" charset="-122"/>
                <a:cs typeface="Arial" panose="020B0604020202020204" pitchFamily="34" charset="0"/>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31871" y="2781064"/>
            <a:ext cx="8534400" cy="1752600"/>
          </a:xfrm>
          <a:prstGeom prst="rect">
            <a:avLst/>
          </a:prstGeom>
        </p:spPr>
        <p:txBody>
          <a:bodyPr lIns="121917" tIns="60958" rIns="121917" bIns="60958"/>
          <a:lstStyle>
            <a:lvl1pPr marL="0" indent="0" algn="l">
              <a:buNone/>
              <a:defRPr sz="3200">
                <a:solidFill>
                  <a:schemeClr val="bg1"/>
                </a:solidFill>
                <a:latin typeface="方正兰亭黑简体" pitchFamily="2" charset="-122"/>
                <a:ea typeface="方正兰亭黑简体" pitchFamily="2" charset="-122"/>
              </a:defRPr>
            </a:lvl1pPr>
            <a:lvl2pPr marL="544190" indent="0" algn="ctr">
              <a:buNone/>
              <a:defRPr>
                <a:solidFill>
                  <a:schemeClr val="tx1">
                    <a:tint val="75000"/>
                  </a:schemeClr>
                </a:solidFill>
              </a:defRPr>
            </a:lvl2pPr>
            <a:lvl3pPr marL="1088382" indent="0" algn="ctr">
              <a:buNone/>
              <a:defRPr>
                <a:solidFill>
                  <a:schemeClr val="tx1">
                    <a:tint val="75000"/>
                  </a:schemeClr>
                </a:solidFill>
              </a:defRPr>
            </a:lvl3pPr>
            <a:lvl4pPr marL="1632573" indent="0" algn="ctr">
              <a:buNone/>
              <a:defRPr>
                <a:solidFill>
                  <a:schemeClr val="tx1">
                    <a:tint val="75000"/>
                  </a:schemeClr>
                </a:solidFill>
              </a:defRPr>
            </a:lvl4pPr>
            <a:lvl5pPr marL="2176763" indent="0" algn="ctr">
              <a:buNone/>
              <a:defRPr>
                <a:solidFill>
                  <a:schemeClr val="tx1">
                    <a:tint val="75000"/>
                  </a:schemeClr>
                </a:solidFill>
              </a:defRPr>
            </a:lvl5pPr>
            <a:lvl6pPr marL="2720953" indent="0" algn="ctr">
              <a:buNone/>
              <a:defRPr>
                <a:solidFill>
                  <a:schemeClr val="tx1">
                    <a:tint val="75000"/>
                  </a:schemeClr>
                </a:solidFill>
              </a:defRPr>
            </a:lvl6pPr>
            <a:lvl7pPr marL="3265144" indent="0" algn="ctr">
              <a:buNone/>
              <a:defRPr>
                <a:solidFill>
                  <a:schemeClr val="tx1">
                    <a:tint val="75000"/>
                  </a:schemeClr>
                </a:solidFill>
              </a:defRPr>
            </a:lvl7pPr>
            <a:lvl8pPr marL="3809334" indent="0" algn="ctr">
              <a:buNone/>
              <a:defRPr>
                <a:solidFill>
                  <a:schemeClr val="tx1">
                    <a:tint val="75000"/>
                  </a:schemeClr>
                </a:solidFill>
              </a:defRPr>
            </a:lvl8pPr>
            <a:lvl9pPr marL="4353524"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6" name="日期占位符 3"/>
          <p:cNvSpPr>
            <a:spLocks noGrp="1"/>
          </p:cNvSpPr>
          <p:nvPr>
            <p:ph type="dt" sz="half" idx="10"/>
          </p:nvPr>
        </p:nvSpPr>
        <p:spPr>
          <a:xfrm>
            <a:off x="1131871" y="4588730"/>
            <a:ext cx="2843520" cy="364281"/>
          </a:xfrm>
          <a:prstGeom prst="rect">
            <a:avLst/>
          </a:prstGeom>
        </p:spPr>
        <p:txBody>
          <a:bodyPr lIns="121917" tIns="60958" rIns="121917" bIns="60958"/>
          <a:lstStyle>
            <a:lvl1pPr>
              <a:defRPr sz="1600">
                <a:solidFill>
                  <a:schemeClr val="bg1"/>
                </a:solidFill>
                <a:latin typeface="方正兰亭黑简体" pitchFamily="2" charset="-122"/>
                <a:ea typeface="方正兰亭黑简体" pitchFamily="2" charset="-122"/>
                <a:cs typeface="Arial" panose="020B0604020202020204" pitchFamily="34" charset="0"/>
              </a:defRPr>
            </a:lvl1pPr>
          </a:lstStyle>
          <a:p>
            <a:fld id="{530820CF-B880-4189-942D-D702A7CBA730}" type="datetimeFigureOut">
              <a:rPr lang="zh-CN" altLang="en-US" smtClean="0"/>
              <a:pPr/>
              <a:t>2019/6/10</a:t>
            </a:fld>
            <a:endParaRPr lang="zh-CN" altLang="en-US" dirty="0"/>
          </a:p>
        </p:txBody>
      </p:sp>
      <p:pic>
        <p:nvPicPr>
          <p:cNvPr id="1026" name="Picture 2" descr="C:\Users\wangshuai\Desktop\PPT模板_16x9版.jpg"/>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Tree>
    <p:extLst>
      <p:ext uri="{BB962C8B-B14F-4D97-AF65-F5344CB8AC3E}">
        <p14:creationId xmlns:p14="http://schemas.microsoft.com/office/powerpoint/2010/main" val="120452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目录">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9680" cy="686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hasCustomPrompt="1"/>
          </p:nvPr>
        </p:nvSpPr>
        <p:spPr>
          <a:xfrm>
            <a:off x="1171165" y="1096430"/>
            <a:ext cx="10363200" cy="1470025"/>
          </a:xfrm>
          <a:prstGeom prst="rect">
            <a:avLst/>
          </a:prstGeom>
        </p:spPr>
        <p:txBody>
          <a:bodyPr lIns="121917" tIns="60958" rIns="121917" bIns="60958">
            <a:normAutofit/>
          </a:bodyPr>
          <a:lstStyle>
            <a:lvl1pPr algn="l">
              <a:defRPr sz="3200" b="1">
                <a:solidFill>
                  <a:srgbClr val="0070C0"/>
                </a:solidFill>
                <a:latin typeface="方正兰亭黑简体" pitchFamily="2" charset="-122"/>
                <a:ea typeface="方正兰亭黑简体" pitchFamily="2" charset="-122"/>
              </a:defRPr>
            </a:lvl1pPr>
          </a:lstStyle>
          <a:p>
            <a:r>
              <a:rPr lang="zh-CN" altLang="en-US" dirty="0" smtClean="0"/>
              <a:t>目录</a:t>
            </a:r>
            <a:endParaRPr lang="zh-CN" altLang="en-US" dirty="0"/>
          </a:p>
        </p:txBody>
      </p:sp>
      <p:sp>
        <p:nvSpPr>
          <p:cNvPr id="3" name="副标题 2"/>
          <p:cNvSpPr>
            <a:spLocks noGrp="1"/>
          </p:cNvSpPr>
          <p:nvPr>
            <p:ph type="subTitle" idx="1"/>
          </p:nvPr>
        </p:nvSpPr>
        <p:spPr>
          <a:xfrm>
            <a:off x="1171166" y="2571744"/>
            <a:ext cx="9801873" cy="2332571"/>
          </a:xfrm>
          <a:prstGeom prst="rect">
            <a:avLst/>
          </a:prstGeom>
        </p:spPr>
        <p:txBody>
          <a:bodyPr lIns="121917" tIns="60958" rIns="121917" bIns="60958">
            <a:normAutofit/>
          </a:bodyPr>
          <a:lstStyle>
            <a:lvl1pPr marL="457189" indent="-457189" algn="l">
              <a:lnSpc>
                <a:spcPct val="150000"/>
              </a:lnSpc>
              <a:buClr>
                <a:srgbClr val="006DBB"/>
              </a:buClr>
              <a:buFont typeface="+mj-lt"/>
              <a:buAutoNum type="arabicPeriod"/>
              <a:defRPr sz="2100">
                <a:solidFill>
                  <a:srgbClr val="0070C0"/>
                </a:solidFill>
                <a:latin typeface="方正兰亭黑简体" pitchFamily="2" charset="-122"/>
                <a:ea typeface="方正兰亭黑简体" pitchFamily="2" charset="-122"/>
                <a:cs typeface="Arial" panose="020B0604020202020204" pitchFamily="34" charset="0"/>
              </a:defRPr>
            </a:lvl1pPr>
            <a:lvl2pPr marL="544190" indent="0" algn="ctr">
              <a:buNone/>
              <a:defRPr>
                <a:solidFill>
                  <a:schemeClr val="tx1">
                    <a:tint val="75000"/>
                  </a:schemeClr>
                </a:solidFill>
              </a:defRPr>
            </a:lvl2pPr>
            <a:lvl3pPr marL="1088382" indent="0" algn="ctr">
              <a:buNone/>
              <a:defRPr>
                <a:solidFill>
                  <a:schemeClr val="tx1">
                    <a:tint val="75000"/>
                  </a:schemeClr>
                </a:solidFill>
              </a:defRPr>
            </a:lvl3pPr>
            <a:lvl4pPr marL="1632573" indent="0" algn="ctr">
              <a:buNone/>
              <a:defRPr>
                <a:solidFill>
                  <a:schemeClr val="tx1">
                    <a:tint val="75000"/>
                  </a:schemeClr>
                </a:solidFill>
              </a:defRPr>
            </a:lvl4pPr>
            <a:lvl5pPr marL="2176763" indent="0" algn="ctr">
              <a:buNone/>
              <a:defRPr>
                <a:solidFill>
                  <a:schemeClr val="tx1">
                    <a:tint val="75000"/>
                  </a:schemeClr>
                </a:solidFill>
              </a:defRPr>
            </a:lvl5pPr>
            <a:lvl6pPr marL="2720953" indent="0" algn="ctr">
              <a:buNone/>
              <a:defRPr>
                <a:solidFill>
                  <a:schemeClr val="tx1">
                    <a:tint val="75000"/>
                  </a:schemeClr>
                </a:solidFill>
              </a:defRPr>
            </a:lvl6pPr>
            <a:lvl7pPr marL="3265144" indent="0" algn="ctr">
              <a:buNone/>
              <a:defRPr>
                <a:solidFill>
                  <a:schemeClr val="tx1">
                    <a:tint val="75000"/>
                  </a:schemeClr>
                </a:solidFill>
              </a:defRPr>
            </a:lvl7pPr>
            <a:lvl8pPr marL="3809334" indent="0" algn="ctr">
              <a:buNone/>
              <a:defRPr>
                <a:solidFill>
                  <a:schemeClr val="tx1">
                    <a:tint val="75000"/>
                  </a:schemeClr>
                </a:solidFill>
              </a:defRPr>
            </a:lvl8pPr>
            <a:lvl9pPr marL="4353524" indent="0" algn="ctr">
              <a:buNone/>
              <a:defRPr>
                <a:solidFill>
                  <a:schemeClr val="tx1">
                    <a:tint val="75000"/>
                  </a:schemeClr>
                </a:solidFill>
              </a:defRPr>
            </a:lvl9pPr>
          </a:lstStyle>
          <a:p>
            <a:r>
              <a:rPr lang="zh-CN" altLang="en-US" smtClean="0"/>
              <a:t>单击此处编辑母版副标题样式</a:t>
            </a:r>
            <a:endParaRPr lang="en-US" altLang="zh-CN" dirty="0" smtClean="0"/>
          </a:p>
        </p:txBody>
      </p:sp>
      <p:sp>
        <p:nvSpPr>
          <p:cNvPr id="7" name="TextBox 6"/>
          <p:cNvSpPr txBox="1"/>
          <p:nvPr/>
        </p:nvSpPr>
        <p:spPr>
          <a:xfrm>
            <a:off x="9906027" y="6193178"/>
            <a:ext cx="2095515" cy="328295"/>
          </a:xfrm>
          <a:prstGeom prst="rect">
            <a:avLst/>
          </a:prstGeom>
          <a:solidFill>
            <a:schemeClr val="bg1"/>
          </a:solidFill>
        </p:spPr>
        <p:txBody>
          <a:bodyPr wrap="square" lIns="121917" tIns="60958" rIns="121917" bIns="60958" rtlCol="0">
            <a:spAutoFit/>
          </a:bodyPr>
          <a:lstStyle/>
          <a:p>
            <a:r>
              <a:rPr lang="en-US" altLang="zh-CN" sz="1300" b="1" dirty="0" smtClean="0">
                <a:solidFill>
                  <a:srgbClr val="006DBB"/>
                </a:solidFill>
                <a:latin typeface="Gill Sans MT" pitchFamily="34" charset="0"/>
              </a:rPr>
              <a:t>www.cmbc.com.cn</a:t>
            </a:r>
            <a:endParaRPr lang="zh-CN" altLang="en-US" sz="1300" b="1" dirty="0">
              <a:solidFill>
                <a:srgbClr val="006DBB"/>
              </a:solidFill>
              <a:latin typeface="Gill Sans MT" pitchFamily="34" charset="0"/>
            </a:endParaRPr>
          </a:p>
        </p:txBody>
      </p:sp>
    </p:spTree>
    <p:extLst>
      <p:ext uri="{BB962C8B-B14F-4D97-AF65-F5344CB8AC3E}">
        <p14:creationId xmlns:p14="http://schemas.microsoft.com/office/powerpoint/2010/main" val="119256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间隔页">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680" y="0"/>
            <a:ext cx="12199680" cy="686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hasCustomPrompt="1"/>
          </p:nvPr>
        </p:nvSpPr>
        <p:spPr>
          <a:xfrm>
            <a:off x="1171166" y="1142984"/>
            <a:ext cx="1963775" cy="1443699"/>
          </a:xfrm>
          <a:prstGeom prst="rect">
            <a:avLst/>
          </a:prstGeom>
        </p:spPr>
        <p:txBody>
          <a:bodyPr lIns="121917" tIns="60958" rIns="121917" bIns="60958">
            <a:noAutofit/>
          </a:bodyPr>
          <a:lstStyle>
            <a:lvl1pPr algn="l">
              <a:defRPr sz="10700" b="0">
                <a:solidFill>
                  <a:schemeClr val="bg1"/>
                </a:solidFill>
                <a:latin typeface="Gill Sans MT" pitchFamily="34" charset="0"/>
                <a:ea typeface="方正兰亭黑简体" pitchFamily="2" charset="-122"/>
                <a:cs typeface="Arial" panose="020B0604020202020204" pitchFamily="34" charset="0"/>
              </a:defRPr>
            </a:lvl1pPr>
          </a:lstStyle>
          <a:p>
            <a:r>
              <a:rPr lang="en-US" altLang="zh-CN" dirty="0" smtClean="0"/>
              <a:t>01</a:t>
            </a:r>
            <a:endParaRPr lang="zh-CN" altLang="en-US" dirty="0"/>
          </a:p>
        </p:txBody>
      </p:sp>
      <p:sp>
        <p:nvSpPr>
          <p:cNvPr id="3" name="副标题 2"/>
          <p:cNvSpPr>
            <a:spLocks noGrp="1"/>
          </p:cNvSpPr>
          <p:nvPr>
            <p:ph type="subTitle" idx="1"/>
          </p:nvPr>
        </p:nvSpPr>
        <p:spPr>
          <a:xfrm>
            <a:off x="3143230" y="2109139"/>
            <a:ext cx="7913676" cy="653107"/>
          </a:xfrm>
          <a:prstGeom prst="rect">
            <a:avLst/>
          </a:prstGeom>
        </p:spPr>
        <p:txBody>
          <a:bodyPr lIns="121917" tIns="60958" rIns="121917" bIns="60958">
            <a:noAutofit/>
          </a:bodyPr>
          <a:lstStyle>
            <a:lvl1pPr marL="0" indent="0" algn="l">
              <a:buNone/>
              <a:defRPr sz="2700" b="1">
                <a:solidFill>
                  <a:schemeClr val="bg1"/>
                </a:solidFill>
                <a:latin typeface="方正兰亭纤黑简体" pitchFamily="2" charset="-122"/>
                <a:ea typeface="方正兰亭纤黑简体" pitchFamily="2" charset="-122"/>
              </a:defRPr>
            </a:lvl1pPr>
            <a:lvl2pPr marL="544190" indent="0" algn="ctr">
              <a:buNone/>
              <a:defRPr>
                <a:solidFill>
                  <a:schemeClr val="tx1">
                    <a:tint val="75000"/>
                  </a:schemeClr>
                </a:solidFill>
              </a:defRPr>
            </a:lvl2pPr>
            <a:lvl3pPr marL="1088382" indent="0" algn="ctr">
              <a:buNone/>
              <a:defRPr>
                <a:solidFill>
                  <a:schemeClr val="tx1">
                    <a:tint val="75000"/>
                  </a:schemeClr>
                </a:solidFill>
              </a:defRPr>
            </a:lvl3pPr>
            <a:lvl4pPr marL="1632573" indent="0" algn="ctr">
              <a:buNone/>
              <a:defRPr>
                <a:solidFill>
                  <a:schemeClr val="tx1">
                    <a:tint val="75000"/>
                  </a:schemeClr>
                </a:solidFill>
              </a:defRPr>
            </a:lvl4pPr>
            <a:lvl5pPr marL="2176763" indent="0" algn="ctr">
              <a:buNone/>
              <a:defRPr>
                <a:solidFill>
                  <a:schemeClr val="tx1">
                    <a:tint val="75000"/>
                  </a:schemeClr>
                </a:solidFill>
              </a:defRPr>
            </a:lvl5pPr>
            <a:lvl6pPr marL="2720953" indent="0" algn="ctr">
              <a:buNone/>
              <a:defRPr>
                <a:solidFill>
                  <a:schemeClr val="tx1">
                    <a:tint val="75000"/>
                  </a:schemeClr>
                </a:solidFill>
              </a:defRPr>
            </a:lvl6pPr>
            <a:lvl7pPr marL="3265144" indent="0" algn="ctr">
              <a:buNone/>
              <a:defRPr>
                <a:solidFill>
                  <a:schemeClr val="tx1">
                    <a:tint val="75000"/>
                  </a:schemeClr>
                </a:solidFill>
              </a:defRPr>
            </a:lvl7pPr>
            <a:lvl8pPr marL="3809334" indent="0" algn="ctr">
              <a:buNone/>
              <a:defRPr>
                <a:solidFill>
                  <a:schemeClr val="tx1">
                    <a:tint val="75000"/>
                  </a:schemeClr>
                </a:solidFill>
              </a:defRPr>
            </a:lvl8pPr>
            <a:lvl9pPr marL="4353524" indent="0" algn="ctr">
              <a:buNone/>
              <a:defRPr>
                <a:solidFill>
                  <a:schemeClr val="tx1">
                    <a:tint val="75000"/>
                  </a:schemeClr>
                </a:solidFill>
              </a:defRPr>
            </a:lvl9pPr>
          </a:lstStyle>
          <a:p>
            <a:r>
              <a:rPr lang="zh-CN" altLang="en-US" smtClean="0"/>
              <a:t>单击此处编辑母版副标题样式</a:t>
            </a:r>
            <a:endParaRPr lang="zh-CN" altLang="en-US" dirty="0" smtClean="0"/>
          </a:p>
        </p:txBody>
      </p:sp>
    </p:spTree>
    <p:extLst>
      <p:ext uri="{BB962C8B-B14F-4D97-AF65-F5344CB8AC3E}">
        <p14:creationId xmlns:p14="http://schemas.microsoft.com/office/powerpoint/2010/main" val="99212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内容页">
    <p:spTree>
      <p:nvGrpSpPr>
        <p:cNvPr id="1" name=""/>
        <p:cNvGrpSpPr/>
        <p:nvPr/>
      </p:nvGrpSpPr>
      <p:grpSpPr>
        <a:xfrm>
          <a:off x="0" y="0"/>
          <a:ext cx="0" cy="0"/>
          <a:chOff x="0" y="0"/>
          <a:chExt cx="0" cy="0"/>
        </a:xfrm>
      </p:grpSpPr>
      <p:cxnSp>
        <p:nvCxnSpPr>
          <p:cNvPr id="4" name="直接连接符 3"/>
          <p:cNvCxnSpPr/>
          <p:nvPr/>
        </p:nvCxnSpPr>
        <p:spPr>
          <a:xfrm>
            <a:off x="522240" y="6172632"/>
            <a:ext cx="1106112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副标题 2"/>
          <p:cNvSpPr>
            <a:spLocks noGrp="1"/>
          </p:cNvSpPr>
          <p:nvPr>
            <p:ph type="subTitle" idx="1" hasCustomPrompt="1"/>
          </p:nvPr>
        </p:nvSpPr>
        <p:spPr>
          <a:xfrm>
            <a:off x="666712" y="5429264"/>
            <a:ext cx="10915957" cy="522808"/>
          </a:xfrm>
          <a:prstGeom prst="rect">
            <a:avLst/>
          </a:prstGeom>
        </p:spPr>
        <p:txBody>
          <a:bodyPr lIns="121917" tIns="60958" rIns="121917" bIns="60958">
            <a:noAutofit/>
          </a:bodyPr>
          <a:lstStyle>
            <a:lvl1pPr marL="0" indent="0" algn="l" defTabSz="1088382" rtl="0" eaLnBrk="1" latinLnBrk="0" hangingPunct="1">
              <a:lnSpc>
                <a:spcPts val="2268"/>
              </a:lnSpc>
              <a:buNone/>
              <a:defRPr lang="en-US" altLang="zh-CN" sz="1700" b="0" kern="1200" dirty="0" smtClean="0">
                <a:solidFill>
                  <a:srgbClr val="006DBB"/>
                </a:solidFill>
                <a:latin typeface="方正兰亭黑简体" pitchFamily="2" charset="-122"/>
                <a:ea typeface="方正兰亭黑简体" pitchFamily="2" charset="-122"/>
                <a:cs typeface="Arial" panose="020B0604020202020204" pitchFamily="34" charset="0"/>
              </a:defRPr>
            </a:lvl1pPr>
            <a:lvl2pPr marL="544190" indent="0" algn="ctr">
              <a:buNone/>
              <a:defRPr>
                <a:solidFill>
                  <a:schemeClr val="tx1">
                    <a:tint val="75000"/>
                  </a:schemeClr>
                </a:solidFill>
              </a:defRPr>
            </a:lvl2pPr>
            <a:lvl3pPr marL="1088382" indent="0" algn="ctr">
              <a:buNone/>
              <a:defRPr>
                <a:solidFill>
                  <a:schemeClr val="tx1">
                    <a:tint val="75000"/>
                  </a:schemeClr>
                </a:solidFill>
              </a:defRPr>
            </a:lvl3pPr>
            <a:lvl4pPr marL="1632573" indent="0" algn="ctr">
              <a:buNone/>
              <a:defRPr>
                <a:solidFill>
                  <a:schemeClr val="tx1">
                    <a:tint val="75000"/>
                  </a:schemeClr>
                </a:solidFill>
              </a:defRPr>
            </a:lvl4pPr>
            <a:lvl5pPr marL="2176763" indent="0" algn="ctr">
              <a:buNone/>
              <a:defRPr>
                <a:solidFill>
                  <a:schemeClr val="tx1">
                    <a:tint val="75000"/>
                  </a:schemeClr>
                </a:solidFill>
              </a:defRPr>
            </a:lvl5pPr>
            <a:lvl6pPr marL="2720953" indent="0" algn="ctr">
              <a:buNone/>
              <a:defRPr>
                <a:solidFill>
                  <a:schemeClr val="tx1">
                    <a:tint val="75000"/>
                  </a:schemeClr>
                </a:solidFill>
              </a:defRPr>
            </a:lvl6pPr>
            <a:lvl7pPr marL="3265144" indent="0" algn="ctr">
              <a:buNone/>
              <a:defRPr>
                <a:solidFill>
                  <a:schemeClr val="tx1">
                    <a:tint val="75000"/>
                  </a:schemeClr>
                </a:solidFill>
              </a:defRPr>
            </a:lvl7pPr>
            <a:lvl8pPr marL="3809334" indent="0" algn="ctr">
              <a:buNone/>
              <a:defRPr>
                <a:solidFill>
                  <a:schemeClr val="tx1">
                    <a:tint val="75000"/>
                  </a:schemeClr>
                </a:solidFill>
              </a:defRPr>
            </a:lvl8pPr>
            <a:lvl9pPr marL="4353524" indent="0" algn="ctr">
              <a:buNone/>
              <a:defRPr>
                <a:solidFill>
                  <a:schemeClr val="tx1">
                    <a:tint val="75000"/>
                  </a:schemeClr>
                </a:solidFill>
              </a:defRPr>
            </a:lvl9pPr>
          </a:lstStyle>
          <a:p>
            <a:r>
              <a:rPr lang="zh-CN" altLang="en-US" dirty="0" smtClean="0"/>
              <a:t>单击此处编辑正文</a:t>
            </a:r>
            <a:endParaRPr lang="en-US" altLang="zh-CN" dirty="0" smtClean="0"/>
          </a:p>
        </p:txBody>
      </p:sp>
      <p:sp>
        <p:nvSpPr>
          <p:cNvPr id="5" name="矩形 4"/>
          <p:cNvSpPr/>
          <p:nvPr/>
        </p:nvSpPr>
        <p:spPr>
          <a:xfrm>
            <a:off x="6614402" y="902047"/>
            <a:ext cx="3888027" cy="4535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728" tIns="49364" rIns="98728" bIns="49364" rtlCol="0" anchor="ctr"/>
          <a:lstStyle/>
          <a:p>
            <a:pPr algn="ctr"/>
            <a:endParaRPr lang="zh-CN" altLang="en-US"/>
          </a:p>
        </p:txBody>
      </p:sp>
      <p:sp>
        <p:nvSpPr>
          <p:cNvPr id="6" name="矩形 5"/>
          <p:cNvSpPr/>
          <p:nvPr/>
        </p:nvSpPr>
        <p:spPr>
          <a:xfrm>
            <a:off x="7996813" y="59730"/>
            <a:ext cx="3888027" cy="4535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8728" tIns="49364" rIns="98728" bIns="49364" rtlCol="0" anchor="ctr"/>
          <a:lstStyle/>
          <a:p>
            <a:pPr algn="ctr"/>
            <a:endParaRPr lang="zh-CN" altLang="en-US"/>
          </a:p>
        </p:txBody>
      </p:sp>
      <p:sp>
        <p:nvSpPr>
          <p:cNvPr id="16" name="标题 1"/>
          <p:cNvSpPr>
            <a:spLocks noGrp="1"/>
          </p:cNvSpPr>
          <p:nvPr>
            <p:ph type="ctrTitle"/>
          </p:nvPr>
        </p:nvSpPr>
        <p:spPr>
          <a:xfrm>
            <a:off x="666712" y="666732"/>
            <a:ext cx="6858048" cy="952507"/>
          </a:xfrm>
          <a:prstGeom prst="rect">
            <a:avLst/>
          </a:prstGeom>
        </p:spPr>
        <p:txBody>
          <a:bodyPr lIns="121917" tIns="60958" rIns="121917" bIns="60958">
            <a:normAutofit/>
          </a:bodyPr>
          <a:lstStyle>
            <a:lvl1pPr algn="l">
              <a:defRPr sz="3200" b="1">
                <a:solidFill>
                  <a:srgbClr val="0070C0"/>
                </a:solidFill>
                <a:latin typeface="方正兰亭黑简体" pitchFamily="2" charset="-122"/>
                <a:ea typeface="方正兰亭黑简体" pitchFamily="2" charset="-122"/>
              </a:defRPr>
            </a:lvl1pPr>
          </a:lstStyle>
          <a:p>
            <a:r>
              <a:rPr lang="zh-CN" altLang="en-US" smtClean="0"/>
              <a:t>单击此处编辑母版标题样式</a:t>
            </a:r>
            <a:endParaRPr lang="zh-CN" altLang="en-US" dirty="0"/>
          </a:p>
        </p:txBody>
      </p:sp>
      <p:sp>
        <p:nvSpPr>
          <p:cNvPr id="8" name="灯片编号占位符 2"/>
          <p:cNvSpPr>
            <a:spLocks noGrp="1"/>
          </p:cNvSpPr>
          <p:nvPr>
            <p:ph type="sldNum" sz="quarter" idx="10"/>
          </p:nvPr>
        </p:nvSpPr>
        <p:spPr>
          <a:xfrm>
            <a:off x="8737921" y="6191270"/>
            <a:ext cx="2845440" cy="364281"/>
          </a:xfrm>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425155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0C913308-F349-4B6D-A68A-DD1791B4A57B}" type="slidenum">
              <a:rPr lang="zh-CN" altLang="en-US" smtClean="0"/>
              <a:pPr/>
              <a:t>‹#›</a:t>
            </a:fld>
            <a:endParaRPr lang="zh-CN" altLang="en-US" dirty="0"/>
          </a:p>
        </p:txBody>
      </p:sp>
      <p:sp>
        <p:nvSpPr>
          <p:cNvPr id="5" name="内容占位符 4"/>
          <p:cNvSpPr>
            <a:spLocks noGrp="1"/>
          </p:cNvSpPr>
          <p:nvPr>
            <p:ph sz="quarter" idx="11"/>
          </p:nvPr>
        </p:nvSpPr>
        <p:spPr>
          <a:xfrm>
            <a:off x="666713" y="1619251"/>
            <a:ext cx="10858539" cy="4191000"/>
          </a:xfrm>
          <a:prstGeom prst="rect">
            <a:avLst/>
          </a:prstGeom>
        </p:spPr>
        <p:txBody>
          <a:bodyPr lIns="121917" tIns="60958" rIns="121917" bIns="60958"/>
          <a:lstStyle>
            <a:lvl1pPr>
              <a:buClr>
                <a:srgbClr val="006DBB"/>
              </a:buClr>
              <a:defRPr sz="2700">
                <a:solidFill>
                  <a:schemeClr val="tx1">
                    <a:lumMod val="75000"/>
                    <a:lumOff val="25000"/>
                  </a:schemeClr>
                </a:solidFill>
                <a:latin typeface="方正兰亭黑简体" pitchFamily="2" charset="-122"/>
                <a:ea typeface="方正兰亭黑简体" pitchFamily="2" charset="-122"/>
              </a:defRPr>
            </a:lvl1pPr>
            <a:lvl2pPr>
              <a:buClr>
                <a:srgbClr val="006DBB"/>
              </a:buClr>
              <a:defRPr sz="2400">
                <a:solidFill>
                  <a:schemeClr val="tx1">
                    <a:lumMod val="75000"/>
                    <a:lumOff val="25000"/>
                  </a:schemeClr>
                </a:solidFill>
                <a:latin typeface="方正兰亭黑简体" pitchFamily="2" charset="-122"/>
                <a:ea typeface="方正兰亭黑简体" pitchFamily="2" charset="-122"/>
              </a:defRPr>
            </a:lvl2pPr>
            <a:lvl3pPr>
              <a:buClr>
                <a:srgbClr val="006DBB"/>
              </a:buClr>
              <a:defRPr sz="2100">
                <a:solidFill>
                  <a:schemeClr val="tx1">
                    <a:lumMod val="75000"/>
                    <a:lumOff val="25000"/>
                  </a:schemeClr>
                </a:solidFill>
                <a:latin typeface="方正兰亭黑简体" pitchFamily="2" charset="-122"/>
                <a:ea typeface="方正兰亭黑简体" pitchFamily="2" charset="-122"/>
              </a:defRPr>
            </a:lvl3pPr>
            <a:lvl4pPr>
              <a:buClr>
                <a:srgbClr val="006DBB"/>
              </a:buClr>
              <a:defRPr sz="1700">
                <a:solidFill>
                  <a:schemeClr val="tx1">
                    <a:lumMod val="75000"/>
                    <a:lumOff val="25000"/>
                  </a:schemeClr>
                </a:solidFill>
                <a:latin typeface="方正兰亭黑简体" pitchFamily="2" charset="-122"/>
                <a:ea typeface="方正兰亭黑简体" pitchFamily="2" charset="-122"/>
              </a:defRPr>
            </a:lvl4pPr>
            <a:lvl5pPr>
              <a:buClr>
                <a:srgbClr val="006DBB"/>
              </a:buClr>
              <a:defRPr sz="1500">
                <a:solidFill>
                  <a:schemeClr val="tx1">
                    <a:lumMod val="75000"/>
                    <a:lumOff val="25000"/>
                  </a:schemeClr>
                </a:solidFill>
                <a:latin typeface="方正兰亭黑简体" pitchFamily="2" charset="-122"/>
                <a:ea typeface="方正兰亭黑简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标题 1"/>
          <p:cNvSpPr>
            <a:spLocks noGrp="1"/>
          </p:cNvSpPr>
          <p:nvPr>
            <p:ph type="ctrTitle"/>
          </p:nvPr>
        </p:nvSpPr>
        <p:spPr>
          <a:xfrm>
            <a:off x="666712" y="666732"/>
            <a:ext cx="6858048" cy="952507"/>
          </a:xfrm>
          <a:prstGeom prst="rect">
            <a:avLst/>
          </a:prstGeom>
        </p:spPr>
        <p:txBody>
          <a:bodyPr lIns="121917" tIns="60958" rIns="121917" bIns="60958">
            <a:normAutofit/>
          </a:bodyPr>
          <a:lstStyle>
            <a:lvl1pPr algn="l">
              <a:defRPr sz="3200" b="1">
                <a:solidFill>
                  <a:srgbClr val="0070C0"/>
                </a:solidFill>
                <a:latin typeface="方正兰亭黑简体" pitchFamily="2" charset="-122"/>
                <a:ea typeface="方正兰亭黑简体"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sp>
        <p:nvSpPr>
          <p:cNvPr id="2" name="标题 1"/>
          <p:cNvSpPr>
            <a:spLocks noGrp="1"/>
          </p:cNvSpPr>
          <p:nvPr>
            <p:ph type="ctrTitle"/>
          </p:nvPr>
        </p:nvSpPr>
        <p:spPr>
          <a:xfrm>
            <a:off x="1828800" y="1485191"/>
            <a:ext cx="5886461" cy="1101492"/>
          </a:xfrm>
          <a:prstGeom prst="rect">
            <a:avLst/>
          </a:prstGeom>
        </p:spPr>
        <p:txBody>
          <a:bodyPr lIns="121917" tIns="60958" rIns="121917" bIns="60958">
            <a:normAutofit/>
          </a:bodyPr>
          <a:lstStyle>
            <a:lvl1pPr algn="l">
              <a:defRPr sz="5300">
                <a:solidFill>
                  <a:schemeClr val="bg1"/>
                </a:solidFill>
                <a:latin typeface="方正兰亭黑简体" pitchFamily="2" charset="-122"/>
                <a:ea typeface="方正兰亭黑简体" pitchFamily="2" charset="-122"/>
              </a:defRPr>
            </a:lvl1pPr>
          </a:lstStyle>
          <a:p>
            <a:r>
              <a:rPr lang="zh-CN" altLang="en-US" smtClean="0"/>
              <a:t>单击此处编辑母版标题样式</a:t>
            </a:r>
            <a:endParaRPr lang="zh-CN" altLang="en-US" dirty="0"/>
          </a:p>
        </p:txBody>
      </p:sp>
      <p:pic>
        <p:nvPicPr>
          <p:cNvPr id="1026" name="Picture 2" descr="C:\Users\wangshuai\Desktop\PPT模板_16x9版.jpg"/>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Tree>
    <p:extLst>
      <p:ext uri="{BB962C8B-B14F-4D97-AF65-F5344CB8AC3E}">
        <p14:creationId xmlns:p14="http://schemas.microsoft.com/office/powerpoint/2010/main" val="331582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2019/6/10</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8737921" y="6191270"/>
            <a:ext cx="2845440" cy="364281"/>
          </a:xfrm>
          <a:prstGeom prst="rect">
            <a:avLst/>
          </a:prstGeom>
        </p:spPr>
        <p:txBody>
          <a:bodyPr vert="horz" lIns="108837" tIns="54420" rIns="108837" bIns="54420" rtlCol="0" anchor="ctr"/>
          <a:lstStyle>
            <a:lvl1pPr algn="r" defTabSz="1088382" fontAlgn="auto">
              <a:spcBef>
                <a:spcPts val="0"/>
              </a:spcBef>
              <a:spcAft>
                <a:spcPts val="0"/>
              </a:spcAft>
              <a:defRPr sz="1500">
                <a:solidFill>
                  <a:srgbClr val="006DBB"/>
                </a:solidFill>
                <a:latin typeface="Gill Sans MT" pitchFamily="34" charset="0"/>
                <a:ea typeface="+mn-ea"/>
              </a:defRPr>
            </a:lvl1pPr>
          </a:lstStyle>
          <a:p>
            <a:fld id="{0C913308-F349-4B6D-A68A-DD1791B4A57B}" type="slidenum">
              <a:rPr lang="zh-CN" altLang="en-US" smtClean="0"/>
              <a:pPr/>
              <a:t>‹#›</a:t>
            </a:fld>
            <a:endParaRPr lang="zh-CN" altLang="en-US" dirty="0"/>
          </a:p>
        </p:txBody>
      </p:sp>
      <p:cxnSp>
        <p:nvCxnSpPr>
          <p:cNvPr id="8" name="直接连接符 7"/>
          <p:cNvCxnSpPr/>
          <p:nvPr/>
        </p:nvCxnSpPr>
        <p:spPr>
          <a:xfrm>
            <a:off x="522240" y="6172632"/>
            <a:ext cx="11061120" cy="0"/>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ctr" defTabSz="1086697" rtl="0" eaLnBrk="1" fontAlgn="base" hangingPunct="1">
        <a:spcBef>
          <a:spcPct val="0"/>
        </a:spcBef>
        <a:spcAft>
          <a:spcPct val="0"/>
        </a:spcAft>
        <a:defRPr sz="5300" kern="1200">
          <a:solidFill>
            <a:schemeClr val="tx1"/>
          </a:solidFill>
          <a:latin typeface="+mj-lt"/>
          <a:ea typeface="+mj-ea"/>
          <a:cs typeface="+mj-cs"/>
        </a:defRPr>
      </a:lvl1pPr>
      <a:lvl2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2pPr>
      <a:lvl3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3pPr>
      <a:lvl4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4pPr>
      <a:lvl5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5pPr>
      <a:lvl6pPr marL="493642"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6pPr>
      <a:lvl7pPr marL="987283"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7pPr>
      <a:lvl8pPr marL="1480926"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8pPr>
      <a:lvl9pPr marL="1974567"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9pPr>
    </p:titleStyle>
    <p:bodyStyle>
      <a:lvl1pPr marL="407940" indent="-407940" algn="l" defTabSz="1086697" rtl="0" eaLnBrk="1" fontAlgn="base" hangingPunct="1">
        <a:spcBef>
          <a:spcPct val="20000"/>
        </a:spcBef>
        <a:spcAft>
          <a:spcPct val="0"/>
        </a:spcAft>
        <a:buFont typeface="Arial" pitchFamily="34" charset="0"/>
        <a:buChar char="•"/>
        <a:defRPr sz="3700" kern="1200">
          <a:solidFill>
            <a:schemeClr val="tx1"/>
          </a:solidFill>
          <a:latin typeface="+mn-lt"/>
          <a:ea typeface="+mn-ea"/>
          <a:cs typeface="+mn-cs"/>
        </a:defRPr>
      </a:lvl1pPr>
      <a:lvl2pPr marL="882729" indent="-339378" algn="l" defTabSz="1086697" rtl="0" eaLnBrk="1" fontAlgn="base" hangingPunct="1">
        <a:spcBef>
          <a:spcPct val="20000"/>
        </a:spcBef>
        <a:spcAft>
          <a:spcPct val="0"/>
        </a:spcAft>
        <a:buFont typeface="Arial" pitchFamily="34" charset="0"/>
        <a:buChar char="–"/>
        <a:defRPr sz="3300" kern="1200">
          <a:solidFill>
            <a:schemeClr val="tx1"/>
          </a:solidFill>
          <a:latin typeface="+mn-lt"/>
          <a:ea typeface="+mn-ea"/>
          <a:cs typeface="+mn-cs"/>
        </a:defRPr>
      </a:lvl2pPr>
      <a:lvl3pPr marL="1359230" indent="-270817" algn="l" defTabSz="1086697"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3pPr>
      <a:lvl4pPr marL="1904292" indent="-270817" algn="l" defTabSz="1086697"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4pPr>
      <a:lvl5pPr marL="2447640" indent="-270817" algn="l" defTabSz="1086697"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5pPr>
      <a:lvl6pPr marL="2993049" indent="-272096" algn="l" defTabSz="108838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238" indent="-272096" algn="l" defTabSz="108838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430" indent="-272096" algn="l" defTabSz="108838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620" indent="-272096" algn="l" defTabSz="108838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8382" rtl="0" eaLnBrk="1" latinLnBrk="0" hangingPunct="1">
        <a:defRPr sz="2100" kern="1200">
          <a:solidFill>
            <a:schemeClr val="tx1"/>
          </a:solidFill>
          <a:latin typeface="+mn-lt"/>
          <a:ea typeface="+mn-ea"/>
          <a:cs typeface="+mn-cs"/>
        </a:defRPr>
      </a:lvl1pPr>
      <a:lvl2pPr marL="544190" algn="l" defTabSz="1088382" rtl="0" eaLnBrk="1" latinLnBrk="0" hangingPunct="1">
        <a:defRPr sz="2100" kern="1200">
          <a:solidFill>
            <a:schemeClr val="tx1"/>
          </a:solidFill>
          <a:latin typeface="+mn-lt"/>
          <a:ea typeface="+mn-ea"/>
          <a:cs typeface="+mn-cs"/>
        </a:defRPr>
      </a:lvl2pPr>
      <a:lvl3pPr marL="1088382" algn="l" defTabSz="1088382" rtl="0" eaLnBrk="1" latinLnBrk="0" hangingPunct="1">
        <a:defRPr sz="2100" kern="1200">
          <a:solidFill>
            <a:schemeClr val="tx1"/>
          </a:solidFill>
          <a:latin typeface="+mn-lt"/>
          <a:ea typeface="+mn-ea"/>
          <a:cs typeface="+mn-cs"/>
        </a:defRPr>
      </a:lvl3pPr>
      <a:lvl4pPr marL="1632573" algn="l" defTabSz="1088382" rtl="0" eaLnBrk="1" latinLnBrk="0" hangingPunct="1">
        <a:defRPr sz="2100" kern="1200">
          <a:solidFill>
            <a:schemeClr val="tx1"/>
          </a:solidFill>
          <a:latin typeface="+mn-lt"/>
          <a:ea typeface="+mn-ea"/>
          <a:cs typeface="+mn-cs"/>
        </a:defRPr>
      </a:lvl4pPr>
      <a:lvl5pPr marL="2176763" algn="l" defTabSz="1088382" rtl="0" eaLnBrk="1" latinLnBrk="0" hangingPunct="1">
        <a:defRPr sz="2100" kern="1200">
          <a:solidFill>
            <a:schemeClr val="tx1"/>
          </a:solidFill>
          <a:latin typeface="+mn-lt"/>
          <a:ea typeface="+mn-ea"/>
          <a:cs typeface="+mn-cs"/>
        </a:defRPr>
      </a:lvl5pPr>
      <a:lvl6pPr marL="2720953" algn="l" defTabSz="1088382" rtl="0" eaLnBrk="1" latinLnBrk="0" hangingPunct="1">
        <a:defRPr sz="2100" kern="1200">
          <a:solidFill>
            <a:schemeClr val="tx1"/>
          </a:solidFill>
          <a:latin typeface="+mn-lt"/>
          <a:ea typeface="+mn-ea"/>
          <a:cs typeface="+mn-cs"/>
        </a:defRPr>
      </a:lvl6pPr>
      <a:lvl7pPr marL="3265144" algn="l" defTabSz="1088382" rtl="0" eaLnBrk="1" latinLnBrk="0" hangingPunct="1">
        <a:defRPr sz="2100" kern="1200">
          <a:solidFill>
            <a:schemeClr val="tx1"/>
          </a:solidFill>
          <a:latin typeface="+mn-lt"/>
          <a:ea typeface="+mn-ea"/>
          <a:cs typeface="+mn-cs"/>
        </a:defRPr>
      </a:lvl7pPr>
      <a:lvl8pPr marL="3809334" algn="l" defTabSz="1088382" rtl="0" eaLnBrk="1" latinLnBrk="0" hangingPunct="1">
        <a:defRPr sz="2100" kern="1200">
          <a:solidFill>
            <a:schemeClr val="tx1"/>
          </a:solidFill>
          <a:latin typeface="+mn-lt"/>
          <a:ea typeface="+mn-ea"/>
          <a:cs typeface="+mn-cs"/>
        </a:defRPr>
      </a:lvl8pPr>
      <a:lvl9pPr marL="4353524" algn="l" defTabSz="108838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666844" y="1285860"/>
            <a:ext cx="8286808" cy="707886"/>
          </a:xfrm>
          <a:prstGeom prst="rect">
            <a:avLst/>
          </a:prstGeom>
          <a:noFill/>
        </p:spPr>
        <p:txBody>
          <a:bodyPr wrap="square" rtlCol="0">
            <a:spAutoFit/>
          </a:bodyPr>
          <a:lstStyle/>
          <a:p>
            <a:pPr algn="ctr"/>
            <a:r>
              <a:rPr lang="en-US" altLang="zh-CN" sz="4000" dirty="0" smtClean="0">
                <a:solidFill>
                  <a:schemeClr val="bg1"/>
                </a:solidFill>
                <a:latin typeface="方正兰亭黑简体"/>
                <a:ea typeface="方正兰亭黑简体"/>
                <a:cs typeface="文鼎霹靂體" panose="02010609010101010101" pitchFamily="49" charset="-120"/>
              </a:rPr>
              <a:t>Work</a:t>
            </a:r>
            <a:r>
              <a:rPr lang="zh-CN" altLang="en-US" sz="4000" dirty="0" smtClean="0">
                <a:solidFill>
                  <a:schemeClr val="bg1"/>
                </a:solidFill>
                <a:latin typeface="方正兰亭黑简体"/>
                <a:ea typeface="方正兰亭黑简体"/>
                <a:cs typeface="文鼎霹靂體" panose="02010609010101010101" pitchFamily="49" charset="-120"/>
              </a:rPr>
              <a:t> </a:t>
            </a:r>
            <a:r>
              <a:rPr lang="en-US" altLang="zh-CN" sz="4000" dirty="0" smtClean="0">
                <a:solidFill>
                  <a:schemeClr val="bg1"/>
                </a:solidFill>
                <a:latin typeface="方正兰亭黑简体"/>
                <a:ea typeface="方正兰亭黑简体"/>
                <a:cs typeface="文鼎霹靂體" panose="02010609010101010101" pitchFamily="49" charset="-120"/>
              </a:rPr>
              <a:t>Queue</a:t>
            </a:r>
            <a:r>
              <a:rPr lang="zh-CN" altLang="en-US" sz="4000" dirty="0" smtClean="0">
                <a:solidFill>
                  <a:schemeClr val="bg1"/>
                </a:solidFill>
                <a:latin typeface="方正兰亭黑简体"/>
                <a:ea typeface="方正兰亭黑简体"/>
                <a:cs typeface="文鼎霹靂體" panose="02010609010101010101" pitchFamily="49" charset="-120"/>
              </a:rPr>
              <a:t> </a:t>
            </a:r>
            <a:r>
              <a:rPr lang="en-US" altLang="zh-CN" sz="4000" dirty="0" smtClean="0">
                <a:solidFill>
                  <a:schemeClr val="bg1"/>
                </a:solidFill>
                <a:latin typeface="方正兰亭黑简体"/>
                <a:ea typeface="方正兰亭黑简体"/>
                <a:cs typeface="文鼎霹靂體" panose="02010609010101010101" pitchFamily="49" charset="-120"/>
              </a:rPr>
              <a:t>System</a:t>
            </a:r>
            <a:r>
              <a:rPr lang="zh-CN" altLang="en-US" sz="4000" dirty="0" smtClean="0">
                <a:solidFill>
                  <a:schemeClr val="bg1"/>
                </a:solidFill>
                <a:latin typeface="方正兰亭黑简体"/>
                <a:ea typeface="方正兰亭黑简体"/>
                <a:cs typeface="文鼎霹靂體" panose="02010609010101010101" pitchFamily="49" charset="-120"/>
              </a:rPr>
              <a:t> </a:t>
            </a:r>
            <a:endParaRPr lang="en-US" altLang="zh-CN" sz="4000" dirty="0" smtClean="0">
              <a:solidFill>
                <a:schemeClr val="bg1"/>
              </a:solidFill>
              <a:latin typeface="方正兰亭黑简体"/>
              <a:ea typeface="方正兰亭黑简体"/>
              <a:cs typeface="文鼎霹靂體" panose="02010609010101010101" pitchFamily="49" charset="-120"/>
            </a:endParaRPr>
          </a:p>
        </p:txBody>
      </p:sp>
      <p:sp>
        <p:nvSpPr>
          <p:cNvPr id="33" name="矩形 32"/>
          <p:cNvSpPr/>
          <p:nvPr/>
        </p:nvSpPr>
        <p:spPr>
          <a:xfrm>
            <a:off x="5860922" y="3256727"/>
            <a:ext cx="663706" cy="672339"/>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latin typeface="方正兰亭黑简体"/>
              <a:ea typeface="造字工房悦黑体验版常规体" pitchFamily="50" charset="-122"/>
            </a:endParaRPr>
          </a:p>
        </p:txBody>
      </p:sp>
      <p:pic>
        <p:nvPicPr>
          <p:cNvPr id="35" name="图片 34"/>
          <p:cNvPicPr>
            <a:picLocks noChangeAspect="1"/>
          </p:cNvPicPr>
          <p:nvPr/>
        </p:nvPicPr>
        <p:blipFill>
          <a:blip r:embed="rId2" cstate="email">
            <a:biLevel thresh="25000"/>
            <a:extLst>
              <a:ext uri="{28A0092B-C50C-407E-A947-70E740481C1C}">
                <a14:useLocalDpi xmlns:a14="http://schemas.microsoft.com/office/drawing/2010/main"/>
              </a:ext>
            </a:extLst>
          </a:blip>
          <a:stretch>
            <a:fillRect/>
          </a:stretch>
        </p:blipFill>
        <p:spPr>
          <a:xfrm>
            <a:off x="5957565" y="3341529"/>
            <a:ext cx="470420" cy="470420"/>
          </a:xfrm>
          <a:prstGeom prst="rect">
            <a:avLst/>
          </a:prstGeom>
        </p:spPr>
      </p:pic>
    </p:spTree>
    <p:extLst>
      <p:ext uri="{BB962C8B-B14F-4D97-AF65-F5344CB8AC3E}">
        <p14:creationId xmlns:p14="http://schemas.microsoft.com/office/powerpoint/2010/main" val="2485012722"/>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547352" y="72632"/>
            <a:ext cx="10972800" cy="634082"/>
          </a:xfrm>
          <a:prstGeom prst="rect">
            <a:avLst/>
          </a:prstGeom>
        </p:spPr>
        <p:txBody>
          <a:bodyPr/>
          <a:lstStyle>
            <a:lvl1pPr algn="ctr" defTabSz="1086697" rtl="0" eaLnBrk="1" fontAlgn="base" hangingPunct="1">
              <a:spcBef>
                <a:spcPct val="0"/>
              </a:spcBef>
              <a:spcAft>
                <a:spcPct val="0"/>
              </a:spcAft>
              <a:defRPr sz="5300" kern="1200">
                <a:solidFill>
                  <a:schemeClr val="tx1"/>
                </a:solidFill>
                <a:latin typeface="+mj-lt"/>
                <a:ea typeface="+mj-ea"/>
                <a:cs typeface="+mj-cs"/>
              </a:defRPr>
            </a:lvl1pPr>
            <a:lvl2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2pPr>
            <a:lvl3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3pPr>
            <a:lvl4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4pPr>
            <a:lvl5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5pPr>
            <a:lvl6pPr marL="493642"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6pPr>
            <a:lvl7pPr marL="987283"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7pPr>
            <a:lvl8pPr marL="1480926"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8pPr>
            <a:lvl9pPr marL="1974567"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9pPr>
          </a:lstStyle>
          <a:p>
            <a:pPr algn="l" defTabSz="914400"/>
            <a:endParaRPr lang="zh-CN" altLang="en-US" sz="3200" b="1" dirty="0">
              <a:solidFill>
                <a:srgbClr val="0070C0"/>
              </a:solidFill>
              <a:latin typeface="方正兰亭黑简体" charset="-122"/>
              <a:ea typeface="方正兰亭黑简体" charset="-122"/>
              <a:cs typeface="+mn-cs"/>
            </a:endParaRPr>
          </a:p>
        </p:txBody>
      </p:sp>
      <p:sp>
        <p:nvSpPr>
          <p:cNvPr id="11" name="文本框 10"/>
          <p:cNvSpPr txBox="1"/>
          <p:nvPr/>
        </p:nvSpPr>
        <p:spPr>
          <a:xfrm>
            <a:off x="839417" y="1087576"/>
            <a:ext cx="11017223" cy="5286062"/>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 </a:t>
            </a: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r>
              <a:rPr lang="en-US" altLang="zh-CN" dirty="0" smtClean="0">
                <a:solidFill>
                  <a:srgbClr val="262626"/>
                </a:solidFill>
                <a:latin typeface="微软雅黑" panose="020B0503020204020204" pitchFamily="34" charset="-122"/>
                <a:ea typeface="微软雅黑" panose="020B0503020204020204" pitchFamily="34" charset="-122"/>
              </a:rPr>
              <a:t>For </a:t>
            </a:r>
            <a:r>
              <a:rPr lang="en-US" altLang="zh-CN" dirty="0">
                <a:solidFill>
                  <a:srgbClr val="262626"/>
                </a:solidFill>
                <a:latin typeface="微软雅黑" panose="020B0503020204020204" pitchFamily="34" charset="-122"/>
                <a:ea typeface="微软雅黑" panose="020B0503020204020204" pitchFamily="34" charset="-122"/>
              </a:rPr>
              <a:t>the worker container, we will use a file-based </a:t>
            </a:r>
            <a:r>
              <a:rPr lang="en-US" altLang="zh-CN" dirty="0" smtClean="0">
                <a:solidFill>
                  <a:srgbClr val="262626"/>
                </a:solidFill>
                <a:latin typeface="微软雅黑" panose="020B0503020204020204" pitchFamily="34" charset="-122"/>
                <a:ea typeface="微软雅黑" panose="020B0503020204020204" pitchFamily="34" charset="-122"/>
              </a:rPr>
              <a:t>API.</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Namely</a:t>
            </a:r>
            <a:r>
              <a:rPr lang="en-US" altLang="zh-CN" dirty="0">
                <a:solidFill>
                  <a:srgbClr val="262626"/>
                </a:solidFill>
                <a:latin typeface="微软雅黑" panose="020B0503020204020204" pitchFamily="34" charset="-122"/>
                <a:ea typeface="微软雅黑" panose="020B0503020204020204" pitchFamily="34" charset="-122"/>
              </a:rPr>
              <a:t>, when the worker container is created, it will receive an environment </a:t>
            </a:r>
            <a:r>
              <a:rPr lang="en-US" altLang="zh-CN" dirty="0" smtClean="0">
                <a:solidFill>
                  <a:srgbClr val="262626"/>
                </a:solidFill>
                <a:latin typeface="微软雅黑" panose="020B0503020204020204" pitchFamily="34" charset="-122"/>
                <a:ea typeface="微软雅黑" panose="020B0503020204020204" pitchFamily="34" charset="-122"/>
              </a:rPr>
              <a:t>variable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named </a:t>
            </a:r>
            <a:r>
              <a:rPr lang="en-US" altLang="zh-CN" dirty="0">
                <a:solidFill>
                  <a:srgbClr val="262626"/>
                </a:solidFill>
                <a:latin typeface="微软雅黑" panose="020B0503020204020204" pitchFamily="34" charset="-122"/>
                <a:ea typeface="微软雅黑" panose="020B0503020204020204" pitchFamily="34" charset="-122"/>
              </a:rPr>
              <a:t>WORK_ITEM_FILE; this will point to a file in the container’s local </a:t>
            </a:r>
            <a:r>
              <a:rPr lang="en-US" altLang="zh-CN" dirty="0" smtClean="0">
                <a:solidFill>
                  <a:srgbClr val="262626"/>
                </a:solidFill>
                <a:latin typeface="微软雅黑" panose="020B0503020204020204" pitchFamily="34" charset="-122"/>
                <a:ea typeface="微软雅黑" panose="020B0503020204020204" pitchFamily="34" charset="-122"/>
              </a:rPr>
              <a:t>filesystem,</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where </a:t>
            </a:r>
            <a:r>
              <a:rPr lang="en-US" altLang="zh-CN" dirty="0">
                <a:solidFill>
                  <a:srgbClr val="262626"/>
                </a:solidFill>
                <a:latin typeface="微软雅黑" panose="020B0503020204020204" pitchFamily="34" charset="-122"/>
                <a:ea typeface="微软雅黑" panose="020B0503020204020204" pitchFamily="34" charset="-122"/>
              </a:rPr>
              <a:t>the data field from a work item has been written to a file. Concretely, as </a:t>
            </a:r>
            <a:r>
              <a:rPr lang="en-US" altLang="zh-CN" dirty="0" smtClean="0">
                <a:solidFill>
                  <a:srgbClr val="262626"/>
                </a:solidFill>
                <a:latin typeface="微软雅黑" panose="020B0503020204020204" pitchFamily="34" charset="-122"/>
                <a:ea typeface="微软雅黑" panose="020B0503020204020204" pitchFamily="34" charset="-122"/>
              </a:rPr>
              <a:t>you</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will </a:t>
            </a:r>
            <a:r>
              <a:rPr lang="en-US" altLang="zh-CN" dirty="0">
                <a:solidFill>
                  <a:srgbClr val="262626"/>
                </a:solidFill>
                <a:latin typeface="微软雅黑" panose="020B0503020204020204" pitchFamily="34" charset="-122"/>
                <a:ea typeface="微软雅黑" panose="020B0503020204020204" pitchFamily="34" charset="-122"/>
              </a:rPr>
              <a:t>see below, this API can be implemented via a Kubernetes </a:t>
            </a:r>
            <a:r>
              <a:rPr lang="en-US" altLang="zh-CN" dirty="0" err="1">
                <a:solidFill>
                  <a:srgbClr val="262626"/>
                </a:solidFill>
                <a:latin typeface="微软雅黑" panose="020B0503020204020204" pitchFamily="34" charset="-122"/>
                <a:ea typeface="微软雅黑" panose="020B0503020204020204" pitchFamily="34" charset="-122"/>
              </a:rPr>
              <a:t>ConfigMap</a:t>
            </a:r>
            <a:r>
              <a:rPr lang="en-US" altLang="zh-CN" dirty="0">
                <a:solidFill>
                  <a:srgbClr val="262626"/>
                </a:solidFill>
                <a:latin typeface="微软雅黑" panose="020B0503020204020204" pitchFamily="34" charset="-122"/>
                <a:ea typeface="微软雅黑" panose="020B0503020204020204" pitchFamily="34" charset="-122"/>
              </a:rPr>
              <a:t> object </a:t>
            </a:r>
            <a:r>
              <a:rPr lang="en-US" altLang="zh-CN" dirty="0" smtClean="0">
                <a:solidFill>
                  <a:srgbClr val="262626"/>
                </a:solidFill>
                <a:latin typeface="微软雅黑" panose="020B0503020204020204" pitchFamily="34" charset="-122"/>
                <a:ea typeface="微软雅黑" panose="020B0503020204020204" pitchFamily="34" charset="-122"/>
              </a:rPr>
              <a:t>that</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can </a:t>
            </a:r>
            <a:r>
              <a:rPr lang="en-US" altLang="zh-CN" dirty="0">
                <a:solidFill>
                  <a:srgbClr val="262626"/>
                </a:solidFill>
                <a:latin typeface="微软雅黑" panose="020B0503020204020204" pitchFamily="34" charset="-122"/>
                <a:ea typeface="微软雅黑" panose="020B0503020204020204" pitchFamily="34" charset="-122"/>
              </a:rPr>
              <a:t>be mounted into a container group as a </a:t>
            </a:r>
            <a:r>
              <a:rPr lang="en-US" altLang="zh-CN" dirty="0" smtClean="0">
                <a:solidFill>
                  <a:srgbClr val="262626"/>
                </a:solidFill>
                <a:latin typeface="微软雅黑" panose="020B0503020204020204" pitchFamily="34" charset="-122"/>
                <a:ea typeface="微软雅黑" panose="020B0503020204020204" pitchFamily="34" charset="-122"/>
              </a:rPr>
              <a:t>file.</a:t>
            </a: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263353" y="801283"/>
            <a:ext cx="5112567" cy="5394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smtClean="0">
                <a:latin typeface="Microsoft YaHei" charset="0"/>
                <a:ea typeface="Microsoft YaHei" charset="0"/>
                <a:cs typeface="Microsoft YaHei" charset="0"/>
              </a:rPr>
              <a:t>The </a:t>
            </a:r>
            <a:r>
              <a:rPr kumimoji="1" lang="en-US" altLang="zh-CN" sz="2400" b="1" dirty="0">
                <a:latin typeface="Microsoft YaHei" charset="0"/>
                <a:ea typeface="Microsoft YaHei" charset="0"/>
                <a:cs typeface="Microsoft YaHei" charset="0"/>
              </a:rPr>
              <a:t>Worker Container Interface</a:t>
            </a:r>
            <a:endParaRPr kumimoji="1" lang="zh-CN" altLang="en-US" sz="2400" b="1" dirty="0">
              <a:solidFill>
                <a:schemeClr val="lt1"/>
              </a:solidFill>
              <a:latin typeface="Microsoft YaHei" charset="0"/>
              <a:ea typeface="Microsoft YaHei" charset="0"/>
              <a:cs typeface="Microsoft YaHei" charset="0"/>
            </a:endParaRPr>
          </a:p>
        </p:txBody>
      </p:sp>
      <p:sp>
        <p:nvSpPr>
          <p:cNvPr id="3" name="Rectangle 2"/>
          <p:cNvSpPr>
            <a:spLocks noChangeArrowheads="1"/>
          </p:cNvSpPr>
          <p:nvPr/>
        </p:nvSpPr>
        <p:spPr bwMode="auto">
          <a:xfrm>
            <a:off x="1670330" y="2114333"/>
            <a:ext cx="173218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 name="图片 1"/>
          <p:cNvPicPr>
            <a:picLocks noChangeAspect="1"/>
          </p:cNvPicPr>
          <p:nvPr/>
        </p:nvPicPr>
        <p:blipFill>
          <a:blip r:embed="rId3"/>
          <a:stretch>
            <a:fillRect/>
          </a:stretch>
        </p:blipFill>
        <p:spPr>
          <a:xfrm>
            <a:off x="1271465" y="3250271"/>
            <a:ext cx="9188958" cy="3059049"/>
          </a:xfrm>
          <a:prstGeom prst="rect">
            <a:avLst/>
          </a:prstGeom>
        </p:spPr>
      </p:pic>
    </p:spTree>
    <p:extLst>
      <p:ext uri="{BB962C8B-B14F-4D97-AF65-F5344CB8AC3E}">
        <p14:creationId xmlns:p14="http://schemas.microsoft.com/office/powerpoint/2010/main" val="1778956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547352" y="72632"/>
            <a:ext cx="10972800" cy="634082"/>
          </a:xfrm>
          <a:prstGeom prst="rect">
            <a:avLst/>
          </a:prstGeom>
        </p:spPr>
        <p:txBody>
          <a:bodyPr/>
          <a:lstStyle>
            <a:lvl1pPr algn="ctr" defTabSz="1086697" rtl="0" eaLnBrk="1" fontAlgn="base" hangingPunct="1">
              <a:spcBef>
                <a:spcPct val="0"/>
              </a:spcBef>
              <a:spcAft>
                <a:spcPct val="0"/>
              </a:spcAft>
              <a:defRPr sz="5300" kern="1200">
                <a:solidFill>
                  <a:schemeClr val="tx1"/>
                </a:solidFill>
                <a:latin typeface="+mj-lt"/>
                <a:ea typeface="+mj-ea"/>
                <a:cs typeface="+mj-cs"/>
              </a:defRPr>
            </a:lvl1pPr>
            <a:lvl2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2pPr>
            <a:lvl3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3pPr>
            <a:lvl4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4pPr>
            <a:lvl5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5pPr>
            <a:lvl6pPr marL="493642"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6pPr>
            <a:lvl7pPr marL="987283"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7pPr>
            <a:lvl8pPr marL="1480926"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8pPr>
            <a:lvl9pPr marL="1974567"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9pPr>
          </a:lstStyle>
          <a:p>
            <a:pPr algn="l" defTabSz="914400"/>
            <a:endParaRPr lang="zh-CN" altLang="en-US" sz="3200" b="1" dirty="0">
              <a:solidFill>
                <a:srgbClr val="0070C0"/>
              </a:solidFill>
              <a:latin typeface="方正兰亭黑简体" charset="-122"/>
              <a:ea typeface="方正兰亭黑简体" charset="-122"/>
              <a:cs typeface="+mn-cs"/>
            </a:endParaRPr>
          </a:p>
        </p:txBody>
      </p:sp>
      <p:sp>
        <p:nvSpPr>
          <p:cNvPr id="11" name="文本框 10"/>
          <p:cNvSpPr txBox="1"/>
          <p:nvPr/>
        </p:nvSpPr>
        <p:spPr>
          <a:xfrm>
            <a:off x="839417" y="1087576"/>
            <a:ext cx="11017223" cy="3208571"/>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 </a:t>
            </a: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r>
              <a:rPr lang="en-US" altLang="zh-CN" dirty="0">
                <a:solidFill>
                  <a:srgbClr val="262626"/>
                </a:solidFill>
                <a:latin typeface="微软雅黑" panose="020B0503020204020204" pitchFamily="34" charset="-122"/>
                <a:ea typeface="微软雅黑" panose="020B0503020204020204" pitchFamily="34" charset="-122"/>
              </a:rPr>
              <a:t>Often </a:t>
            </a:r>
            <a:r>
              <a:rPr lang="en-US" altLang="zh-CN" dirty="0" smtClean="0">
                <a:solidFill>
                  <a:srgbClr val="262626"/>
                </a:solidFill>
                <a:latin typeface="微软雅黑" panose="020B0503020204020204" pitchFamily="34" charset="-122"/>
                <a:ea typeface="微软雅黑" panose="020B0503020204020204" pitchFamily="34" charset="-122"/>
              </a:rPr>
              <a:t>a</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work </a:t>
            </a:r>
            <a:r>
              <a:rPr lang="en-US" altLang="zh-CN" dirty="0">
                <a:solidFill>
                  <a:srgbClr val="262626"/>
                </a:solidFill>
                <a:latin typeface="微软雅黑" panose="020B0503020204020204" pitchFamily="34" charset="-122"/>
                <a:ea typeface="微软雅黑" panose="020B0503020204020204" pitchFamily="34" charset="-122"/>
              </a:rPr>
              <a:t>queue worker is simply a shell script across a few command line tools. In </a:t>
            </a:r>
            <a:r>
              <a:rPr lang="en-US" altLang="zh-CN" dirty="0" smtClean="0">
                <a:solidFill>
                  <a:srgbClr val="262626"/>
                </a:solidFill>
                <a:latin typeface="微软雅黑" panose="020B0503020204020204" pitchFamily="34" charset="-122"/>
                <a:ea typeface="微软雅黑" panose="020B0503020204020204" pitchFamily="34" charset="-122"/>
              </a:rPr>
              <a:t>that</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context</a:t>
            </a:r>
            <a:r>
              <a:rPr lang="en-US" altLang="zh-CN" dirty="0">
                <a:solidFill>
                  <a:srgbClr val="262626"/>
                </a:solidFill>
                <a:latin typeface="微软雅黑" panose="020B0503020204020204" pitchFamily="34" charset="-122"/>
                <a:ea typeface="微软雅黑" panose="020B0503020204020204" pitchFamily="34" charset="-122"/>
              </a:rPr>
              <a:t>, spinning up a web server to manage the work to perform is an </a:t>
            </a:r>
            <a:r>
              <a:rPr lang="en-US" altLang="zh-CN" dirty="0" smtClean="0">
                <a:solidFill>
                  <a:srgbClr val="262626"/>
                </a:solidFill>
                <a:latin typeface="微软雅黑" panose="020B0503020204020204" pitchFamily="34" charset="-122"/>
                <a:ea typeface="微软雅黑" panose="020B0503020204020204" pitchFamily="34" charset="-122"/>
              </a:rPr>
              <a:t>unnecessary</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complexity</a:t>
            </a:r>
            <a:r>
              <a:rPr lang="en-US" altLang="zh-CN" dirty="0">
                <a:solidFill>
                  <a:srgbClr val="262626"/>
                </a:solidFill>
                <a:latin typeface="微软雅黑" panose="020B0503020204020204" pitchFamily="34" charset="-122"/>
                <a:ea typeface="微软雅黑" panose="020B0503020204020204" pitchFamily="34" charset="-122"/>
              </a:rPr>
              <a:t>. As was true with the work queue source implementation, most of </a:t>
            </a:r>
            <a:r>
              <a:rPr lang="en-US" altLang="zh-CN" dirty="0" smtClean="0">
                <a:solidFill>
                  <a:srgbClr val="262626"/>
                </a:solidFill>
                <a:latin typeface="微软雅黑" panose="020B0503020204020204" pitchFamily="34" charset="-122"/>
                <a:ea typeface="微软雅黑" panose="020B0503020204020204" pitchFamily="34" charset="-122"/>
              </a:rPr>
              <a:t>the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worker </a:t>
            </a:r>
            <a:r>
              <a:rPr lang="en-US" altLang="zh-CN" dirty="0">
                <a:solidFill>
                  <a:srgbClr val="262626"/>
                </a:solidFill>
                <a:latin typeface="微软雅黑" panose="020B0503020204020204" pitchFamily="34" charset="-122"/>
                <a:ea typeface="微软雅黑" panose="020B0503020204020204" pitchFamily="34" charset="-122"/>
              </a:rPr>
              <a:t>containers will be special-purpose container images built for specific </a:t>
            </a:r>
            <a:r>
              <a:rPr lang="en-US" altLang="zh-CN" dirty="0" smtClean="0">
                <a:solidFill>
                  <a:srgbClr val="262626"/>
                </a:solidFill>
                <a:latin typeface="微软雅黑" panose="020B0503020204020204" pitchFamily="34" charset="-122"/>
                <a:ea typeface="微软雅黑" panose="020B0503020204020204" pitchFamily="34" charset="-122"/>
              </a:rPr>
              <a:t>work</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queue </a:t>
            </a:r>
            <a:r>
              <a:rPr lang="en-US" altLang="zh-CN" dirty="0">
                <a:solidFill>
                  <a:srgbClr val="262626"/>
                </a:solidFill>
                <a:latin typeface="微软雅黑" panose="020B0503020204020204" pitchFamily="34" charset="-122"/>
                <a:ea typeface="微软雅黑" panose="020B0503020204020204" pitchFamily="34" charset="-122"/>
              </a:rPr>
              <a:t>applications, but there are also generic workers that can be applied to </a:t>
            </a:r>
            <a:r>
              <a:rPr lang="en-US" altLang="zh-CN" dirty="0" smtClean="0">
                <a:solidFill>
                  <a:srgbClr val="262626"/>
                </a:solidFill>
                <a:latin typeface="微软雅黑" panose="020B0503020204020204" pitchFamily="34" charset="-122"/>
                <a:ea typeface="微软雅黑" panose="020B0503020204020204" pitchFamily="34" charset="-122"/>
              </a:rPr>
              <a:t>multiple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different </a:t>
            </a:r>
            <a:r>
              <a:rPr lang="en-US" altLang="zh-CN" dirty="0">
                <a:solidFill>
                  <a:srgbClr val="262626"/>
                </a:solidFill>
                <a:latin typeface="微软雅黑" panose="020B0503020204020204" pitchFamily="34" charset="-122"/>
                <a:ea typeface="微软雅黑" panose="020B0503020204020204" pitchFamily="34" charset="-122"/>
              </a:rPr>
              <a:t>work queue applications.</a:t>
            </a: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263353" y="801283"/>
            <a:ext cx="5112567" cy="5394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smtClean="0">
                <a:latin typeface="Microsoft YaHei" charset="0"/>
                <a:ea typeface="Microsoft YaHei" charset="0"/>
                <a:cs typeface="Microsoft YaHei" charset="0"/>
              </a:rPr>
              <a:t>The </a:t>
            </a:r>
            <a:r>
              <a:rPr kumimoji="1" lang="en-US" altLang="zh-CN" sz="2400" b="1" dirty="0">
                <a:latin typeface="Microsoft YaHei" charset="0"/>
                <a:ea typeface="Microsoft YaHei" charset="0"/>
                <a:cs typeface="Microsoft YaHei" charset="0"/>
              </a:rPr>
              <a:t>Worker Container Interface</a:t>
            </a:r>
            <a:endParaRPr kumimoji="1" lang="zh-CN" altLang="en-US" sz="2400" b="1" dirty="0">
              <a:solidFill>
                <a:schemeClr val="lt1"/>
              </a:solidFill>
              <a:latin typeface="Microsoft YaHei" charset="0"/>
              <a:ea typeface="Microsoft YaHei" charset="0"/>
              <a:cs typeface="Microsoft YaHei" charset="0"/>
            </a:endParaRPr>
          </a:p>
        </p:txBody>
      </p:sp>
      <p:sp>
        <p:nvSpPr>
          <p:cNvPr id="3" name="Rectangle 2"/>
          <p:cNvSpPr>
            <a:spLocks noChangeArrowheads="1"/>
          </p:cNvSpPr>
          <p:nvPr/>
        </p:nvSpPr>
        <p:spPr bwMode="auto">
          <a:xfrm>
            <a:off x="1670330" y="2114333"/>
            <a:ext cx="173218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40345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547352" y="72632"/>
            <a:ext cx="10972800" cy="634082"/>
          </a:xfrm>
          <a:prstGeom prst="rect">
            <a:avLst/>
          </a:prstGeom>
        </p:spPr>
        <p:txBody>
          <a:bodyPr/>
          <a:lstStyle>
            <a:lvl1pPr algn="ctr" defTabSz="1086697" rtl="0" eaLnBrk="1" fontAlgn="base" hangingPunct="1">
              <a:spcBef>
                <a:spcPct val="0"/>
              </a:spcBef>
              <a:spcAft>
                <a:spcPct val="0"/>
              </a:spcAft>
              <a:defRPr sz="5300" kern="1200">
                <a:solidFill>
                  <a:schemeClr val="tx1"/>
                </a:solidFill>
                <a:latin typeface="+mj-lt"/>
                <a:ea typeface="+mj-ea"/>
                <a:cs typeface="+mj-cs"/>
              </a:defRPr>
            </a:lvl1pPr>
            <a:lvl2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2pPr>
            <a:lvl3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3pPr>
            <a:lvl4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4pPr>
            <a:lvl5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5pPr>
            <a:lvl6pPr marL="493642"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6pPr>
            <a:lvl7pPr marL="987283"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7pPr>
            <a:lvl8pPr marL="1480926"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8pPr>
            <a:lvl9pPr marL="1974567"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9pPr>
          </a:lstStyle>
          <a:p>
            <a:pPr algn="l" defTabSz="914400"/>
            <a:endParaRPr lang="zh-CN" altLang="en-US" sz="3200" b="1" dirty="0">
              <a:solidFill>
                <a:srgbClr val="0070C0"/>
              </a:solidFill>
              <a:latin typeface="方正兰亭黑简体" charset="-122"/>
              <a:ea typeface="方正兰亭黑简体" charset="-122"/>
              <a:cs typeface="+mn-cs"/>
            </a:endParaRPr>
          </a:p>
        </p:txBody>
      </p:sp>
      <p:sp>
        <p:nvSpPr>
          <p:cNvPr id="11" name="文本框 10"/>
          <p:cNvSpPr txBox="1"/>
          <p:nvPr/>
        </p:nvSpPr>
        <p:spPr>
          <a:xfrm>
            <a:off x="839417" y="677009"/>
            <a:ext cx="11017223" cy="5286062"/>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 </a:t>
            </a: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r>
              <a:rPr lang="en-US" altLang="zh-CN" dirty="0" smtClean="0">
                <a:solidFill>
                  <a:srgbClr val="262626"/>
                </a:solidFill>
                <a:latin typeface="微软雅黑" panose="020B0503020204020204" pitchFamily="34" charset="-122"/>
                <a:ea typeface="微软雅黑" panose="020B0503020204020204" pitchFamily="34" charset="-122"/>
              </a:rPr>
              <a:t>What is</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left </a:t>
            </a:r>
            <a:r>
              <a:rPr lang="en-US" altLang="zh-CN" dirty="0">
                <a:solidFill>
                  <a:srgbClr val="262626"/>
                </a:solidFill>
                <a:latin typeface="微软雅黑" panose="020B0503020204020204" pitchFamily="34" charset="-122"/>
                <a:ea typeface="微软雅黑" panose="020B0503020204020204" pitchFamily="34" charset="-122"/>
              </a:rPr>
              <a:t>to implement our reusable work queue implementation? The basic algorithm </a:t>
            </a:r>
            <a:r>
              <a:rPr lang="en-US" altLang="zh-CN" dirty="0" smtClean="0">
                <a:solidFill>
                  <a:srgbClr val="262626"/>
                </a:solidFill>
                <a:latin typeface="微软雅黑" panose="020B0503020204020204" pitchFamily="34" charset="-122"/>
                <a:ea typeface="微软雅黑" panose="020B0503020204020204" pitchFamily="34" charset="-122"/>
              </a:rPr>
              <a:t>for</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the </a:t>
            </a:r>
            <a:r>
              <a:rPr lang="en-US" altLang="zh-CN" dirty="0">
                <a:solidFill>
                  <a:srgbClr val="262626"/>
                </a:solidFill>
                <a:latin typeface="微软雅黑" panose="020B0503020204020204" pitchFamily="34" charset="-122"/>
                <a:ea typeface="微软雅黑" panose="020B0503020204020204" pitchFamily="34" charset="-122"/>
              </a:rPr>
              <a:t>work queue is fairly straightforward:</a:t>
            </a:r>
          </a:p>
          <a:p>
            <a:pPr indent="720000">
              <a:lnSpc>
                <a:spcPct val="125000"/>
              </a:lnSpc>
            </a:pPr>
            <a:r>
              <a:rPr lang="en-US" altLang="zh-CN" dirty="0">
                <a:solidFill>
                  <a:srgbClr val="262626"/>
                </a:solidFill>
                <a:latin typeface="微软雅黑" panose="020B0503020204020204" pitchFamily="34" charset="-122"/>
                <a:ea typeface="微软雅黑" panose="020B0503020204020204" pitchFamily="34" charset="-122"/>
              </a:rPr>
              <a:t>1. Load the available work by calling into source container interface.</a:t>
            </a:r>
          </a:p>
          <a:p>
            <a:pPr indent="720000">
              <a:lnSpc>
                <a:spcPct val="125000"/>
              </a:lnSpc>
            </a:pPr>
            <a:r>
              <a:rPr lang="en-US" altLang="zh-CN" dirty="0">
                <a:solidFill>
                  <a:srgbClr val="262626"/>
                </a:solidFill>
                <a:latin typeface="微软雅黑" panose="020B0503020204020204" pitchFamily="34" charset="-122"/>
                <a:ea typeface="微软雅黑" panose="020B0503020204020204" pitchFamily="34" charset="-122"/>
              </a:rPr>
              <a:t>2. Consult with work queue state to determine which work items have been pro‐</a:t>
            </a:r>
          </a:p>
          <a:p>
            <a:pPr indent="720000">
              <a:lnSpc>
                <a:spcPct val="125000"/>
              </a:lnSpc>
            </a:pPr>
            <a:r>
              <a:rPr lang="en-US" altLang="zh-CN" dirty="0" err="1">
                <a:solidFill>
                  <a:srgbClr val="262626"/>
                </a:solidFill>
                <a:latin typeface="微软雅黑" panose="020B0503020204020204" pitchFamily="34" charset="-122"/>
                <a:ea typeface="微软雅黑" panose="020B0503020204020204" pitchFamily="34" charset="-122"/>
              </a:rPr>
              <a:t>cessed</a:t>
            </a:r>
            <a:r>
              <a:rPr lang="en-US" altLang="zh-CN" dirty="0">
                <a:solidFill>
                  <a:srgbClr val="262626"/>
                </a:solidFill>
                <a:latin typeface="微软雅黑" panose="020B0503020204020204" pitchFamily="34" charset="-122"/>
                <a:ea typeface="微软雅黑" panose="020B0503020204020204" pitchFamily="34" charset="-122"/>
              </a:rPr>
              <a:t> or are being processed currently.</a:t>
            </a:r>
          </a:p>
          <a:p>
            <a:pPr indent="720000">
              <a:lnSpc>
                <a:spcPct val="125000"/>
              </a:lnSpc>
            </a:pPr>
            <a:r>
              <a:rPr lang="en-US" altLang="zh-CN" dirty="0">
                <a:solidFill>
                  <a:srgbClr val="262626"/>
                </a:solidFill>
                <a:latin typeface="微软雅黑" panose="020B0503020204020204" pitchFamily="34" charset="-122"/>
                <a:ea typeface="微软雅黑" panose="020B0503020204020204" pitchFamily="34" charset="-122"/>
              </a:rPr>
              <a:t>3. For these items, spawn jobs that use the worker container interface to process the</a:t>
            </a:r>
          </a:p>
          <a:p>
            <a:pPr indent="720000">
              <a:lnSpc>
                <a:spcPct val="125000"/>
              </a:lnSpc>
            </a:pPr>
            <a:r>
              <a:rPr lang="en-US" altLang="zh-CN" dirty="0">
                <a:solidFill>
                  <a:srgbClr val="262626"/>
                </a:solidFill>
                <a:latin typeface="微软雅黑" panose="020B0503020204020204" pitchFamily="34" charset="-122"/>
                <a:ea typeface="微软雅黑" panose="020B0503020204020204" pitchFamily="34" charset="-122"/>
              </a:rPr>
              <a:t>work item.</a:t>
            </a:r>
          </a:p>
          <a:p>
            <a:pPr indent="720000">
              <a:lnSpc>
                <a:spcPct val="125000"/>
              </a:lnSpc>
            </a:pPr>
            <a:r>
              <a:rPr lang="en-US" altLang="zh-CN" dirty="0">
                <a:solidFill>
                  <a:srgbClr val="262626"/>
                </a:solidFill>
                <a:latin typeface="微软雅黑" panose="020B0503020204020204" pitchFamily="34" charset="-122"/>
                <a:ea typeface="微软雅黑" panose="020B0503020204020204" pitchFamily="34" charset="-122"/>
              </a:rPr>
              <a:t>4. When one of these worker containers finishes successfully, record that the work</a:t>
            </a:r>
          </a:p>
          <a:p>
            <a:pPr indent="720000">
              <a:lnSpc>
                <a:spcPct val="125000"/>
              </a:lnSpc>
            </a:pPr>
            <a:r>
              <a:rPr lang="en-US" altLang="zh-CN" dirty="0">
                <a:solidFill>
                  <a:srgbClr val="262626"/>
                </a:solidFill>
                <a:latin typeface="微软雅黑" panose="020B0503020204020204" pitchFamily="34" charset="-122"/>
                <a:ea typeface="微软雅黑" panose="020B0503020204020204" pitchFamily="34" charset="-122"/>
              </a:rPr>
              <a:t>item has been </a:t>
            </a:r>
            <a:r>
              <a:rPr lang="en-US" altLang="zh-CN" dirty="0" smtClean="0">
                <a:solidFill>
                  <a:srgbClr val="262626"/>
                </a:solidFill>
                <a:latin typeface="微软雅黑" panose="020B0503020204020204" pitchFamily="34" charset="-122"/>
                <a:ea typeface="微软雅黑" panose="020B0503020204020204" pitchFamily="34" charset="-122"/>
              </a:rPr>
              <a:t>completed.</a:t>
            </a:r>
          </a:p>
          <a:p>
            <a:pPr indent="720000">
              <a:lnSpc>
                <a:spcPct val="125000"/>
              </a:lnSpc>
            </a:pPr>
            <a:r>
              <a:rPr lang="en-US" altLang="zh-CN" dirty="0">
                <a:solidFill>
                  <a:srgbClr val="262626"/>
                </a:solidFill>
                <a:latin typeface="微软雅黑" panose="020B0503020204020204" pitchFamily="34" charset="-122"/>
                <a:ea typeface="微软雅黑" panose="020B0503020204020204" pitchFamily="34" charset="-122"/>
              </a:rPr>
              <a:t>Kubernetes contains a Job object that allows for the reliable execution of the </a:t>
            </a:r>
            <a:r>
              <a:rPr lang="en-US" altLang="zh-CN" dirty="0" smtClean="0">
                <a:solidFill>
                  <a:srgbClr val="262626"/>
                </a:solidFill>
                <a:latin typeface="微软雅黑" panose="020B0503020204020204" pitchFamily="34" charset="-122"/>
                <a:ea typeface="微软雅黑" panose="020B0503020204020204" pitchFamily="34" charset="-122"/>
              </a:rPr>
              <a:t>work</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queue</a:t>
            </a:r>
            <a:r>
              <a:rPr lang="en-US" altLang="zh-CN" dirty="0">
                <a:solidFill>
                  <a:srgbClr val="262626"/>
                </a:solidFill>
                <a:latin typeface="微软雅黑" panose="020B0503020204020204" pitchFamily="34" charset="-122"/>
                <a:ea typeface="微软雅黑" panose="020B0503020204020204" pitchFamily="34" charset="-122"/>
              </a:rPr>
              <a:t>. </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The </a:t>
            </a:r>
            <a:r>
              <a:rPr lang="en-US" altLang="zh-CN" dirty="0">
                <a:solidFill>
                  <a:srgbClr val="262626"/>
                </a:solidFill>
                <a:latin typeface="微软雅黑" panose="020B0503020204020204" pitchFamily="34" charset="-122"/>
                <a:ea typeface="微软雅黑" panose="020B0503020204020204" pitchFamily="34" charset="-122"/>
              </a:rPr>
              <a:t>Job can be configured to either run the worker container once or to run </a:t>
            </a:r>
            <a:r>
              <a:rPr lang="en-US" altLang="zh-CN" dirty="0" smtClean="0">
                <a:solidFill>
                  <a:srgbClr val="262626"/>
                </a:solidFill>
                <a:latin typeface="微软雅黑" panose="020B0503020204020204" pitchFamily="34" charset="-122"/>
                <a:ea typeface="微软雅黑" panose="020B0503020204020204" pitchFamily="34" charset="-122"/>
              </a:rPr>
              <a:t>it</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until </a:t>
            </a:r>
            <a:r>
              <a:rPr lang="en-US" altLang="zh-CN" dirty="0">
                <a:solidFill>
                  <a:srgbClr val="262626"/>
                </a:solidFill>
                <a:latin typeface="微软雅黑" panose="020B0503020204020204" pitchFamily="34" charset="-122"/>
                <a:ea typeface="微软雅黑" panose="020B0503020204020204" pitchFamily="34" charset="-122"/>
              </a:rPr>
              <a:t>it completes successfully. Additionally, Kubernetes has annotations for each Job object that enable us to </a:t>
            </a:r>
            <a:r>
              <a:rPr lang="en-US" altLang="zh-CN" dirty="0" smtClean="0">
                <a:solidFill>
                  <a:srgbClr val="262626"/>
                </a:solidFill>
                <a:latin typeface="微软雅黑" panose="020B0503020204020204" pitchFamily="34" charset="-122"/>
                <a:ea typeface="微软雅黑" panose="020B0503020204020204" pitchFamily="34" charset="-122"/>
              </a:rPr>
              <a:t>mark</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each </a:t>
            </a:r>
            <a:r>
              <a:rPr lang="en-US" altLang="zh-CN" dirty="0">
                <a:solidFill>
                  <a:srgbClr val="262626"/>
                </a:solidFill>
                <a:latin typeface="微软雅黑" panose="020B0503020204020204" pitchFamily="34" charset="-122"/>
                <a:ea typeface="微软雅黑" panose="020B0503020204020204" pitchFamily="34" charset="-122"/>
              </a:rPr>
              <a:t>job with the work item it is processing. This enables us to understand </a:t>
            </a:r>
            <a:r>
              <a:rPr lang="en-US" altLang="zh-CN" dirty="0" smtClean="0">
                <a:solidFill>
                  <a:srgbClr val="262626"/>
                </a:solidFill>
                <a:latin typeface="微软雅黑" panose="020B0503020204020204" pitchFamily="34" charset="-122"/>
                <a:ea typeface="微软雅黑" panose="020B0503020204020204" pitchFamily="34" charset="-122"/>
              </a:rPr>
              <a:t>which</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items </a:t>
            </a:r>
            <a:r>
              <a:rPr lang="en-US" altLang="zh-CN" dirty="0">
                <a:solidFill>
                  <a:srgbClr val="262626"/>
                </a:solidFill>
                <a:latin typeface="微软雅黑" panose="020B0503020204020204" pitchFamily="34" charset="-122"/>
                <a:ea typeface="微软雅黑" panose="020B0503020204020204" pitchFamily="34" charset="-122"/>
              </a:rPr>
              <a:t>are being processed as well as those that have completed in either failure or </a:t>
            </a:r>
            <a:r>
              <a:rPr lang="en-US" altLang="zh-CN" dirty="0" smtClean="0">
                <a:solidFill>
                  <a:srgbClr val="262626"/>
                </a:solidFill>
                <a:latin typeface="微软雅黑" panose="020B0503020204020204" pitchFamily="34" charset="-122"/>
                <a:ea typeface="微软雅黑" panose="020B0503020204020204" pitchFamily="34" charset="-122"/>
              </a:rPr>
              <a:t>success.</a:t>
            </a:r>
            <a:endParaRPr lang="en-US" altLang="zh-CN" dirty="0">
              <a:solidFill>
                <a:srgbClr val="262626"/>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263353" y="390716"/>
            <a:ext cx="6336703" cy="5394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a:latin typeface="Microsoft YaHei" charset="0"/>
                <a:ea typeface="Microsoft YaHei" charset="0"/>
                <a:cs typeface="Microsoft YaHei" charset="0"/>
              </a:rPr>
              <a:t>The Shared Work Queue Infrastructure</a:t>
            </a:r>
            <a:endParaRPr kumimoji="1" lang="zh-CN" altLang="en-US" sz="2400" b="1" dirty="0">
              <a:solidFill>
                <a:schemeClr val="lt1"/>
              </a:solidFill>
              <a:latin typeface="Microsoft YaHei" charset="0"/>
              <a:ea typeface="Microsoft YaHei" charset="0"/>
              <a:cs typeface="Microsoft YaHei" charset="0"/>
            </a:endParaRPr>
          </a:p>
        </p:txBody>
      </p:sp>
      <p:sp>
        <p:nvSpPr>
          <p:cNvPr id="3" name="Rectangle 2"/>
          <p:cNvSpPr>
            <a:spLocks noChangeArrowheads="1"/>
          </p:cNvSpPr>
          <p:nvPr/>
        </p:nvSpPr>
        <p:spPr bwMode="auto">
          <a:xfrm>
            <a:off x="1670330" y="2114333"/>
            <a:ext cx="173218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50525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547352" y="72632"/>
            <a:ext cx="10972800" cy="634082"/>
          </a:xfrm>
          <a:prstGeom prst="rect">
            <a:avLst/>
          </a:prstGeom>
        </p:spPr>
        <p:txBody>
          <a:bodyPr/>
          <a:lstStyle>
            <a:lvl1pPr algn="ctr" defTabSz="1086697" rtl="0" eaLnBrk="1" fontAlgn="base" hangingPunct="1">
              <a:spcBef>
                <a:spcPct val="0"/>
              </a:spcBef>
              <a:spcAft>
                <a:spcPct val="0"/>
              </a:spcAft>
              <a:defRPr sz="5300" kern="1200">
                <a:solidFill>
                  <a:schemeClr val="tx1"/>
                </a:solidFill>
                <a:latin typeface="+mj-lt"/>
                <a:ea typeface="+mj-ea"/>
                <a:cs typeface="+mj-cs"/>
              </a:defRPr>
            </a:lvl1pPr>
            <a:lvl2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2pPr>
            <a:lvl3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3pPr>
            <a:lvl4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4pPr>
            <a:lvl5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5pPr>
            <a:lvl6pPr marL="493642"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6pPr>
            <a:lvl7pPr marL="987283"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7pPr>
            <a:lvl8pPr marL="1480926"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8pPr>
            <a:lvl9pPr marL="1974567"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9pPr>
          </a:lstStyle>
          <a:p>
            <a:pPr algn="l" defTabSz="914400"/>
            <a:endParaRPr lang="zh-CN" altLang="en-US" sz="3200" b="1" dirty="0">
              <a:solidFill>
                <a:srgbClr val="0070C0"/>
              </a:solidFill>
              <a:latin typeface="方正兰亭黑简体" charset="-122"/>
              <a:ea typeface="方正兰亭黑简体" charset="-122"/>
              <a:cs typeface="+mn-cs"/>
            </a:endParaRPr>
          </a:p>
        </p:txBody>
      </p:sp>
      <p:sp>
        <p:nvSpPr>
          <p:cNvPr id="11" name="文本框 10"/>
          <p:cNvSpPr txBox="1"/>
          <p:nvPr/>
        </p:nvSpPr>
        <p:spPr>
          <a:xfrm>
            <a:off x="839417" y="677009"/>
            <a:ext cx="11017223" cy="5632311"/>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 </a:t>
            </a: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r>
              <a:rPr lang="en-US" altLang="zh-CN" dirty="0" smtClean="0">
                <a:solidFill>
                  <a:srgbClr val="262626"/>
                </a:solidFill>
                <a:latin typeface="微软雅黑" panose="020B0503020204020204" pitchFamily="34" charset="-122"/>
                <a:ea typeface="微软雅黑" panose="020B0503020204020204" pitchFamily="34" charset="-122"/>
              </a:rPr>
              <a:t>The </a:t>
            </a:r>
            <a:r>
              <a:rPr lang="en-US" altLang="zh-CN" dirty="0">
                <a:solidFill>
                  <a:srgbClr val="262626"/>
                </a:solidFill>
                <a:latin typeface="微软雅黑" panose="020B0503020204020204" pitchFamily="34" charset="-122"/>
                <a:ea typeface="微软雅黑" panose="020B0503020204020204" pitchFamily="34" charset="-122"/>
              </a:rPr>
              <a:t>previously described work queue is great for processing work items as quickly </a:t>
            </a:r>
            <a:r>
              <a:rPr lang="en-US" altLang="zh-CN" dirty="0" smtClean="0">
                <a:solidFill>
                  <a:srgbClr val="262626"/>
                </a:solidFill>
                <a:latin typeface="微软雅黑" panose="020B0503020204020204" pitchFamily="34" charset="-122"/>
                <a:ea typeface="微软雅黑" panose="020B0503020204020204" pitchFamily="34" charset="-122"/>
              </a:rPr>
              <a:t>as</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they </a:t>
            </a:r>
            <a:r>
              <a:rPr lang="en-US" altLang="zh-CN" dirty="0">
                <a:solidFill>
                  <a:srgbClr val="262626"/>
                </a:solidFill>
                <a:latin typeface="微软雅黑" panose="020B0503020204020204" pitchFamily="34" charset="-122"/>
                <a:ea typeface="微软雅黑" panose="020B0503020204020204" pitchFamily="34" charset="-122"/>
              </a:rPr>
              <a:t>arrive in the work queue, but this can lead to </a:t>
            </a:r>
            <a:r>
              <a:rPr lang="en-US" altLang="zh-CN" dirty="0" err="1">
                <a:solidFill>
                  <a:srgbClr val="262626"/>
                </a:solidFill>
                <a:latin typeface="微软雅黑" panose="020B0503020204020204" pitchFamily="34" charset="-122"/>
                <a:ea typeface="微软雅黑" panose="020B0503020204020204" pitchFamily="34" charset="-122"/>
              </a:rPr>
              <a:t>bursty</a:t>
            </a:r>
            <a:r>
              <a:rPr lang="en-US" altLang="zh-CN" dirty="0">
                <a:solidFill>
                  <a:srgbClr val="262626"/>
                </a:solidFill>
                <a:latin typeface="微软雅黑" panose="020B0503020204020204" pitchFamily="34" charset="-122"/>
                <a:ea typeface="微软雅黑" panose="020B0503020204020204" pitchFamily="34" charset="-122"/>
              </a:rPr>
              <a:t> resource loads being </a:t>
            </a:r>
            <a:r>
              <a:rPr lang="en-US" altLang="zh-CN" dirty="0" smtClean="0">
                <a:solidFill>
                  <a:srgbClr val="262626"/>
                </a:solidFill>
                <a:latin typeface="微软雅黑" panose="020B0503020204020204" pitchFamily="34" charset="-122"/>
                <a:ea typeface="微软雅黑" panose="020B0503020204020204" pitchFamily="34" charset="-122"/>
              </a:rPr>
              <a:t>placed</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onto </a:t>
            </a:r>
            <a:r>
              <a:rPr lang="en-US" altLang="zh-CN" dirty="0">
                <a:solidFill>
                  <a:srgbClr val="262626"/>
                </a:solidFill>
                <a:latin typeface="微软雅黑" panose="020B0503020204020204" pitchFamily="34" charset="-122"/>
                <a:ea typeface="微软雅黑" panose="020B0503020204020204" pitchFamily="34" charset="-122"/>
              </a:rPr>
              <a:t>a container orchestrator cluster. This is good if you have a lot of different </a:t>
            </a:r>
            <a:r>
              <a:rPr lang="en-US" altLang="zh-CN" dirty="0" smtClean="0">
                <a:solidFill>
                  <a:srgbClr val="262626"/>
                </a:solidFill>
                <a:latin typeface="微软雅黑" panose="020B0503020204020204" pitchFamily="34" charset="-122"/>
                <a:ea typeface="微软雅黑" panose="020B0503020204020204" pitchFamily="34" charset="-122"/>
              </a:rPr>
              <a:t>work‐</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loads </a:t>
            </a:r>
            <a:r>
              <a:rPr lang="en-US" altLang="zh-CN" dirty="0">
                <a:solidFill>
                  <a:srgbClr val="262626"/>
                </a:solidFill>
                <a:latin typeface="微软雅黑" panose="020B0503020204020204" pitchFamily="34" charset="-122"/>
                <a:ea typeface="微软雅黑" panose="020B0503020204020204" pitchFamily="34" charset="-122"/>
              </a:rPr>
              <a:t>that will burst at different times and thus keep your infrastructure evenly </a:t>
            </a:r>
            <a:r>
              <a:rPr lang="en-US" altLang="zh-CN" dirty="0" smtClean="0">
                <a:solidFill>
                  <a:srgbClr val="262626"/>
                </a:solidFill>
                <a:latin typeface="微软雅黑" panose="020B0503020204020204" pitchFamily="34" charset="-122"/>
                <a:ea typeface="微软雅黑" panose="020B0503020204020204" pitchFamily="34" charset="-122"/>
              </a:rPr>
              <a:t>utilized</a:t>
            </a:r>
            <a:r>
              <a:rPr lang="en-US" altLang="zh-CN" dirty="0">
                <a:solidFill>
                  <a:srgbClr val="262626"/>
                </a:solidFill>
                <a:latin typeface="微软雅黑" panose="020B0503020204020204" pitchFamily="34" charset="-122"/>
                <a:ea typeface="微软雅黑" panose="020B0503020204020204" pitchFamily="34" charset="-122"/>
              </a:rPr>
              <a:t>. But if you don’t have a sufficient number of different workloads, this feast </a:t>
            </a:r>
            <a:r>
              <a:rPr lang="en-US" altLang="zh-CN" dirty="0" smtClean="0">
                <a:solidFill>
                  <a:srgbClr val="262626"/>
                </a:solidFill>
                <a:latin typeface="微软雅黑" panose="020B0503020204020204" pitchFamily="34" charset="-122"/>
                <a:ea typeface="微软雅黑" panose="020B0503020204020204" pitchFamily="34" charset="-122"/>
              </a:rPr>
              <a:t>or</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famine </a:t>
            </a:r>
            <a:r>
              <a:rPr lang="en-US" altLang="zh-CN" dirty="0">
                <a:solidFill>
                  <a:srgbClr val="262626"/>
                </a:solidFill>
                <a:latin typeface="微软雅黑" panose="020B0503020204020204" pitchFamily="34" charset="-122"/>
                <a:ea typeface="微软雅黑" panose="020B0503020204020204" pitchFamily="34" charset="-122"/>
              </a:rPr>
              <a:t>approach to scaling your work queue might require that you </a:t>
            </a:r>
            <a:r>
              <a:rPr lang="en-US" altLang="zh-CN" dirty="0" smtClean="0">
                <a:solidFill>
                  <a:srgbClr val="262626"/>
                </a:solidFill>
                <a:latin typeface="微软雅黑" panose="020B0503020204020204" pitchFamily="34" charset="-122"/>
                <a:ea typeface="微软雅黑" panose="020B0503020204020204" pitchFamily="34" charset="-122"/>
              </a:rPr>
              <a:t>over-provision</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resources </a:t>
            </a:r>
            <a:r>
              <a:rPr lang="en-US" altLang="zh-CN" dirty="0">
                <a:solidFill>
                  <a:srgbClr val="262626"/>
                </a:solidFill>
                <a:latin typeface="微软雅黑" panose="020B0503020204020204" pitchFamily="34" charset="-122"/>
                <a:ea typeface="微软雅黑" panose="020B0503020204020204" pitchFamily="34" charset="-122"/>
              </a:rPr>
              <a:t>to support the bursts that will lay idle (and cost too much money) </a:t>
            </a:r>
            <a:r>
              <a:rPr lang="en-US" altLang="zh-CN" dirty="0" smtClean="0">
                <a:solidFill>
                  <a:srgbClr val="262626"/>
                </a:solidFill>
                <a:latin typeface="微软雅黑" panose="020B0503020204020204" pitchFamily="34" charset="-122"/>
                <a:ea typeface="微软雅黑" panose="020B0503020204020204" pitchFamily="34" charset="-122"/>
              </a:rPr>
              <a:t>while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you </a:t>
            </a:r>
            <a:r>
              <a:rPr lang="en-US" altLang="zh-CN" dirty="0">
                <a:solidFill>
                  <a:srgbClr val="262626"/>
                </a:solidFill>
                <a:latin typeface="微软雅黑" panose="020B0503020204020204" pitchFamily="34" charset="-122"/>
                <a:ea typeface="微软雅黑" panose="020B0503020204020204" pitchFamily="34" charset="-122"/>
              </a:rPr>
              <a:t>don’t have work to perform</a:t>
            </a:r>
            <a:r>
              <a:rPr lang="en-US" altLang="zh-CN" dirty="0" smtClean="0">
                <a:solidFill>
                  <a:srgbClr val="262626"/>
                </a:solidFill>
                <a:latin typeface="微软雅黑" panose="020B0503020204020204" pitchFamily="34" charset="-122"/>
                <a:ea typeface="微软雅黑" panose="020B0503020204020204" pitchFamily="34" charset="-122"/>
              </a:rPr>
              <a:t>.</a:t>
            </a:r>
          </a:p>
          <a:p>
            <a:pPr indent="720000">
              <a:lnSpc>
                <a:spcPct val="125000"/>
              </a:lnSpc>
            </a:pPr>
            <a:r>
              <a:rPr lang="en-US" altLang="zh-CN" dirty="0">
                <a:solidFill>
                  <a:srgbClr val="262626"/>
                </a:solidFill>
                <a:latin typeface="微软雅黑" panose="020B0503020204020204" pitchFamily="34" charset="-122"/>
                <a:ea typeface="微软雅黑" panose="020B0503020204020204" pitchFamily="34" charset="-122"/>
              </a:rPr>
              <a:t>To address this problem, you can limit the overall number of Job objects that </a:t>
            </a:r>
            <a:r>
              <a:rPr lang="en-US" altLang="zh-CN" dirty="0" smtClean="0">
                <a:solidFill>
                  <a:srgbClr val="262626"/>
                </a:solidFill>
                <a:latin typeface="微软雅黑" panose="020B0503020204020204" pitchFamily="34" charset="-122"/>
                <a:ea typeface="微软雅黑" panose="020B0503020204020204" pitchFamily="34" charset="-122"/>
              </a:rPr>
              <a:t>your</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work </a:t>
            </a:r>
            <a:r>
              <a:rPr lang="en-US" altLang="zh-CN" dirty="0">
                <a:solidFill>
                  <a:srgbClr val="262626"/>
                </a:solidFill>
                <a:latin typeface="微软雅黑" panose="020B0503020204020204" pitchFamily="34" charset="-122"/>
                <a:ea typeface="微软雅黑" panose="020B0503020204020204" pitchFamily="34" charset="-122"/>
              </a:rPr>
              <a:t>queue is willing to create. This will naturally serve to limit the number of </a:t>
            </a:r>
            <a:r>
              <a:rPr lang="en-US" altLang="zh-CN" dirty="0" smtClean="0">
                <a:solidFill>
                  <a:srgbClr val="262626"/>
                </a:solidFill>
                <a:latin typeface="微软雅黑" panose="020B0503020204020204" pitchFamily="34" charset="-122"/>
                <a:ea typeface="微软雅黑" panose="020B0503020204020204" pitchFamily="34" charset="-122"/>
              </a:rPr>
              <a:t>work</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items </a:t>
            </a:r>
            <a:r>
              <a:rPr lang="en-US" altLang="zh-CN" dirty="0">
                <a:solidFill>
                  <a:srgbClr val="262626"/>
                </a:solidFill>
                <a:latin typeface="微软雅黑" panose="020B0503020204020204" pitchFamily="34" charset="-122"/>
                <a:ea typeface="微软雅黑" panose="020B0503020204020204" pitchFamily="34" charset="-122"/>
              </a:rPr>
              <a:t>you process in parallel and consequentially limit the maximum amount </a:t>
            </a:r>
            <a:r>
              <a:rPr lang="en-US" altLang="zh-CN" dirty="0" smtClean="0">
                <a:solidFill>
                  <a:srgbClr val="262626"/>
                </a:solidFill>
                <a:latin typeface="微软雅黑" panose="020B0503020204020204" pitchFamily="34" charset="-122"/>
                <a:ea typeface="微软雅黑" panose="020B0503020204020204" pitchFamily="34" charset="-122"/>
              </a:rPr>
              <a:t>of</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resources </a:t>
            </a:r>
            <a:r>
              <a:rPr lang="en-US" altLang="zh-CN" dirty="0">
                <a:solidFill>
                  <a:srgbClr val="262626"/>
                </a:solidFill>
                <a:latin typeface="微软雅黑" panose="020B0503020204020204" pitchFamily="34" charset="-122"/>
                <a:ea typeface="微软雅黑" panose="020B0503020204020204" pitchFamily="34" charset="-122"/>
              </a:rPr>
              <a:t>that you use at a particular time. However, doing this will increase the </a:t>
            </a:r>
            <a:r>
              <a:rPr lang="en-US" altLang="zh-CN" dirty="0" smtClean="0">
                <a:solidFill>
                  <a:srgbClr val="262626"/>
                </a:solidFill>
                <a:latin typeface="微软雅黑" panose="020B0503020204020204" pitchFamily="34" charset="-122"/>
                <a:ea typeface="微软雅黑" panose="020B0503020204020204" pitchFamily="34" charset="-122"/>
              </a:rPr>
              <a:t>time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to </a:t>
            </a:r>
            <a:r>
              <a:rPr lang="en-US" altLang="zh-CN" dirty="0">
                <a:solidFill>
                  <a:srgbClr val="262626"/>
                </a:solidFill>
                <a:latin typeface="微软雅黑" panose="020B0503020204020204" pitchFamily="34" charset="-122"/>
                <a:ea typeface="微软雅黑" panose="020B0503020204020204" pitchFamily="34" charset="-122"/>
              </a:rPr>
              <a:t>completion (latency) for each work item being completed when under heavy </a:t>
            </a:r>
            <a:r>
              <a:rPr lang="en-US" altLang="zh-CN" dirty="0" err="1" smtClean="0">
                <a:solidFill>
                  <a:srgbClr val="262626"/>
                </a:solidFill>
                <a:latin typeface="微软雅黑" panose="020B0503020204020204" pitchFamily="34" charset="-122"/>
                <a:ea typeface="微软雅黑" panose="020B0503020204020204" pitchFamily="34" charset="-122"/>
              </a:rPr>
              <a:t>load.If</a:t>
            </a:r>
            <a:r>
              <a:rPr lang="en-US" altLang="zh-CN" dirty="0" smtClean="0">
                <a:solidFill>
                  <a:srgbClr val="262626"/>
                </a:solidFill>
                <a:latin typeface="微软雅黑" panose="020B0503020204020204" pitchFamily="34" charset="-122"/>
                <a:ea typeface="微软雅黑" panose="020B0503020204020204" pitchFamily="34" charset="-122"/>
              </a:rPr>
              <a:t> </a:t>
            </a:r>
            <a:r>
              <a:rPr lang="en-US" altLang="zh-CN" dirty="0">
                <a:solidFill>
                  <a:srgbClr val="262626"/>
                </a:solidFill>
                <a:latin typeface="微软雅黑" panose="020B0503020204020204" pitchFamily="34" charset="-122"/>
                <a:ea typeface="微软雅黑" panose="020B0503020204020204" pitchFamily="34" charset="-122"/>
              </a:rPr>
              <a:t>the load is </a:t>
            </a:r>
            <a:r>
              <a:rPr lang="en-US" altLang="zh-CN" dirty="0" err="1">
                <a:solidFill>
                  <a:srgbClr val="262626"/>
                </a:solidFill>
                <a:latin typeface="微软雅黑" panose="020B0503020204020204" pitchFamily="34" charset="-122"/>
                <a:ea typeface="微软雅黑" panose="020B0503020204020204" pitchFamily="34" charset="-122"/>
              </a:rPr>
              <a:t>bursty</a:t>
            </a:r>
            <a:r>
              <a:rPr lang="en-US" altLang="zh-CN" dirty="0">
                <a:solidFill>
                  <a:srgbClr val="262626"/>
                </a:solidFill>
                <a:latin typeface="微软雅黑" panose="020B0503020204020204" pitchFamily="34" charset="-122"/>
                <a:ea typeface="微软雅黑" panose="020B0503020204020204" pitchFamily="34" charset="-122"/>
              </a:rPr>
              <a:t>, then this is probably okay because you can use the slack times </a:t>
            </a:r>
            <a:r>
              <a:rPr lang="en-US" altLang="zh-CN" dirty="0" smtClean="0">
                <a:solidFill>
                  <a:srgbClr val="262626"/>
                </a:solidFill>
                <a:latin typeface="微软雅黑" panose="020B0503020204020204" pitchFamily="34" charset="-122"/>
                <a:ea typeface="微软雅黑" panose="020B0503020204020204" pitchFamily="34" charset="-122"/>
              </a:rPr>
              <a:t>to</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catch </a:t>
            </a:r>
            <a:r>
              <a:rPr lang="en-US" altLang="zh-CN" dirty="0">
                <a:solidFill>
                  <a:srgbClr val="262626"/>
                </a:solidFill>
                <a:latin typeface="微软雅黑" panose="020B0503020204020204" pitchFamily="34" charset="-122"/>
                <a:ea typeface="微软雅黑" panose="020B0503020204020204" pitchFamily="34" charset="-122"/>
              </a:rPr>
              <a:t>up with the backlog that developed during a burst of usage. However, if </a:t>
            </a:r>
            <a:r>
              <a:rPr lang="en-US" altLang="zh-CN" dirty="0" smtClean="0">
                <a:solidFill>
                  <a:srgbClr val="262626"/>
                </a:solidFill>
                <a:latin typeface="微软雅黑" panose="020B0503020204020204" pitchFamily="34" charset="-122"/>
                <a:ea typeface="微软雅黑" panose="020B0503020204020204" pitchFamily="34" charset="-122"/>
              </a:rPr>
              <a:t>your</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steady-state </a:t>
            </a:r>
            <a:r>
              <a:rPr lang="en-US" altLang="zh-CN" dirty="0">
                <a:solidFill>
                  <a:srgbClr val="262626"/>
                </a:solidFill>
                <a:latin typeface="微软雅黑" panose="020B0503020204020204" pitchFamily="34" charset="-122"/>
                <a:ea typeface="微软雅黑" panose="020B0503020204020204" pitchFamily="34" charset="-122"/>
              </a:rPr>
              <a:t>usage is too high, your work queue may never be able to catch up and </a:t>
            </a:r>
            <a:r>
              <a:rPr lang="en-US" altLang="zh-CN" dirty="0" smtClean="0">
                <a:solidFill>
                  <a:srgbClr val="262626"/>
                </a:solidFill>
                <a:latin typeface="微软雅黑" panose="020B0503020204020204" pitchFamily="34" charset="-122"/>
                <a:ea typeface="微软雅黑" panose="020B0503020204020204" pitchFamily="34" charset="-122"/>
              </a:rPr>
              <a:t>the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time </a:t>
            </a:r>
            <a:r>
              <a:rPr lang="en-US" altLang="zh-CN" dirty="0">
                <a:solidFill>
                  <a:srgbClr val="262626"/>
                </a:solidFill>
                <a:latin typeface="微软雅黑" panose="020B0503020204020204" pitchFamily="34" charset="-122"/>
                <a:ea typeface="微软雅黑" panose="020B0503020204020204" pitchFamily="34" charset="-122"/>
              </a:rPr>
              <a:t>to completion will simply get longer and longer.</a:t>
            </a:r>
          </a:p>
        </p:txBody>
      </p:sp>
      <p:sp>
        <p:nvSpPr>
          <p:cNvPr id="12" name="矩形 11"/>
          <p:cNvSpPr/>
          <p:nvPr/>
        </p:nvSpPr>
        <p:spPr bwMode="auto">
          <a:xfrm>
            <a:off x="263353" y="390716"/>
            <a:ext cx="5256583" cy="5394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a:latin typeface="Microsoft YaHei" charset="0"/>
                <a:ea typeface="Microsoft YaHei" charset="0"/>
                <a:cs typeface="Microsoft YaHei" charset="0"/>
              </a:rPr>
              <a:t>Dynamic Scaling of the Workers</a:t>
            </a:r>
            <a:endParaRPr kumimoji="1" lang="zh-CN" altLang="en-US" sz="2400" b="1" dirty="0">
              <a:solidFill>
                <a:schemeClr val="lt1"/>
              </a:solidFill>
              <a:latin typeface="Microsoft YaHei" charset="0"/>
              <a:ea typeface="Microsoft YaHei" charset="0"/>
              <a:cs typeface="Microsoft YaHei" charset="0"/>
            </a:endParaRPr>
          </a:p>
        </p:txBody>
      </p:sp>
      <p:sp>
        <p:nvSpPr>
          <p:cNvPr id="3" name="Rectangle 2"/>
          <p:cNvSpPr>
            <a:spLocks noChangeArrowheads="1"/>
          </p:cNvSpPr>
          <p:nvPr/>
        </p:nvSpPr>
        <p:spPr bwMode="auto">
          <a:xfrm>
            <a:off x="1670330" y="2114333"/>
            <a:ext cx="173218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47142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547352" y="72632"/>
            <a:ext cx="10972800" cy="634082"/>
          </a:xfrm>
          <a:prstGeom prst="rect">
            <a:avLst/>
          </a:prstGeom>
        </p:spPr>
        <p:txBody>
          <a:bodyPr/>
          <a:lstStyle>
            <a:lvl1pPr algn="ctr" defTabSz="1086697" rtl="0" eaLnBrk="1" fontAlgn="base" hangingPunct="1">
              <a:spcBef>
                <a:spcPct val="0"/>
              </a:spcBef>
              <a:spcAft>
                <a:spcPct val="0"/>
              </a:spcAft>
              <a:defRPr sz="5300" kern="1200">
                <a:solidFill>
                  <a:schemeClr val="tx1"/>
                </a:solidFill>
                <a:latin typeface="+mj-lt"/>
                <a:ea typeface="+mj-ea"/>
                <a:cs typeface="+mj-cs"/>
              </a:defRPr>
            </a:lvl1pPr>
            <a:lvl2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2pPr>
            <a:lvl3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3pPr>
            <a:lvl4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4pPr>
            <a:lvl5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5pPr>
            <a:lvl6pPr marL="493642"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6pPr>
            <a:lvl7pPr marL="987283"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7pPr>
            <a:lvl8pPr marL="1480926"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8pPr>
            <a:lvl9pPr marL="1974567"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9pPr>
          </a:lstStyle>
          <a:p>
            <a:pPr algn="l" defTabSz="914400"/>
            <a:endParaRPr lang="zh-CN" altLang="en-US" sz="3200" b="1" dirty="0">
              <a:solidFill>
                <a:srgbClr val="0070C0"/>
              </a:solidFill>
              <a:latin typeface="方正兰亭黑简体" charset="-122"/>
              <a:ea typeface="方正兰亭黑简体" charset="-122"/>
              <a:cs typeface="+mn-cs"/>
            </a:endParaRPr>
          </a:p>
        </p:txBody>
      </p:sp>
      <p:sp>
        <p:nvSpPr>
          <p:cNvPr id="11" name="文本框 10"/>
          <p:cNvSpPr txBox="1"/>
          <p:nvPr/>
        </p:nvSpPr>
        <p:spPr>
          <a:xfrm>
            <a:off x="839417" y="677009"/>
            <a:ext cx="11017223" cy="5632311"/>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 </a:t>
            </a: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r>
              <a:rPr lang="en-US" altLang="zh-CN" dirty="0" smtClean="0">
                <a:solidFill>
                  <a:srgbClr val="262626"/>
                </a:solidFill>
                <a:latin typeface="微软雅黑" panose="020B0503020204020204" pitchFamily="34" charset="-122"/>
                <a:ea typeface="微软雅黑" panose="020B0503020204020204" pitchFamily="34" charset="-122"/>
              </a:rPr>
              <a:t>You </a:t>
            </a:r>
            <a:r>
              <a:rPr lang="en-US" altLang="zh-CN" dirty="0">
                <a:solidFill>
                  <a:srgbClr val="262626"/>
                </a:solidFill>
                <a:latin typeface="微软雅黑" panose="020B0503020204020204" pitchFamily="34" charset="-122"/>
                <a:ea typeface="微软雅黑" panose="020B0503020204020204" pitchFamily="34" charset="-122"/>
              </a:rPr>
              <a:t>have three different types of work that </a:t>
            </a:r>
            <a:r>
              <a:rPr lang="en-US" altLang="zh-CN" dirty="0" smtClean="0">
                <a:solidFill>
                  <a:srgbClr val="262626"/>
                </a:solidFill>
                <a:latin typeface="微软雅黑" panose="020B0503020204020204" pitchFamily="34" charset="-122"/>
                <a:ea typeface="微软雅黑" panose="020B0503020204020204" pitchFamily="34" charset="-122"/>
              </a:rPr>
              <a:t>you</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want </a:t>
            </a:r>
            <a:r>
              <a:rPr lang="en-US" altLang="zh-CN" dirty="0">
                <a:solidFill>
                  <a:srgbClr val="262626"/>
                </a:solidFill>
                <a:latin typeface="微软雅黑" panose="020B0503020204020204" pitchFamily="34" charset="-122"/>
                <a:ea typeface="微软雅黑" panose="020B0503020204020204" pitchFamily="34" charset="-122"/>
              </a:rPr>
              <a:t>to perform on a particular work queue item. For example, you might want </a:t>
            </a:r>
            <a:r>
              <a:rPr lang="en-US" altLang="zh-CN" dirty="0" smtClean="0">
                <a:solidFill>
                  <a:srgbClr val="262626"/>
                </a:solidFill>
                <a:latin typeface="微软雅黑" panose="020B0503020204020204" pitchFamily="34" charset="-122"/>
                <a:ea typeface="微软雅黑" panose="020B0503020204020204" pitchFamily="34" charset="-122"/>
              </a:rPr>
              <a:t>to</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detect </a:t>
            </a:r>
            <a:r>
              <a:rPr lang="en-US" altLang="zh-CN" dirty="0">
                <a:solidFill>
                  <a:srgbClr val="262626"/>
                </a:solidFill>
                <a:latin typeface="微软雅黑" panose="020B0503020204020204" pitchFamily="34" charset="-122"/>
                <a:ea typeface="微软雅黑" panose="020B0503020204020204" pitchFamily="34" charset="-122"/>
              </a:rPr>
              <a:t>faces in an image, tag those faces with identities, and then blur the faces in </a:t>
            </a:r>
            <a:r>
              <a:rPr lang="en-US" altLang="zh-CN" dirty="0" smtClean="0">
                <a:solidFill>
                  <a:srgbClr val="262626"/>
                </a:solidFill>
                <a:latin typeface="微软雅黑" panose="020B0503020204020204" pitchFamily="34" charset="-122"/>
                <a:ea typeface="微软雅黑" panose="020B0503020204020204" pitchFamily="34" charset="-122"/>
              </a:rPr>
              <a:t>the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image</a:t>
            </a:r>
            <a:r>
              <a:rPr lang="en-US" altLang="zh-CN" dirty="0">
                <a:solidFill>
                  <a:srgbClr val="262626"/>
                </a:solidFill>
                <a:latin typeface="微软雅黑" panose="020B0503020204020204" pitchFamily="34" charset="-122"/>
                <a:ea typeface="微软雅黑" panose="020B0503020204020204" pitchFamily="34" charset="-122"/>
              </a:rPr>
              <a:t>. You could write a single worker to perform this complete set of tasks, but </a:t>
            </a:r>
            <a:r>
              <a:rPr lang="en-US" altLang="zh-CN" dirty="0" smtClean="0">
                <a:solidFill>
                  <a:srgbClr val="262626"/>
                </a:solidFill>
                <a:latin typeface="微软雅黑" panose="020B0503020204020204" pitchFamily="34" charset="-122"/>
                <a:ea typeface="微软雅黑" panose="020B0503020204020204" pitchFamily="34" charset="-122"/>
              </a:rPr>
              <a:t>this</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would </a:t>
            </a:r>
            <a:r>
              <a:rPr lang="en-US" altLang="zh-CN" dirty="0">
                <a:solidFill>
                  <a:srgbClr val="262626"/>
                </a:solidFill>
                <a:latin typeface="微软雅黑" panose="020B0503020204020204" pitchFamily="34" charset="-122"/>
                <a:ea typeface="微软雅黑" panose="020B0503020204020204" pitchFamily="34" charset="-122"/>
              </a:rPr>
              <a:t>be a bespoke solution that would not be reusable the next time you want </a:t>
            </a:r>
            <a:r>
              <a:rPr lang="en-US" altLang="zh-CN" dirty="0" smtClean="0">
                <a:solidFill>
                  <a:srgbClr val="262626"/>
                </a:solidFill>
                <a:latin typeface="微软雅黑" panose="020B0503020204020204" pitchFamily="34" charset="-122"/>
                <a:ea typeface="微软雅黑" panose="020B0503020204020204" pitchFamily="34" charset="-122"/>
              </a:rPr>
              <a:t>to</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identify </a:t>
            </a:r>
            <a:r>
              <a:rPr lang="en-US" altLang="zh-CN" dirty="0">
                <a:solidFill>
                  <a:srgbClr val="262626"/>
                </a:solidFill>
                <a:latin typeface="微软雅黑" panose="020B0503020204020204" pitchFamily="34" charset="-122"/>
                <a:ea typeface="微软雅黑" panose="020B0503020204020204" pitchFamily="34" charset="-122"/>
              </a:rPr>
              <a:t>something else, such as cars, yet still provide the same </a:t>
            </a:r>
            <a:r>
              <a:rPr lang="en-US" altLang="zh-CN" dirty="0" smtClean="0">
                <a:solidFill>
                  <a:srgbClr val="262626"/>
                </a:solidFill>
                <a:latin typeface="微软雅黑" panose="020B0503020204020204" pitchFamily="34" charset="-122"/>
                <a:ea typeface="微软雅黑" panose="020B0503020204020204" pitchFamily="34" charset="-122"/>
              </a:rPr>
              <a:t>blurring.</a:t>
            </a:r>
          </a:p>
          <a:p>
            <a:pPr indent="720000">
              <a:lnSpc>
                <a:spcPct val="125000"/>
              </a:lnSpc>
            </a:pPr>
            <a:r>
              <a:rPr lang="en-US" altLang="zh-CN" dirty="0">
                <a:solidFill>
                  <a:srgbClr val="262626"/>
                </a:solidFill>
                <a:latin typeface="微软雅黑" panose="020B0503020204020204" pitchFamily="34" charset="-122"/>
                <a:ea typeface="微软雅黑" panose="020B0503020204020204" pitchFamily="34" charset="-122"/>
              </a:rPr>
              <a:t>To achieve this kind of code reuse, the multi-worker pattern is something of a specialization of the adapter pattern described in previous chapters. In this case, the </a:t>
            </a:r>
            <a:r>
              <a:rPr lang="en-US" altLang="zh-CN" dirty="0" err="1">
                <a:solidFill>
                  <a:srgbClr val="262626"/>
                </a:solidFill>
                <a:latin typeface="微软雅黑" panose="020B0503020204020204" pitchFamily="34" charset="-122"/>
                <a:ea typeface="微软雅黑" panose="020B0503020204020204" pitchFamily="34" charset="-122"/>
              </a:rPr>
              <a:t>multiworker</a:t>
            </a:r>
            <a:r>
              <a:rPr lang="en-US" altLang="zh-CN" dirty="0">
                <a:solidFill>
                  <a:srgbClr val="262626"/>
                </a:solidFill>
                <a:latin typeface="微软雅黑" panose="020B0503020204020204" pitchFamily="34" charset="-122"/>
                <a:ea typeface="微软雅黑" panose="020B0503020204020204" pitchFamily="34" charset="-122"/>
              </a:rPr>
              <a:t> pattern</a:t>
            </a:r>
            <a:r>
              <a:rPr lang="zh-CN" altLang="en-US" dirty="0">
                <a:solidFill>
                  <a:srgbClr val="262626"/>
                </a:solidFill>
                <a:latin typeface="微软雅黑" panose="020B0503020204020204" pitchFamily="34" charset="-122"/>
                <a:ea typeface="微软雅黑" panose="020B0503020204020204" pitchFamily="34" charset="-122"/>
              </a:rPr>
              <a:t> </a:t>
            </a:r>
            <a:r>
              <a:rPr lang="en-US" altLang="zh-CN" dirty="0">
                <a:solidFill>
                  <a:srgbClr val="262626"/>
                </a:solidFill>
                <a:latin typeface="微软雅黑" panose="020B0503020204020204" pitchFamily="34" charset="-122"/>
                <a:ea typeface="微软雅黑" panose="020B0503020204020204" pitchFamily="34" charset="-122"/>
              </a:rPr>
              <a:t>transforms a collection of different worker containers into a single</a:t>
            </a:r>
            <a:r>
              <a:rPr lang="zh-CN" altLang="en-US" dirty="0">
                <a:solidFill>
                  <a:srgbClr val="262626"/>
                </a:solidFill>
                <a:latin typeface="微软雅黑" panose="020B0503020204020204" pitchFamily="34" charset="-122"/>
                <a:ea typeface="微软雅黑" panose="020B0503020204020204" pitchFamily="34" charset="-122"/>
              </a:rPr>
              <a:t> </a:t>
            </a:r>
            <a:r>
              <a:rPr lang="en-US" altLang="zh-CN" dirty="0">
                <a:solidFill>
                  <a:srgbClr val="262626"/>
                </a:solidFill>
                <a:latin typeface="微软雅黑" panose="020B0503020204020204" pitchFamily="34" charset="-122"/>
                <a:ea typeface="微软雅黑" panose="020B0503020204020204" pitchFamily="34" charset="-122"/>
              </a:rPr>
              <a:t>unified container that</a:t>
            </a:r>
            <a:r>
              <a:rPr lang="zh-CN" altLang="en-US" dirty="0">
                <a:solidFill>
                  <a:srgbClr val="262626"/>
                </a:solidFill>
                <a:latin typeface="微软雅黑" panose="020B0503020204020204" pitchFamily="34" charset="-122"/>
                <a:ea typeface="微软雅黑" panose="020B0503020204020204" pitchFamily="34" charset="-122"/>
              </a:rPr>
              <a:t> </a:t>
            </a:r>
            <a:r>
              <a:rPr lang="en-US" altLang="zh-CN" dirty="0">
                <a:solidFill>
                  <a:srgbClr val="262626"/>
                </a:solidFill>
                <a:latin typeface="微软雅黑" panose="020B0503020204020204" pitchFamily="34" charset="-122"/>
                <a:ea typeface="微软雅黑" panose="020B0503020204020204" pitchFamily="34" charset="-122"/>
              </a:rPr>
              <a:t>implements the worker interface, yet delegates the actual work</a:t>
            </a:r>
            <a:r>
              <a:rPr lang="zh-CN" altLang="en-US" dirty="0">
                <a:solidFill>
                  <a:srgbClr val="262626"/>
                </a:solidFill>
                <a:latin typeface="微软雅黑" panose="020B0503020204020204" pitchFamily="34" charset="-122"/>
                <a:ea typeface="微软雅黑" panose="020B0503020204020204" pitchFamily="34" charset="-122"/>
              </a:rPr>
              <a:t> </a:t>
            </a:r>
            <a:r>
              <a:rPr lang="en-US" altLang="zh-CN" dirty="0">
                <a:solidFill>
                  <a:srgbClr val="262626"/>
                </a:solidFill>
                <a:latin typeface="微软雅黑" panose="020B0503020204020204" pitchFamily="34" charset="-122"/>
                <a:ea typeface="微软雅黑" panose="020B0503020204020204" pitchFamily="34" charset="-122"/>
              </a:rPr>
              <a:t>to a collection of different, reusable containers. </a:t>
            </a: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263353" y="390716"/>
            <a:ext cx="4464495" cy="5394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Microsoft YaHei" charset="0"/>
                <a:ea typeface="Microsoft YaHei" charset="0"/>
                <a:cs typeface="Microsoft YaHei" charset="0"/>
              </a:rPr>
              <a:t>The Multi-Worker Pattern</a:t>
            </a:r>
            <a:endParaRPr kumimoji="1" lang="zh-CN" altLang="en-US" sz="2400" b="1" dirty="0">
              <a:solidFill>
                <a:schemeClr val="lt1"/>
              </a:solidFill>
              <a:latin typeface="Microsoft YaHei" charset="0"/>
              <a:ea typeface="Microsoft YaHei" charset="0"/>
              <a:cs typeface="Microsoft YaHei" charset="0"/>
            </a:endParaRPr>
          </a:p>
        </p:txBody>
      </p:sp>
      <p:sp>
        <p:nvSpPr>
          <p:cNvPr id="3" name="Rectangle 2"/>
          <p:cNvSpPr>
            <a:spLocks noChangeArrowheads="1"/>
          </p:cNvSpPr>
          <p:nvPr/>
        </p:nvSpPr>
        <p:spPr bwMode="auto">
          <a:xfrm>
            <a:off x="1670330" y="2114333"/>
            <a:ext cx="173218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607565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547352" y="72632"/>
            <a:ext cx="10972800" cy="634082"/>
          </a:xfrm>
          <a:prstGeom prst="rect">
            <a:avLst/>
          </a:prstGeom>
        </p:spPr>
        <p:txBody>
          <a:bodyPr/>
          <a:lstStyle>
            <a:lvl1pPr algn="ctr" defTabSz="1086697" rtl="0" eaLnBrk="1" fontAlgn="base" hangingPunct="1">
              <a:spcBef>
                <a:spcPct val="0"/>
              </a:spcBef>
              <a:spcAft>
                <a:spcPct val="0"/>
              </a:spcAft>
              <a:defRPr sz="5300" kern="1200">
                <a:solidFill>
                  <a:schemeClr val="tx1"/>
                </a:solidFill>
                <a:latin typeface="+mj-lt"/>
                <a:ea typeface="+mj-ea"/>
                <a:cs typeface="+mj-cs"/>
              </a:defRPr>
            </a:lvl1pPr>
            <a:lvl2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2pPr>
            <a:lvl3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3pPr>
            <a:lvl4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4pPr>
            <a:lvl5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5pPr>
            <a:lvl6pPr marL="493642"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6pPr>
            <a:lvl7pPr marL="987283"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7pPr>
            <a:lvl8pPr marL="1480926"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8pPr>
            <a:lvl9pPr marL="1974567"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9pPr>
          </a:lstStyle>
          <a:p>
            <a:pPr algn="l" defTabSz="914400"/>
            <a:endParaRPr lang="zh-CN" altLang="en-US" sz="3200" b="1" dirty="0">
              <a:solidFill>
                <a:srgbClr val="0070C0"/>
              </a:solidFill>
              <a:latin typeface="方正兰亭黑简体" charset="-122"/>
              <a:ea typeface="方正兰亭黑简体" charset="-122"/>
              <a:cs typeface="+mn-cs"/>
            </a:endParaRPr>
          </a:p>
        </p:txBody>
      </p:sp>
      <p:sp>
        <p:nvSpPr>
          <p:cNvPr id="11" name="文本框 10"/>
          <p:cNvSpPr txBox="1"/>
          <p:nvPr/>
        </p:nvSpPr>
        <p:spPr>
          <a:xfrm>
            <a:off x="839417" y="677009"/>
            <a:ext cx="11017223" cy="4939814"/>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 </a:t>
            </a: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263353" y="390716"/>
            <a:ext cx="4464495" cy="5394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Microsoft YaHei" charset="0"/>
                <a:ea typeface="Microsoft YaHei" charset="0"/>
                <a:cs typeface="Microsoft YaHei" charset="0"/>
              </a:rPr>
              <a:t>The Multi-Worker Pattern</a:t>
            </a:r>
            <a:endParaRPr kumimoji="1" lang="zh-CN" altLang="en-US" sz="2400" b="1" dirty="0">
              <a:solidFill>
                <a:schemeClr val="lt1"/>
              </a:solidFill>
              <a:latin typeface="Microsoft YaHei" charset="0"/>
              <a:ea typeface="Microsoft YaHei" charset="0"/>
              <a:cs typeface="Microsoft YaHei" charset="0"/>
            </a:endParaRPr>
          </a:p>
        </p:txBody>
      </p:sp>
      <p:sp>
        <p:nvSpPr>
          <p:cNvPr id="3" name="Rectangle 2"/>
          <p:cNvSpPr>
            <a:spLocks noChangeArrowheads="1"/>
          </p:cNvSpPr>
          <p:nvPr/>
        </p:nvSpPr>
        <p:spPr bwMode="auto">
          <a:xfrm>
            <a:off x="1670330" y="2114333"/>
            <a:ext cx="173218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 name="图片 1"/>
          <p:cNvPicPr>
            <a:picLocks noChangeAspect="1"/>
          </p:cNvPicPr>
          <p:nvPr/>
        </p:nvPicPr>
        <p:blipFill>
          <a:blip r:embed="rId3"/>
          <a:stretch>
            <a:fillRect/>
          </a:stretch>
        </p:blipFill>
        <p:spPr>
          <a:xfrm>
            <a:off x="3677902" y="1094101"/>
            <a:ext cx="4711700" cy="3962400"/>
          </a:xfrm>
          <a:prstGeom prst="rect">
            <a:avLst/>
          </a:prstGeom>
        </p:spPr>
      </p:pic>
    </p:spTree>
    <p:extLst>
      <p:ext uri="{BB962C8B-B14F-4D97-AF65-F5344CB8AC3E}">
        <p14:creationId xmlns:p14="http://schemas.microsoft.com/office/powerpoint/2010/main" val="1072619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03</a:t>
            </a:r>
            <a:endParaRPr lang="zh-CN" altLang="en-US" dirty="0"/>
          </a:p>
        </p:txBody>
      </p:sp>
      <p:sp>
        <p:nvSpPr>
          <p:cNvPr id="5" name="副标题 4"/>
          <p:cNvSpPr>
            <a:spLocks noGrp="1"/>
          </p:cNvSpPr>
          <p:nvPr>
            <p:ph type="subTitle" idx="1"/>
          </p:nvPr>
        </p:nvSpPr>
        <p:spPr/>
        <p:txBody>
          <a:bodyPr/>
          <a:lstStyle/>
          <a:p>
            <a:r>
              <a:rPr lang="en-US" altLang="zh-CN" dirty="0"/>
              <a:t>Hands On: Implementing a Video </a:t>
            </a:r>
            <a:r>
              <a:rPr lang="en-US" altLang="zh-CN" dirty="0" err="1"/>
              <a:t>Thumbnailer</a:t>
            </a:r>
            <a:endParaRPr lang="zh-CN" altLang="en-US" dirty="0"/>
          </a:p>
        </p:txBody>
      </p:sp>
    </p:spTree>
    <p:extLst>
      <p:ext uri="{BB962C8B-B14F-4D97-AF65-F5344CB8AC3E}">
        <p14:creationId xmlns:p14="http://schemas.microsoft.com/office/powerpoint/2010/main" val="1966435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547352" y="72632"/>
            <a:ext cx="10972800" cy="634082"/>
          </a:xfrm>
          <a:prstGeom prst="rect">
            <a:avLst/>
          </a:prstGeom>
        </p:spPr>
        <p:txBody>
          <a:bodyPr/>
          <a:lstStyle>
            <a:lvl1pPr algn="ctr" defTabSz="1086697" rtl="0" eaLnBrk="1" fontAlgn="base" hangingPunct="1">
              <a:spcBef>
                <a:spcPct val="0"/>
              </a:spcBef>
              <a:spcAft>
                <a:spcPct val="0"/>
              </a:spcAft>
              <a:defRPr sz="5300" kern="1200">
                <a:solidFill>
                  <a:schemeClr val="tx1"/>
                </a:solidFill>
                <a:latin typeface="+mj-lt"/>
                <a:ea typeface="+mj-ea"/>
                <a:cs typeface="+mj-cs"/>
              </a:defRPr>
            </a:lvl1pPr>
            <a:lvl2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2pPr>
            <a:lvl3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3pPr>
            <a:lvl4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4pPr>
            <a:lvl5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5pPr>
            <a:lvl6pPr marL="493642"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6pPr>
            <a:lvl7pPr marL="987283"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7pPr>
            <a:lvl8pPr marL="1480926"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8pPr>
            <a:lvl9pPr marL="1974567"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9pPr>
          </a:lstStyle>
          <a:p>
            <a:pPr algn="l" defTabSz="914400"/>
            <a:r>
              <a:rPr lang="en-US" altLang="zh-CN" sz="3200" b="1" dirty="0" smtClean="0">
                <a:solidFill>
                  <a:srgbClr val="0070C0"/>
                </a:solidFill>
                <a:latin typeface="方正兰亭黑简体" charset="-122"/>
                <a:ea typeface="方正兰亭黑简体" charset="-122"/>
                <a:cs typeface="+mn-cs"/>
              </a:rPr>
              <a:t>Hands </a:t>
            </a:r>
            <a:r>
              <a:rPr lang="en-US" altLang="zh-CN" sz="3200" b="1" dirty="0">
                <a:solidFill>
                  <a:srgbClr val="0070C0"/>
                </a:solidFill>
                <a:latin typeface="方正兰亭黑简体" charset="-122"/>
                <a:ea typeface="方正兰亭黑简体" charset="-122"/>
                <a:cs typeface="+mn-cs"/>
              </a:rPr>
              <a:t>On: Implementing a Video </a:t>
            </a:r>
            <a:r>
              <a:rPr lang="en-US" altLang="zh-CN" sz="3200" b="1" dirty="0" err="1">
                <a:solidFill>
                  <a:srgbClr val="0070C0"/>
                </a:solidFill>
                <a:latin typeface="方正兰亭黑简体" charset="-122"/>
                <a:ea typeface="方正兰亭黑简体" charset="-122"/>
                <a:cs typeface="+mn-cs"/>
              </a:rPr>
              <a:t>Thumbnailer</a:t>
            </a:r>
            <a:endParaRPr lang="zh-CN" altLang="en-US" sz="3200" b="1" dirty="0">
              <a:solidFill>
                <a:srgbClr val="0070C0"/>
              </a:solidFill>
              <a:latin typeface="方正兰亭黑简体" charset="-122"/>
              <a:ea typeface="方正兰亭黑简体" charset="-122"/>
              <a:cs typeface="+mn-cs"/>
            </a:endParaRPr>
          </a:p>
          <a:p>
            <a:pPr algn="l" defTabSz="914400"/>
            <a:endParaRPr lang="zh-CN" altLang="en-US" sz="3200" b="1" dirty="0">
              <a:solidFill>
                <a:srgbClr val="0070C0"/>
              </a:solidFill>
              <a:latin typeface="方正兰亭黑简体" charset="-122"/>
              <a:ea typeface="方正兰亭黑简体" charset="-122"/>
              <a:cs typeface="+mn-cs"/>
            </a:endParaRPr>
          </a:p>
        </p:txBody>
      </p:sp>
      <p:sp>
        <p:nvSpPr>
          <p:cNvPr id="11" name="文本框 10"/>
          <p:cNvSpPr txBox="1"/>
          <p:nvPr/>
        </p:nvSpPr>
        <p:spPr>
          <a:xfrm>
            <a:off x="839417" y="1087576"/>
            <a:ext cx="11017223" cy="4939814"/>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  </a:t>
            </a:r>
            <a:endParaRPr lang="zh-CN" altLang="en-US"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r>
              <a:rPr lang="en-US" altLang="zh-CN" dirty="0" smtClean="0">
                <a:solidFill>
                  <a:srgbClr val="262626"/>
                </a:solidFill>
                <a:latin typeface="微软雅黑" panose="020B0503020204020204" pitchFamily="34" charset="-122"/>
                <a:ea typeface="微软雅黑" panose="020B0503020204020204" pitchFamily="34" charset="-122"/>
              </a:rPr>
              <a:t>To </a:t>
            </a:r>
            <a:r>
              <a:rPr lang="en-US" altLang="zh-CN" dirty="0">
                <a:solidFill>
                  <a:srgbClr val="262626"/>
                </a:solidFill>
                <a:latin typeface="微软雅黑" panose="020B0503020204020204" pitchFamily="34" charset="-122"/>
                <a:ea typeface="微软雅黑" panose="020B0503020204020204" pitchFamily="34" charset="-122"/>
              </a:rPr>
              <a:t>implement this video </a:t>
            </a:r>
            <a:r>
              <a:rPr lang="en-US" altLang="zh-CN" dirty="0" err="1">
                <a:solidFill>
                  <a:srgbClr val="262626"/>
                </a:solidFill>
                <a:latin typeface="微软雅黑" panose="020B0503020204020204" pitchFamily="34" charset="-122"/>
                <a:ea typeface="微软雅黑" panose="020B0503020204020204" pitchFamily="34" charset="-122"/>
              </a:rPr>
              <a:t>thumbnailer</a:t>
            </a:r>
            <a:r>
              <a:rPr lang="en-US" altLang="zh-CN" dirty="0">
                <a:solidFill>
                  <a:srgbClr val="262626"/>
                </a:solidFill>
                <a:latin typeface="微软雅黑" panose="020B0503020204020204" pitchFamily="34" charset="-122"/>
                <a:ea typeface="微软雅黑" panose="020B0503020204020204" pitchFamily="34" charset="-122"/>
              </a:rPr>
              <a:t>, we need two different user containers. The </a:t>
            </a:r>
            <a:r>
              <a:rPr lang="en-US" altLang="zh-CN" dirty="0" smtClean="0">
                <a:solidFill>
                  <a:srgbClr val="262626"/>
                </a:solidFill>
                <a:latin typeface="微软雅黑" panose="020B0503020204020204" pitchFamily="34" charset="-122"/>
                <a:ea typeface="微软雅黑" panose="020B0503020204020204" pitchFamily="34" charset="-122"/>
              </a:rPr>
              <a:t>first</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is </a:t>
            </a:r>
            <a:r>
              <a:rPr lang="en-US" altLang="zh-CN" dirty="0">
                <a:solidFill>
                  <a:srgbClr val="262626"/>
                </a:solidFill>
                <a:latin typeface="微软雅黑" panose="020B0503020204020204" pitchFamily="34" charset="-122"/>
                <a:ea typeface="微软雅黑" panose="020B0503020204020204" pitchFamily="34" charset="-122"/>
              </a:rPr>
              <a:t>the work item source container. The simplest way for this to work is for the </a:t>
            </a:r>
            <a:r>
              <a:rPr lang="en-US" altLang="zh-CN" dirty="0" smtClean="0">
                <a:solidFill>
                  <a:srgbClr val="262626"/>
                </a:solidFill>
                <a:latin typeface="微软雅黑" panose="020B0503020204020204" pitchFamily="34" charset="-122"/>
                <a:ea typeface="微软雅黑" panose="020B0503020204020204" pitchFamily="34" charset="-122"/>
              </a:rPr>
              <a:t>work</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items </a:t>
            </a:r>
            <a:r>
              <a:rPr lang="en-US" altLang="zh-CN" dirty="0">
                <a:solidFill>
                  <a:srgbClr val="262626"/>
                </a:solidFill>
                <a:latin typeface="微软雅黑" panose="020B0503020204020204" pitchFamily="34" charset="-122"/>
                <a:ea typeface="微软雅黑" panose="020B0503020204020204" pitchFamily="34" charset="-122"/>
              </a:rPr>
              <a:t>to appear on a shared disk, such as a Network File System (NFS) share. </a:t>
            </a:r>
            <a:r>
              <a:rPr lang="en-US" altLang="zh-CN" dirty="0" smtClean="0">
                <a:solidFill>
                  <a:srgbClr val="262626"/>
                </a:solidFill>
                <a:latin typeface="微软雅黑" panose="020B0503020204020204" pitchFamily="34" charset="-122"/>
                <a:ea typeface="微软雅黑" panose="020B0503020204020204" pitchFamily="34" charset="-122"/>
              </a:rPr>
              <a:t>The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work </a:t>
            </a:r>
            <a:r>
              <a:rPr lang="en-US" altLang="zh-CN" dirty="0">
                <a:solidFill>
                  <a:srgbClr val="262626"/>
                </a:solidFill>
                <a:latin typeface="微软雅黑" panose="020B0503020204020204" pitchFamily="34" charset="-122"/>
                <a:ea typeface="微软雅黑" panose="020B0503020204020204" pitchFamily="34" charset="-122"/>
              </a:rPr>
              <a:t>item source simply lists the files in this directory and returns them to the </a:t>
            </a:r>
            <a:r>
              <a:rPr lang="en-US" altLang="zh-CN" dirty="0" smtClean="0">
                <a:solidFill>
                  <a:srgbClr val="262626"/>
                </a:solidFill>
                <a:latin typeface="微软雅黑" panose="020B0503020204020204" pitchFamily="34" charset="-122"/>
                <a:ea typeface="微软雅黑" panose="020B0503020204020204" pitchFamily="34" charset="-122"/>
              </a:rPr>
              <a:t>caller.</a:t>
            </a:r>
          </a:p>
          <a:p>
            <a:pPr indent="720000">
              <a:lnSpc>
                <a:spcPct val="125000"/>
              </a:lnSpc>
            </a:pPr>
            <a:r>
              <a:rPr lang="en-US" altLang="zh-CN" dirty="0">
                <a:solidFill>
                  <a:srgbClr val="262626"/>
                </a:solidFill>
                <a:latin typeface="微软雅黑" panose="020B0503020204020204" pitchFamily="34" charset="-122"/>
                <a:ea typeface="微软雅黑" panose="020B0503020204020204" pitchFamily="34" charset="-122"/>
              </a:rPr>
              <a:t>We use the </a:t>
            </a:r>
            <a:r>
              <a:rPr lang="en-US" altLang="zh-CN" dirty="0" err="1">
                <a:solidFill>
                  <a:srgbClr val="262626"/>
                </a:solidFill>
                <a:latin typeface="微软雅黑" panose="020B0503020204020204" pitchFamily="34" charset="-122"/>
                <a:ea typeface="微软雅黑" panose="020B0503020204020204" pitchFamily="34" charset="-122"/>
              </a:rPr>
              <a:t>ffmpeg</a:t>
            </a:r>
            <a:r>
              <a:rPr lang="en-US" altLang="zh-CN" dirty="0">
                <a:solidFill>
                  <a:srgbClr val="262626"/>
                </a:solidFill>
                <a:latin typeface="微软雅黑" panose="020B0503020204020204" pitchFamily="34" charset="-122"/>
                <a:ea typeface="微软雅黑" panose="020B0503020204020204" pitchFamily="34" charset="-122"/>
              </a:rPr>
              <a:t> utility </a:t>
            </a:r>
            <a:r>
              <a:rPr lang="en-US" altLang="zh-CN" dirty="0" smtClean="0">
                <a:solidFill>
                  <a:srgbClr val="262626"/>
                </a:solidFill>
                <a:latin typeface="微软雅黑" panose="020B0503020204020204" pitchFamily="34" charset="-122"/>
                <a:ea typeface="微软雅黑" panose="020B0503020204020204" pitchFamily="34" charset="-122"/>
              </a:rPr>
              <a:t>to</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actually </a:t>
            </a:r>
            <a:r>
              <a:rPr lang="en-US" altLang="zh-CN" dirty="0">
                <a:solidFill>
                  <a:srgbClr val="262626"/>
                </a:solidFill>
                <a:latin typeface="微软雅黑" panose="020B0503020204020204" pitchFamily="34" charset="-122"/>
                <a:ea typeface="微软雅黑" panose="020B0503020204020204" pitchFamily="34" charset="-122"/>
              </a:rPr>
              <a:t>perform the </a:t>
            </a:r>
            <a:r>
              <a:rPr lang="en-US" altLang="zh-CN" dirty="0" err="1">
                <a:solidFill>
                  <a:srgbClr val="262626"/>
                </a:solidFill>
                <a:latin typeface="微软雅黑" panose="020B0503020204020204" pitchFamily="34" charset="-122"/>
                <a:ea typeface="微软雅黑" panose="020B0503020204020204" pitchFamily="34" charset="-122"/>
              </a:rPr>
              <a:t>thumbnailing</a:t>
            </a:r>
            <a:r>
              <a:rPr lang="en-US" altLang="zh-CN" dirty="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work.</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You </a:t>
            </a:r>
            <a:r>
              <a:rPr lang="en-US" altLang="zh-CN" dirty="0">
                <a:solidFill>
                  <a:srgbClr val="262626"/>
                </a:solidFill>
                <a:latin typeface="微软雅黑" panose="020B0503020204020204" pitchFamily="34" charset="-122"/>
                <a:ea typeface="微软雅黑" panose="020B0503020204020204" pitchFamily="34" charset="-122"/>
              </a:rPr>
              <a:t>can create a container that uses the following as its command line:</a:t>
            </a:r>
          </a:p>
          <a:p>
            <a:pPr indent="720000">
              <a:lnSpc>
                <a:spcPct val="125000"/>
              </a:lnSpc>
            </a:pPr>
            <a:r>
              <a:rPr lang="en-US" altLang="zh-CN" dirty="0" err="1">
                <a:solidFill>
                  <a:srgbClr val="262626"/>
                </a:solidFill>
                <a:latin typeface="微软雅黑" panose="020B0503020204020204" pitchFamily="34" charset="-122"/>
                <a:ea typeface="微软雅黑" panose="020B0503020204020204" pitchFamily="34" charset="-122"/>
              </a:rPr>
              <a:t>ffmpeg</a:t>
            </a:r>
            <a:r>
              <a:rPr lang="en-US" altLang="zh-CN" dirty="0">
                <a:solidFill>
                  <a:srgbClr val="262626"/>
                </a:solidFill>
                <a:latin typeface="微软雅黑" panose="020B0503020204020204" pitchFamily="34" charset="-122"/>
                <a:ea typeface="微软雅黑" panose="020B0503020204020204" pitchFamily="34" charset="-122"/>
              </a:rPr>
              <a:t> -</a:t>
            </a:r>
            <a:r>
              <a:rPr lang="en-US" altLang="zh-CN" dirty="0" err="1">
                <a:solidFill>
                  <a:srgbClr val="262626"/>
                </a:solidFill>
                <a:latin typeface="微软雅黑" panose="020B0503020204020204" pitchFamily="34" charset="-122"/>
                <a:ea typeface="微软雅黑" panose="020B0503020204020204" pitchFamily="34" charset="-122"/>
              </a:rPr>
              <a:t>i</a:t>
            </a:r>
            <a:r>
              <a:rPr lang="en-US" altLang="zh-CN" dirty="0">
                <a:solidFill>
                  <a:srgbClr val="262626"/>
                </a:solidFill>
                <a:latin typeface="微软雅黑" panose="020B0503020204020204" pitchFamily="34" charset="-122"/>
                <a:ea typeface="微软雅黑" panose="020B0503020204020204" pitchFamily="34" charset="-122"/>
              </a:rPr>
              <a:t> ${INPUT_FILE} -</a:t>
            </a:r>
            <a:r>
              <a:rPr lang="en-US" altLang="zh-CN" dirty="0" err="1">
                <a:solidFill>
                  <a:srgbClr val="262626"/>
                </a:solidFill>
                <a:latin typeface="微软雅黑" panose="020B0503020204020204" pitchFamily="34" charset="-122"/>
                <a:ea typeface="微软雅黑" panose="020B0503020204020204" pitchFamily="34" charset="-122"/>
              </a:rPr>
              <a:t>frames:v</a:t>
            </a:r>
            <a:r>
              <a:rPr lang="en-US" altLang="zh-CN" dirty="0">
                <a:solidFill>
                  <a:srgbClr val="262626"/>
                </a:solidFill>
                <a:latin typeface="微软雅黑" panose="020B0503020204020204" pitchFamily="34" charset="-122"/>
                <a:ea typeface="微软雅黑" panose="020B0503020204020204" pitchFamily="34" charset="-122"/>
              </a:rPr>
              <a:t> 100 </a:t>
            </a:r>
            <a:r>
              <a:rPr lang="en-US" altLang="zh-CN" dirty="0" err="1">
                <a:solidFill>
                  <a:srgbClr val="262626"/>
                </a:solidFill>
                <a:latin typeface="微软雅黑" panose="020B0503020204020204" pitchFamily="34" charset="-122"/>
                <a:ea typeface="微软雅黑" panose="020B0503020204020204" pitchFamily="34" charset="-122"/>
              </a:rPr>
              <a:t>thumb.png</a:t>
            </a: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r>
              <a:rPr lang="en-US" altLang="zh-CN" dirty="0">
                <a:solidFill>
                  <a:srgbClr val="262626"/>
                </a:solidFill>
                <a:latin typeface="微软雅黑" panose="020B0503020204020204" pitchFamily="34" charset="-122"/>
                <a:ea typeface="微软雅黑" panose="020B0503020204020204" pitchFamily="34" charset="-122"/>
              </a:rPr>
              <a:t>This command will take one frame every 100 frames (that’s the -</a:t>
            </a:r>
            <a:r>
              <a:rPr lang="en-US" altLang="zh-CN" dirty="0" err="1">
                <a:solidFill>
                  <a:srgbClr val="262626"/>
                </a:solidFill>
                <a:latin typeface="微软雅黑" panose="020B0503020204020204" pitchFamily="34" charset="-122"/>
                <a:ea typeface="微软雅黑" panose="020B0503020204020204" pitchFamily="34" charset="-122"/>
              </a:rPr>
              <a:t>frames:v</a:t>
            </a:r>
            <a:r>
              <a:rPr lang="en-US" altLang="zh-CN" dirty="0">
                <a:solidFill>
                  <a:srgbClr val="262626"/>
                </a:solidFill>
                <a:latin typeface="微软雅黑" panose="020B0503020204020204" pitchFamily="34" charset="-122"/>
                <a:ea typeface="微软雅黑" panose="020B0503020204020204" pitchFamily="34" charset="-122"/>
              </a:rPr>
              <a:t> 100 </a:t>
            </a:r>
            <a:r>
              <a:rPr lang="en-US" altLang="zh-CN" dirty="0" smtClean="0">
                <a:solidFill>
                  <a:srgbClr val="262626"/>
                </a:solidFill>
                <a:latin typeface="微软雅黑" panose="020B0503020204020204" pitchFamily="34" charset="-122"/>
                <a:ea typeface="微软雅黑" panose="020B0503020204020204" pitchFamily="34" charset="-122"/>
              </a:rPr>
              <a:t>flag)</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and </a:t>
            </a:r>
            <a:r>
              <a:rPr lang="en-US" altLang="zh-CN" dirty="0">
                <a:solidFill>
                  <a:srgbClr val="262626"/>
                </a:solidFill>
                <a:latin typeface="微软雅黑" panose="020B0503020204020204" pitchFamily="34" charset="-122"/>
                <a:ea typeface="微软雅黑" panose="020B0503020204020204" pitchFamily="34" charset="-122"/>
              </a:rPr>
              <a:t>output it as a PNG file (e.g., thumb1.png, thumb2.png, etc.).</a:t>
            </a: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263353" y="801283"/>
            <a:ext cx="1800199" cy="5394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smtClean="0">
                <a:latin typeface="Microsoft YaHei" charset="0"/>
                <a:ea typeface="Microsoft YaHei" charset="0"/>
                <a:cs typeface="Microsoft YaHei" charset="0"/>
              </a:rPr>
              <a:t>Hands</a:t>
            </a:r>
            <a:r>
              <a:rPr kumimoji="1" lang="zh-CN" altLang="en-US" sz="2400" b="1" dirty="0" smtClean="0">
                <a:latin typeface="Microsoft YaHei" charset="0"/>
                <a:ea typeface="Microsoft YaHei" charset="0"/>
                <a:cs typeface="Microsoft YaHei" charset="0"/>
              </a:rPr>
              <a:t> </a:t>
            </a:r>
            <a:r>
              <a:rPr kumimoji="1" lang="en-US" altLang="zh-CN" sz="2400" b="1" dirty="0" smtClean="0">
                <a:latin typeface="Microsoft YaHei" charset="0"/>
                <a:ea typeface="Microsoft YaHei" charset="0"/>
                <a:cs typeface="Microsoft YaHei" charset="0"/>
              </a:rPr>
              <a:t>On</a:t>
            </a:r>
            <a:endParaRPr kumimoji="1" lang="zh-CN" altLang="en-US" sz="2400" b="1" dirty="0">
              <a:solidFill>
                <a:schemeClr val="lt1"/>
              </a:solidFill>
              <a:latin typeface="Microsoft YaHei" charset="0"/>
              <a:ea typeface="Microsoft YaHei" charset="0"/>
              <a:cs typeface="Microsoft YaHei" charset="0"/>
            </a:endParaRPr>
          </a:p>
        </p:txBody>
      </p:sp>
      <p:sp>
        <p:nvSpPr>
          <p:cNvPr id="3" name="Rectangle 2"/>
          <p:cNvSpPr>
            <a:spLocks noChangeArrowheads="1"/>
          </p:cNvSpPr>
          <p:nvPr/>
        </p:nvSpPr>
        <p:spPr bwMode="auto">
          <a:xfrm>
            <a:off x="1670330" y="2114333"/>
            <a:ext cx="173218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53281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3782907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171165" y="1096430"/>
            <a:ext cx="5716923" cy="1470025"/>
          </a:xfrm>
        </p:spPr>
        <p:txBody>
          <a:bodyPr/>
          <a:lstStyle/>
          <a:p>
            <a:r>
              <a:rPr lang="zh-CN" altLang="en-US" dirty="0" smtClean="0"/>
              <a:t>目录</a:t>
            </a:r>
            <a:endParaRPr lang="zh-CN" altLang="en-US" dirty="0"/>
          </a:p>
        </p:txBody>
      </p:sp>
      <p:sp>
        <p:nvSpPr>
          <p:cNvPr id="8" name="副标题 7"/>
          <p:cNvSpPr>
            <a:spLocks noGrp="1"/>
          </p:cNvSpPr>
          <p:nvPr>
            <p:ph type="subTitle" idx="1"/>
          </p:nvPr>
        </p:nvSpPr>
        <p:spPr>
          <a:xfrm>
            <a:off x="1171166" y="2571744"/>
            <a:ext cx="7301097" cy="2332571"/>
          </a:xfrm>
        </p:spPr>
        <p:txBody>
          <a:bodyPr>
            <a:normAutofit/>
          </a:bodyPr>
          <a:lstStyle/>
          <a:p>
            <a:r>
              <a:rPr lang="en-US" altLang="zh-CN" dirty="0" smtClean="0"/>
              <a:t>What</a:t>
            </a:r>
            <a:r>
              <a:rPr lang="zh-CN" altLang="en-US" dirty="0" smtClean="0"/>
              <a:t> </a:t>
            </a:r>
            <a:r>
              <a:rPr lang="en-US" altLang="zh-CN" dirty="0" smtClean="0"/>
              <a:t>is</a:t>
            </a:r>
            <a:r>
              <a:rPr lang="zh-CN" altLang="en-US" dirty="0" smtClean="0"/>
              <a:t> </a:t>
            </a:r>
            <a:r>
              <a:rPr lang="en-US" altLang="zh-CN" dirty="0" smtClean="0"/>
              <a:t>work</a:t>
            </a:r>
            <a:r>
              <a:rPr lang="zh-CN" altLang="en-US" dirty="0" smtClean="0"/>
              <a:t> </a:t>
            </a:r>
            <a:r>
              <a:rPr lang="en-US" altLang="zh-CN" dirty="0" smtClean="0"/>
              <a:t>queue</a:t>
            </a:r>
            <a:r>
              <a:rPr lang="zh-CN" altLang="en-US" dirty="0" smtClean="0"/>
              <a:t> </a:t>
            </a:r>
            <a:r>
              <a:rPr lang="en-US" altLang="zh-CN" dirty="0" smtClean="0"/>
              <a:t>system</a:t>
            </a:r>
            <a:r>
              <a:rPr lang="zh-CN" altLang="en-US" dirty="0" smtClean="0"/>
              <a:t>？</a:t>
            </a:r>
            <a:endParaRPr lang="en-US" altLang="zh-CN" dirty="0" smtClean="0"/>
          </a:p>
          <a:p>
            <a:r>
              <a:rPr lang="en-US" altLang="zh-CN" dirty="0" smtClean="0"/>
              <a:t>A</a:t>
            </a:r>
            <a:r>
              <a:rPr lang="zh-CN" altLang="en-US" dirty="0" smtClean="0"/>
              <a:t> </a:t>
            </a:r>
            <a:r>
              <a:rPr lang="en-US" altLang="zh-CN" dirty="0" smtClean="0"/>
              <a:t>Generic</a:t>
            </a:r>
            <a:r>
              <a:rPr lang="zh-CN" altLang="en-US" dirty="0" smtClean="0"/>
              <a:t> </a:t>
            </a:r>
            <a:r>
              <a:rPr lang="en-US" altLang="zh-CN" dirty="0" smtClean="0"/>
              <a:t>Work</a:t>
            </a:r>
            <a:r>
              <a:rPr lang="zh-CN" altLang="en-US" dirty="0" smtClean="0"/>
              <a:t> </a:t>
            </a:r>
            <a:r>
              <a:rPr lang="en-US" altLang="zh-CN" dirty="0" smtClean="0"/>
              <a:t>Queue</a:t>
            </a:r>
            <a:r>
              <a:rPr lang="zh-CN" altLang="en-US" dirty="0" smtClean="0"/>
              <a:t> </a:t>
            </a:r>
            <a:r>
              <a:rPr lang="en-US" altLang="zh-CN" dirty="0" smtClean="0"/>
              <a:t>System</a:t>
            </a:r>
            <a:r>
              <a:rPr lang="zh-CN" altLang="en-US" dirty="0" smtClean="0"/>
              <a:t> </a:t>
            </a:r>
            <a:endParaRPr lang="en-US" altLang="zh-CN" dirty="0" smtClean="0"/>
          </a:p>
          <a:p>
            <a:r>
              <a:rPr lang="en-US" altLang="zh-CN" dirty="0"/>
              <a:t>Hands On: Implementing a Video </a:t>
            </a:r>
            <a:r>
              <a:rPr lang="en-US" altLang="zh-CN" dirty="0" err="1"/>
              <a:t>Thumbnailer</a:t>
            </a:r>
            <a:endParaRPr lang="en-US" altLang="zh-CN" dirty="0" smtClean="0"/>
          </a:p>
        </p:txBody>
      </p:sp>
    </p:spTree>
    <p:extLst>
      <p:ext uri="{BB962C8B-B14F-4D97-AF65-F5344CB8AC3E}">
        <p14:creationId xmlns:p14="http://schemas.microsoft.com/office/powerpoint/2010/main" val="1231634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01</a:t>
            </a:r>
            <a:endParaRPr lang="zh-CN" altLang="en-US" dirty="0"/>
          </a:p>
        </p:txBody>
      </p:sp>
      <p:sp>
        <p:nvSpPr>
          <p:cNvPr id="5" name="副标题 4"/>
          <p:cNvSpPr>
            <a:spLocks noGrp="1"/>
          </p:cNvSpPr>
          <p:nvPr>
            <p:ph type="subTitle" idx="1"/>
          </p:nvPr>
        </p:nvSpPr>
        <p:spPr/>
        <p:txBody>
          <a:bodyPr/>
          <a:lstStyle/>
          <a:p>
            <a:r>
              <a:rPr lang="en-US" altLang="zh-CN" dirty="0" smtClean="0"/>
              <a:t>What</a:t>
            </a:r>
            <a:r>
              <a:rPr lang="zh-CN" altLang="en-US" dirty="0" smtClean="0"/>
              <a:t> </a:t>
            </a:r>
            <a:r>
              <a:rPr lang="en-US" altLang="zh-CN" dirty="0" smtClean="0"/>
              <a:t>is</a:t>
            </a:r>
            <a:r>
              <a:rPr lang="zh-CN" altLang="en-US" dirty="0" smtClean="0"/>
              <a:t> </a:t>
            </a:r>
            <a:r>
              <a:rPr lang="en-US" altLang="zh-CN" dirty="0" smtClean="0"/>
              <a:t>work</a:t>
            </a:r>
            <a:r>
              <a:rPr lang="zh-CN" altLang="en-US" dirty="0" smtClean="0"/>
              <a:t> </a:t>
            </a:r>
            <a:r>
              <a:rPr lang="en-US" altLang="zh-CN" dirty="0" smtClean="0"/>
              <a:t>queue</a:t>
            </a:r>
            <a:r>
              <a:rPr lang="zh-CN" altLang="en-US" dirty="0" smtClean="0"/>
              <a:t> </a:t>
            </a:r>
            <a:r>
              <a:rPr lang="en-US" altLang="zh-CN" dirty="0" smtClean="0"/>
              <a:t>system</a:t>
            </a:r>
            <a:r>
              <a:rPr lang="zh-CN" altLang="en-US" dirty="0" smtClean="0"/>
              <a:t>？</a:t>
            </a:r>
            <a:endParaRPr lang="zh-CN" altLang="en-US" dirty="0"/>
          </a:p>
        </p:txBody>
      </p:sp>
    </p:spTree>
    <p:extLst>
      <p:ext uri="{BB962C8B-B14F-4D97-AF65-F5344CB8AC3E}">
        <p14:creationId xmlns:p14="http://schemas.microsoft.com/office/powerpoint/2010/main" val="2162105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547352" y="72632"/>
            <a:ext cx="10972800" cy="634082"/>
          </a:xfrm>
          <a:prstGeom prst="rect">
            <a:avLst/>
          </a:prstGeom>
        </p:spPr>
        <p:txBody>
          <a:bodyPr/>
          <a:lstStyle>
            <a:lvl1pPr algn="ctr" defTabSz="1086697" rtl="0" eaLnBrk="1" fontAlgn="base" hangingPunct="1">
              <a:spcBef>
                <a:spcPct val="0"/>
              </a:spcBef>
              <a:spcAft>
                <a:spcPct val="0"/>
              </a:spcAft>
              <a:defRPr sz="5300" kern="1200">
                <a:solidFill>
                  <a:schemeClr val="tx1"/>
                </a:solidFill>
                <a:latin typeface="+mj-lt"/>
                <a:ea typeface="+mj-ea"/>
                <a:cs typeface="+mj-cs"/>
              </a:defRPr>
            </a:lvl1pPr>
            <a:lvl2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2pPr>
            <a:lvl3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3pPr>
            <a:lvl4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4pPr>
            <a:lvl5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5pPr>
            <a:lvl6pPr marL="493642"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6pPr>
            <a:lvl7pPr marL="987283"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7pPr>
            <a:lvl8pPr marL="1480926"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8pPr>
            <a:lvl9pPr marL="1974567"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9pPr>
          </a:lstStyle>
          <a:p>
            <a:pPr algn="l" defTabSz="914400"/>
            <a:r>
              <a:rPr lang="en-US" altLang="zh-CN" sz="3200" b="1" dirty="0">
                <a:solidFill>
                  <a:srgbClr val="0070C0"/>
                </a:solidFill>
                <a:latin typeface="方正兰亭黑简体" charset="-122"/>
                <a:ea typeface="方正兰亭黑简体" charset="-122"/>
                <a:cs typeface="+mn-cs"/>
              </a:rPr>
              <a:t>W</a:t>
            </a:r>
            <a:r>
              <a:rPr lang="en-US" altLang="zh-CN" sz="3200" b="1" dirty="0" smtClean="0">
                <a:solidFill>
                  <a:srgbClr val="0070C0"/>
                </a:solidFill>
                <a:latin typeface="方正兰亭黑简体" charset="-122"/>
                <a:ea typeface="方正兰亭黑简体" charset="-122"/>
                <a:cs typeface="+mn-cs"/>
              </a:rPr>
              <a:t>hat</a:t>
            </a:r>
            <a:r>
              <a:rPr lang="zh-CN" altLang="en-US" sz="3200" b="1" dirty="0" smtClean="0">
                <a:solidFill>
                  <a:srgbClr val="0070C0"/>
                </a:solidFill>
                <a:latin typeface="方正兰亭黑简体" charset="-122"/>
                <a:ea typeface="方正兰亭黑简体" charset="-122"/>
                <a:cs typeface="+mn-cs"/>
              </a:rPr>
              <a:t> </a:t>
            </a:r>
            <a:r>
              <a:rPr lang="en-US" altLang="zh-CN" sz="3200" b="1" dirty="0" smtClean="0">
                <a:solidFill>
                  <a:srgbClr val="0070C0"/>
                </a:solidFill>
                <a:latin typeface="方正兰亭黑简体" charset="-122"/>
                <a:ea typeface="方正兰亭黑简体" charset="-122"/>
                <a:cs typeface="+mn-cs"/>
              </a:rPr>
              <a:t>is</a:t>
            </a:r>
            <a:r>
              <a:rPr lang="zh-CN" altLang="en-US" sz="3200" b="1" dirty="0" smtClean="0">
                <a:solidFill>
                  <a:srgbClr val="0070C0"/>
                </a:solidFill>
                <a:latin typeface="方正兰亭黑简体" charset="-122"/>
                <a:ea typeface="方正兰亭黑简体" charset="-122"/>
                <a:cs typeface="+mn-cs"/>
              </a:rPr>
              <a:t> </a:t>
            </a:r>
            <a:r>
              <a:rPr lang="en-US" altLang="zh-CN" sz="3200" b="1" dirty="0" smtClean="0">
                <a:solidFill>
                  <a:srgbClr val="0070C0"/>
                </a:solidFill>
                <a:latin typeface="方正兰亭黑简体" charset="-122"/>
                <a:ea typeface="方正兰亭黑简体" charset="-122"/>
                <a:cs typeface="+mn-cs"/>
              </a:rPr>
              <a:t>work</a:t>
            </a:r>
            <a:r>
              <a:rPr lang="zh-CN" altLang="en-US" sz="3200" b="1" dirty="0" smtClean="0">
                <a:solidFill>
                  <a:srgbClr val="0070C0"/>
                </a:solidFill>
                <a:latin typeface="方正兰亭黑简体" charset="-122"/>
                <a:ea typeface="方正兰亭黑简体" charset="-122"/>
                <a:cs typeface="+mn-cs"/>
              </a:rPr>
              <a:t> </a:t>
            </a:r>
            <a:r>
              <a:rPr lang="en-US" altLang="zh-CN" sz="3200" b="1" dirty="0" smtClean="0">
                <a:solidFill>
                  <a:srgbClr val="0070C0"/>
                </a:solidFill>
                <a:latin typeface="方正兰亭黑简体" charset="-122"/>
                <a:ea typeface="方正兰亭黑简体" charset="-122"/>
                <a:cs typeface="+mn-cs"/>
              </a:rPr>
              <a:t>queue</a:t>
            </a:r>
            <a:r>
              <a:rPr lang="zh-CN" altLang="en-US" sz="3200" b="1" dirty="0" smtClean="0">
                <a:solidFill>
                  <a:srgbClr val="0070C0"/>
                </a:solidFill>
                <a:latin typeface="方正兰亭黑简体" charset="-122"/>
                <a:ea typeface="方正兰亭黑简体" charset="-122"/>
                <a:cs typeface="+mn-cs"/>
              </a:rPr>
              <a:t> </a:t>
            </a:r>
            <a:r>
              <a:rPr lang="en-US" altLang="zh-CN" sz="3200" b="1" dirty="0" smtClean="0">
                <a:solidFill>
                  <a:srgbClr val="0070C0"/>
                </a:solidFill>
                <a:latin typeface="方正兰亭黑简体" charset="-122"/>
                <a:ea typeface="方正兰亭黑简体" charset="-122"/>
                <a:cs typeface="+mn-cs"/>
              </a:rPr>
              <a:t>system?</a:t>
            </a:r>
            <a:endParaRPr lang="zh-CN" altLang="en-US" sz="3200" b="1" dirty="0">
              <a:solidFill>
                <a:srgbClr val="0070C0"/>
              </a:solidFill>
              <a:latin typeface="方正兰亭黑简体" charset="-122"/>
              <a:ea typeface="方正兰亭黑简体" charset="-122"/>
              <a:cs typeface="+mn-cs"/>
            </a:endParaRPr>
          </a:p>
        </p:txBody>
      </p:sp>
      <p:sp>
        <p:nvSpPr>
          <p:cNvPr id="11" name="文本框 10"/>
          <p:cNvSpPr txBox="1"/>
          <p:nvPr/>
        </p:nvSpPr>
        <p:spPr>
          <a:xfrm>
            <a:off x="839417" y="1087576"/>
            <a:ext cx="11017223" cy="4939814"/>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  </a:t>
            </a:r>
            <a:endParaRPr lang="en-US" altLang="zh-CN" dirty="0" smtClean="0">
              <a:solidFill>
                <a:srgbClr val="262626"/>
              </a:solidFill>
              <a:latin typeface="微软雅黑" panose="020B0503020204020204" pitchFamily="34" charset="-122"/>
              <a:ea typeface="微软雅黑" panose="020B0503020204020204" pitchFamily="34" charset="-122"/>
            </a:endParaRPr>
          </a:p>
          <a:p>
            <a:pPr marL="1200150" lvl="2" indent="-285750">
              <a:lnSpc>
                <a:spcPct val="125000"/>
              </a:lnSpc>
              <a:buFont typeface="Wingdings" charset="2"/>
              <a:buChar char="l"/>
            </a:pPr>
            <a:r>
              <a:rPr lang="en-US" altLang="zh-CN" dirty="0" smtClean="0">
                <a:solidFill>
                  <a:srgbClr val="262626"/>
                </a:solidFill>
                <a:latin typeface="微软雅黑" panose="020B0503020204020204" pitchFamily="34" charset="-122"/>
                <a:ea typeface="微软雅黑" panose="020B0503020204020204" pitchFamily="34" charset="-122"/>
              </a:rPr>
              <a:t>the </a:t>
            </a:r>
            <a:r>
              <a:rPr lang="en-US" altLang="zh-CN" dirty="0">
                <a:solidFill>
                  <a:srgbClr val="262626"/>
                </a:solidFill>
                <a:latin typeface="微软雅黑" panose="020B0503020204020204" pitchFamily="34" charset="-122"/>
                <a:ea typeface="微软雅黑" panose="020B0503020204020204" pitchFamily="34" charset="-122"/>
              </a:rPr>
              <a:t>simplest form of batch </a:t>
            </a:r>
            <a:r>
              <a:rPr lang="en-US" altLang="zh-CN" dirty="0" smtClean="0">
                <a:solidFill>
                  <a:srgbClr val="262626"/>
                </a:solidFill>
                <a:latin typeface="微软雅黑" panose="020B0503020204020204" pitchFamily="34" charset="-122"/>
                <a:ea typeface="微软雅黑" panose="020B0503020204020204" pitchFamily="34" charset="-122"/>
              </a:rPr>
              <a:t>processing.</a:t>
            </a:r>
          </a:p>
          <a:p>
            <a:pPr marL="1200150" lvl="2" indent="-285750">
              <a:lnSpc>
                <a:spcPct val="125000"/>
              </a:lnSpc>
              <a:buFont typeface="Wingdings" charset="2"/>
              <a:buChar char="l"/>
            </a:pPr>
            <a:r>
              <a:rPr lang="en-US" altLang="zh-CN" dirty="0">
                <a:solidFill>
                  <a:srgbClr val="262626"/>
                </a:solidFill>
                <a:latin typeface="微软雅黑" panose="020B0503020204020204" pitchFamily="34" charset="-122"/>
                <a:ea typeface="微软雅黑" panose="020B0503020204020204" pitchFamily="34" charset="-122"/>
              </a:rPr>
              <a:t>Each piece of work is wholly independent of </a:t>
            </a:r>
            <a:r>
              <a:rPr lang="en-US" altLang="zh-CN" dirty="0" smtClean="0">
                <a:solidFill>
                  <a:srgbClr val="262626"/>
                </a:solidFill>
                <a:latin typeface="微软雅黑" panose="020B0503020204020204" pitchFamily="34" charset="-122"/>
                <a:ea typeface="微软雅黑" panose="020B0503020204020204" pitchFamily="34" charset="-122"/>
              </a:rPr>
              <a:t>the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other </a:t>
            </a:r>
            <a:r>
              <a:rPr lang="en-US" altLang="zh-CN" dirty="0">
                <a:solidFill>
                  <a:srgbClr val="262626"/>
                </a:solidFill>
                <a:latin typeface="微软雅黑" panose="020B0503020204020204" pitchFamily="34" charset="-122"/>
                <a:ea typeface="微软雅黑" panose="020B0503020204020204" pitchFamily="34" charset="-122"/>
              </a:rPr>
              <a:t>and can be processed without any </a:t>
            </a:r>
            <a:r>
              <a:rPr lang="en-US" altLang="zh-CN" dirty="0" smtClean="0">
                <a:solidFill>
                  <a:srgbClr val="262626"/>
                </a:solidFill>
                <a:latin typeface="微软雅黑" panose="020B0503020204020204" pitchFamily="34" charset="-122"/>
                <a:ea typeface="微软雅黑" panose="020B0503020204020204" pitchFamily="34" charset="-122"/>
              </a:rPr>
              <a:t>interactions.</a:t>
            </a:r>
          </a:p>
          <a:p>
            <a:pPr marL="1200150" lvl="2" indent="-285750">
              <a:lnSpc>
                <a:spcPct val="125000"/>
              </a:lnSpc>
              <a:buFont typeface="Wingdings" charset="2"/>
              <a:buChar char="l"/>
            </a:pPr>
            <a:r>
              <a:rPr lang="en-US" altLang="zh-CN" dirty="0">
                <a:solidFill>
                  <a:srgbClr val="262626"/>
                </a:solidFill>
                <a:latin typeface="微软雅黑" panose="020B0503020204020204" pitchFamily="34" charset="-122"/>
                <a:ea typeface="微软雅黑" panose="020B0503020204020204" pitchFamily="34" charset="-122"/>
              </a:rPr>
              <a:t>Generally, the goals of the </a:t>
            </a:r>
            <a:r>
              <a:rPr lang="en-US" altLang="zh-CN" dirty="0" smtClean="0">
                <a:solidFill>
                  <a:srgbClr val="262626"/>
                </a:solidFill>
                <a:latin typeface="微软雅黑" panose="020B0503020204020204" pitchFamily="34" charset="-122"/>
                <a:ea typeface="微软雅黑" panose="020B0503020204020204" pitchFamily="34" charset="-122"/>
              </a:rPr>
              <a:t>work</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queue </a:t>
            </a:r>
            <a:r>
              <a:rPr lang="en-US" altLang="zh-CN" dirty="0">
                <a:solidFill>
                  <a:srgbClr val="262626"/>
                </a:solidFill>
                <a:latin typeface="微软雅黑" panose="020B0503020204020204" pitchFamily="34" charset="-122"/>
                <a:ea typeface="微软雅黑" panose="020B0503020204020204" pitchFamily="34" charset="-122"/>
              </a:rPr>
              <a:t>system are to ensure that each piece of work is processed within a </a:t>
            </a:r>
            <a:r>
              <a:rPr lang="en-US" altLang="zh-CN" dirty="0" smtClean="0">
                <a:solidFill>
                  <a:srgbClr val="262626"/>
                </a:solidFill>
                <a:latin typeface="微软雅黑" panose="020B0503020204020204" pitchFamily="34" charset="-122"/>
                <a:ea typeface="微软雅黑" panose="020B0503020204020204" pitchFamily="34" charset="-122"/>
              </a:rPr>
              <a:t>certain</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amount </a:t>
            </a:r>
            <a:r>
              <a:rPr lang="en-US" altLang="zh-CN" dirty="0">
                <a:solidFill>
                  <a:srgbClr val="262626"/>
                </a:solidFill>
                <a:latin typeface="微软雅黑" panose="020B0503020204020204" pitchFamily="34" charset="-122"/>
                <a:ea typeface="微软雅黑" panose="020B0503020204020204" pitchFamily="34" charset="-122"/>
              </a:rPr>
              <a:t>of time. </a:t>
            </a:r>
            <a:endParaRPr lang="en-US" altLang="zh-CN" dirty="0" smtClean="0">
              <a:solidFill>
                <a:srgbClr val="262626"/>
              </a:solidFill>
              <a:latin typeface="微软雅黑" panose="020B0503020204020204" pitchFamily="34" charset="-122"/>
              <a:ea typeface="微软雅黑" panose="020B0503020204020204" pitchFamily="34" charset="-122"/>
            </a:endParaRPr>
          </a:p>
          <a:p>
            <a:pPr marL="1200150" lvl="2" indent="-285750">
              <a:lnSpc>
                <a:spcPct val="125000"/>
              </a:lnSpc>
              <a:buFont typeface="Wingdings" charset="2"/>
              <a:buChar char="l"/>
            </a:pPr>
            <a:r>
              <a:rPr lang="en-US" altLang="zh-CN" dirty="0">
                <a:solidFill>
                  <a:srgbClr val="262626"/>
                </a:solidFill>
                <a:latin typeface="微软雅黑" panose="020B0503020204020204" pitchFamily="34" charset="-122"/>
                <a:ea typeface="微软雅黑" panose="020B0503020204020204" pitchFamily="34" charset="-122"/>
              </a:rPr>
              <a:t>Workers are scaled up or scaled down to ensure that the work can </a:t>
            </a:r>
            <a:r>
              <a:rPr lang="en-US" altLang="zh-CN" dirty="0" smtClean="0">
                <a:solidFill>
                  <a:srgbClr val="262626"/>
                </a:solidFill>
                <a:latin typeface="微软雅黑" panose="020B0503020204020204" pitchFamily="34" charset="-122"/>
                <a:ea typeface="微软雅黑" panose="020B0503020204020204" pitchFamily="34" charset="-122"/>
              </a:rPr>
              <a:t>be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handled.</a:t>
            </a:r>
          </a:p>
          <a:p>
            <a:pPr marL="1200150" lvl="2" indent="-285750">
              <a:lnSpc>
                <a:spcPct val="125000"/>
              </a:lnSpc>
              <a:buFont typeface="Wingdings" charset="2"/>
              <a:buChar char="l"/>
            </a:pPr>
            <a:endParaRPr lang="en-US" altLang="zh-CN" dirty="0">
              <a:solidFill>
                <a:srgbClr val="262626"/>
              </a:solidFill>
              <a:latin typeface="微软雅黑" panose="020B0503020204020204" pitchFamily="34" charset="-122"/>
              <a:ea typeface="微软雅黑" panose="020B0503020204020204" pitchFamily="34" charset="-122"/>
            </a:endParaRPr>
          </a:p>
          <a:p>
            <a:pPr marL="1200150" lvl="2" indent="-285750">
              <a:lnSpc>
                <a:spcPct val="125000"/>
              </a:lnSpc>
              <a:buFont typeface="Wingdings" charset="2"/>
              <a:buChar char="l"/>
            </a:pPr>
            <a:endParaRPr lang="en-US" altLang="zh-CN" dirty="0" smtClean="0">
              <a:solidFill>
                <a:srgbClr val="262626"/>
              </a:solidFill>
              <a:latin typeface="微软雅黑" panose="020B0503020204020204" pitchFamily="34" charset="-122"/>
              <a:ea typeface="微软雅黑" panose="020B0503020204020204" pitchFamily="34" charset="-122"/>
            </a:endParaRPr>
          </a:p>
          <a:p>
            <a:pPr marL="1200150" lvl="2" indent="-285750">
              <a:lnSpc>
                <a:spcPct val="125000"/>
              </a:lnSpc>
              <a:buFont typeface="Wingdings" charset="2"/>
              <a:buChar char="l"/>
            </a:pPr>
            <a:endParaRPr lang="en-US" altLang="zh-CN" dirty="0">
              <a:solidFill>
                <a:srgbClr val="262626"/>
              </a:solidFill>
              <a:latin typeface="微软雅黑" panose="020B0503020204020204" pitchFamily="34" charset="-122"/>
              <a:ea typeface="微软雅黑" panose="020B0503020204020204" pitchFamily="34" charset="-122"/>
            </a:endParaRPr>
          </a:p>
          <a:p>
            <a:pPr marL="1200150" lvl="2" indent="-285750">
              <a:lnSpc>
                <a:spcPct val="125000"/>
              </a:lnSpc>
              <a:buFont typeface="Wingdings" charset="2"/>
              <a:buChar char="l"/>
            </a:pPr>
            <a:endParaRPr lang="en-US" altLang="zh-CN" dirty="0" smtClean="0">
              <a:solidFill>
                <a:srgbClr val="262626"/>
              </a:solidFill>
              <a:latin typeface="微软雅黑" panose="020B0503020204020204" pitchFamily="34" charset="-122"/>
              <a:ea typeface="微软雅黑" panose="020B0503020204020204" pitchFamily="34" charset="-122"/>
            </a:endParaRPr>
          </a:p>
          <a:p>
            <a:pPr marL="1200150" lvl="2" indent="-285750">
              <a:lnSpc>
                <a:spcPct val="125000"/>
              </a:lnSpc>
              <a:buFont typeface="Wingdings" charset="2"/>
              <a:buChar char="l"/>
            </a:pPr>
            <a:endParaRPr lang="en-US" altLang="zh-CN" dirty="0">
              <a:solidFill>
                <a:srgbClr val="262626"/>
              </a:solidFill>
              <a:latin typeface="微软雅黑" panose="020B0503020204020204" pitchFamily="34" charset="-122"/>
              <a:ea typeface="微软雅黑" panose="020B0503020204020204" pitchFamily="34" charset="-122"/>
            </a:endParaRPr>
          </a:p>
          <a:p>
            <a:pPr marL="1200150" lvl="2" indent="-285750">
              <a:lnSpc>
                <a:spcPct val="125000"/>
              </a:lnSpc>
              <a:buFont typeface="Wingdings" charset="2"/>
              <a:buChar char="l"/>
            </a:pPr>
            <a:endParaRPr lang="en-US" altLang="zh-CN" dirty="0" smtClean="0">
              <a:solidFill>
                <a:srgbClr val="262626"/>
              </a:solidFill>
              <a:latin typeface="微软雅黑" panose="020B0503020204020204" pitchFamily="34" charset="-122"/>
              <a:ea typeface="微软雅黑" panose="020B0503020204020204" pitchFamily="34" charset="-122"/>
            </a:endParaRPr>
          </a:p>
          <a:p>
            <a:pPr marL="1200150" lvl="2" indent="-285750">
              <a:lnSpc>
                <a:spcPct val="125000"/>
              </a:lnSpc>
              <a:buFont typeface="Wingdings" charset="2"/>
              <a:buChar char="l"/>
            </a:pPr>
            <a:endParaRPr lang="zh-CN" altLang="en-US" dirty="0">
              <a:solidFill>
                <a:srgbClr val="262626"/>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263353" y="801283"/>
            <a:ext cx="3456383" cy="5394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smtClean="0">
                <a:latin typeface="Microsoft YaHei" charset="0"/>
                <a:ea typeface="Microsoft YaHei" charset="0"/>
                <a:cs typeface="Microsoft YaHei" charset="0"/>
              </a:rPr>
              <a:t>Work</a:t>
            </a:r>
            <a:r>
              <a:rPr kumimoji="1" lang="zh-CN" altLang="en-US" sz="2400" b="1" dirty="0" smtClean="0">
                <a:latin typeface="Microsoft YaHei" charset="0"/>
                <a:ea typeface="Microsoft YaHei" charset="0"/>
                <a:cs typeface="Microsoft YaHei" charset="0"/>
              </a:rPr>
              <a:t> </a:t>
            </a:r>
            <a:r>
              <a:rPr kumimoji="1" lang="en-US" altLang="zh-CN" sz="2400" b="1" dirty="0" smtClean="0">
                <a:latin typeface="Microsoft YaHei" charset="0"/>
                <a:ea typeface="Microsoft YaHei" charset="0"/>
                <a:cs typeface="Microsoft YaHei" charset="0"/>
              </a:rPr>
              <a:t>Queue</a:t>
            </a:r>
            <a:r>
              <a:rPr kumimoji="1" lang="zh-CN" altLang="en-US" sz="2400" b="1" dirty="0" smtClean="0">
                <a:latin typeface="Microsoft YaHei" charset="0"/>
                <a:ea typeface="Microsoft YaHei" charset="0"/>
                <a:cs typeface="Microsoft YaHei" charset="0"/>
              </a:rPr>
              <a:t> </a:t>
            </a:r>
            <a:r>
              <a:rPr kumimoji="1" lang="en-US" altLang="zh-CN" sz="2400" b="1" dirty="0" smtClean="0">
                <a:latin typeface="Microsoft YaHei" charset="0"/>
                <a:ea typeface="Microsoft YaHei" charset="0"/>
                <a:cs typeface="Microsoft YaHei" charset="0"/>
              </a:rPr>
              <a:t>System</a:t>
            </a:r>
            <a:endParaRPr kumimoji="1" lang="zh-CN" altLang="en-US" sz="2400" b="1" dirty="0">
              <a:solidFill>
                <a:schemeClr val="lt1"/>
              </a:solidFill>
              <a:latin typeface="Microsoft YaHei" charset="0"/>
              <a:ea typeface="Microsoft YaHei" charset="0"/>
              <a:cs typeface="Microsoft YaHei" charset="0"/>
            </a:endParaRPr>
          </a:p>
        </p:txBody>
      </p:sp>
      <p:sp>
        <p:nvSpPr>
          <p:cNvPr id="3" name="Rectangle 2"/>
          <p:cNvSpPr>
            <a:spLocks noChangeArrowheads="1"/>
          </p:cNvSpPr>
          <p:nvPr/>
        </p:nvSpPr>
        <p:spPr bwMode="auto">
          <a:xfrm>
            <a:off x="1670330" y="2114333"/>
            <a:ext cx="173218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 name="图片 1"/>
          <p:cNvPicPr>
            <a:picLocks noChangeAspect="1"/>
          </p:cNvPicPr>
          <p:nvPr/>
        </p:nvPicPr>
        <p:blipFill>
          <a:blip r:embed="rId3"/>
          <a:stretch>
            <a:fillRect/>
          </a:stretch>
        </p:blipFill>
        <p:spPr>
          <a:xfrm>
            <a:off x="2135560" y="3573016"/>
            <a:ext cx="6553200" cy="2304542"/>
          </a:xfrm>
          <a:prstGeom prst="rect">
            <a:avLst/>
          </a:prstGeom>
        </p:spPr>
      </p:pic>
    </p:spTree>
    <p:extLst>
      <p:ext uri="{BB962C8B-B14F-4D97-AF65-F5344CB8AC3E}">
        <p14:creationId xmlns:p14="http://schemas.microsoft.com/office/powerpoint/2010/main" val="2047292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02</a:t>
            </a:r>
            <a:endParaRPr lang="zh-CN" altLang="en-US" dirty="0"/>
          </a:p>
        </p:txBody>
      </p:sp>
      <p:sp>
        <p:nvSpPr>
          <p:cNvPr id="5" name="副标题 4"/>
          <p:cNvSpPr>
            <a:spLocks noGrp="1"/>
          </p:cNvSpPr>
          <p:nvPr>
            <p:ph type="subTitle" idx="1"/>
          </p:nvPr>
        </p:nvSpPr>
        <p:spPr>
          <a:xfrm>
            <a:off x="3143230" y="2109139"/>
            <a:ext cx="8497386" cy="653107"/>
          </a:xfrm>
        </p:spPr>
        <p:txBody>
          <a:bodyPr/>
          <a:lstStyle/>
          <a:p>
            <a:r>
              <a:rPr lang="en-US" altLang="zh-CN" dirty="0"/>
              <a:t>A Generic Work Queue System</a:t>
            </a:r>
          </a:p>
          <a:p>
            <a:endParaRPr lang="zh-CN" altLang="en-US" dirty="0"/>
          </a:p>
        </p:txBody>
      </p:sp>
    </p:spTree>
    <p:extLst>
      <p:ext uri="{BB962C8B-B14F-4D97-AF65-F5344CB8AC3E}">
        <p14:creationId xmlns:p14="http://schemas.microsoft.com/office/powerpoint/2010/main" val="151645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547352" y="72632"/>
            <a:ext cx="10972800" cy="634082"/>
          </a:xfrm>
          <a:prstGeom prst="rect">
            <a:avLst/>
          </a:prstGeom>
        </p:spPr>
        <p:txBody>
          <a:bodyPr/>
          <a:lstStyle>
            <a:lvl1pPr algn="ctr" defTabSz="1086697" rtl="0" eaLnBrk="1" fontAlgn="base" hangingPunct="1">
              <a:spcBef>
                <a:spcPct val="0"/>
              </a:spcBef>
              <a:spcAft>
                <a:spcPct val="0"/>
              </a:spcAft>
              <a:defRPr sz="5300" kern="1200">
                <a:solidFill>
                  <a:schemeClr val="tx1"/>
                </a:solidFill>
                <a:latin typeface="+mj-lt"/>
                <a:ea typeface="+mj-ea"/>
                <a:cs typeface="+mj-cs"/>
              </a:defRPr>
            </a:lvl1pPr>
            <a:lvl2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2pPr>
            <a:lvl3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3pPr>
            <a:lvl4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4pPr>
            <a:lvl5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5pPr>
            <a:lvl6pPr marL="493642"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6pPr>
            <a:lvl7pPr marL="987283"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7pPr>
            <a:lvl8pPr marL="1480926"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8pPr>
            <a:lvl9pPr marL="1974567"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9pPr>
          </a:lstStyle>
          <a:p>
            <a:pPr algn="l" defTabSz="914400"/>
            <a:endParaRPr lang="zh-CN" altLang="en-US" sz="3200" b="1" dirty="0">
              <a:solidFill>
                <a:srgbClr val="0070C0"/>
              </a:solidFill>
              <a:latin typeface="方正兰亭黑简体" charset="-122"/>
              <a:ea typeface="方正兰亭黑简体" charset="-122"/>
              <a:cs typeface="+mn-cs"/>
            </a:endParaRPr>
          </a:p>
        </p:txBody>
      </p:sp>
      <p:sp>
        <p:nvSpPr>
          <p:cNvPr id="11" name="文本框 10"/>
          <p:cNvSpPr txBox="1"/>
          <p:nvPr/>
        </p:nvSpPr>
        <p:spPr>
          <a:xfrm>
            <a:off x="839417" y="1087576"/>
            <a:ext cx="11017223" cy="5286062"/>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 </a:t>
            </a: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r>
              <a:rPr lang="en-US" altLang="zh-CN" dirty="0" smtClean="0">
                <a:solidFill>
                  <a:srgbClr val="262626"/>
                </a:solidFill>
                <a:latin typeface="微软雅黑" panose="020B0503020204020204" pitchFamily="34" charset="-122"/>
                <a:ea typeface="微软雅黑" panose="020B0503020204020204" pitchFamily="34" charset="-122"/>
              </a:rPr>
              <a:t>Most of the logic in the work queue is wholly independent of the actual work</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being </a:t>
            </a:r>
            <a:r>
              <a:rPr lang="en-US" altLang="zh-CN" dirty="0">
                <a:solidFill>
                  <a:srgbClr val="262626"/>
                </a:solidFill>
                <a:latin typeface="微软雅黑" panose="020B0503020204020204" pitchFamily="34" charset="-122"/>
                <a:ea typeface="微软雅黑" panose="020B0503020204020204" pitchFamily="34" charset="-122"/>
              </a:rPr>
              <a:t>done, and in many cases the delivery of the work can be performed in an </a:t>
            </a:r>
            <a:r>
              <a:rPr lang="en-US" altLang="zh-CN" dirty="0" smtClean="0">
                <a:solidFill>
                  <a:srgbClr val="262626"/>
                </a:solidFill>
                <a:latin typeface="微软雅黑" panose="020B0503020204020204" pitchFamily="34" charset="-122"/>
                <a:ea typeface="微软雅黑" panose="020B0503020204020204" pitchFamily="34" charset="-122"/>
              </a:rPr>
              <a:t>independent </a:t>
            </a:r>
            <a:r>
              <a:rPr lang="en-US" altLang="zh-CN" dirty="0">
                <a:solidFill>
                  <a:srgbClr val="262626"/>
                </a:solidFill>
                <a:latin typeface="微软雅黑" panose="020B0503020204020204" pitchFamily="34" charset="-122"/>
                <a:ea typeface="微软雅黑" panose="020B0503020204020204" pitchFamily="34" charset="-122"/>
              </a:rPr>
              <a:t>manner as well. To illustrate this point, consider the work queue </a:t>
            </a:r>
            <a:r>
              <a:rPr lang="en-US" altLang="zh-CN" dirty="0" smtClean="0">
                <a:solidFill>
                  <a:srgbClr val="262626"/>
                </a:solidFill>
                <a:latin typeface="微软雅黑" panose="020B0503020204020204" pitchFamily="34" charset="-122"/>
                <a:ea typeface="微软雅黑" panose="020B0503020204020204" pitchFamily="34" charset="-122"/>
              </a:rPr>
              <a:t>illustrated</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in </a:t>
            </a:r>
            <a:r>
              <a:rPr lang="en-US" altLang="zh-CN" dirty="0">
                <a:solidFill>
                  <a:srgbClr val="262626"/>
                </a:solidFill>
                <a:latin typeface="微软雅黑" panose="020B0503020204020204" pitchFamily="34" charset="-122"/>
                <a:ea typeface="微软雅黑" panose="020B0503020204020204" pitchFamily="34" charset="-122"/>
              </a:rPr>
              <a:t>Figure 10-1. If we take a look at it again and identify functionality that can be </a:t>
            </a:r>
            <a:r>
              <a:rPr lang="en-US" altLang="zh-CN" dirty="0" smtClean="0">
                <a:solidFill>
                  <a:srgbClr val="262626"/>
                </a:solidFill>
                <a:latin typeface="微软雅黑" panose="020B0503020204020204" pitchFamily="34" charset="-122"/>
                <a:ea typeface="微软雅黑" panose="020B0503020204020204" pitchFamily="34" charset="-122"/>
              </a:rPr>
              <a:t>provided </a:t>
            </a:r>
            <a:r>
              <a:rPr lang="en-US" altLang="zh-CN" dirty="0">
                <a:solidFill>
                  <a:srgbClr val="262626"/>
                </a:solidFill>
                <a:latin typeface="微软雅黑" panose="020B0503020204020204" pitchFamily="34" charset="-122"/>
                <a:ea typeface="微软雅黑" panose="020B0503020204020204" pitchFamily="34" charset="-122"/>
              </a:rPr>
              <a:t>by a shared set of library containers, it becomes apparent that most of </a:t>
            </a:r>
            <a:r>
              <a:rPr lang="en-US" altLang="zh-CN" dirty="0" smtClean="0">
                <a:solidFill>
                  <a:srgbClr val="262626"/>
                </a:solidFill>
                <a:latin typeface="微软雅黑" panose="020B0503020204020204" pitchFamily="34" charset="-122"/>
                <a:ea typeface="微软雅黑" panose="020B0503020204020204" pitchFamily="34" charset="-122"/>
              </a:rPr>
              <a:t>the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implementation </a:t>
            </a:r>
            <a:r>
              <a:rPr lang="en-US" altLang="zh-CN" dirty="0">
                <a:solidFill>
                  <a:srgbClr val="262626"/>
                </a:solidFill>
                <a:latin typeface="微软雅黑" panose="020B0503020204020204" pitchFamily="34" charset="-122"/>
                <a:ea typeface="微软雅黑" panose="020B0503020204020204" pitchFamily="34" charset="-122"/>
              </a:rPr>
              <a:t>of a containerized work queue can be shared across a wide variety </a:t>
            </a:r>
            <a:r>
              <a:rPr lang="en-US" altLang="zh-CN" dirty="0" smtClean="0">
                <a:solidFill>
                  <a:srgbClr val="262626"/>
                </a:solidFill>
                <a:latin typeface="微软雅黑" panose="020B0503020204020204" pitchFamily="34" charset="-122"/>
                <a:ea typeface="微软雅黑" panose="020B0503020204020204" pitchFamily="34" charset="-122"/>
              </a:rPr>
              <a:t>of</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users.</a:t>
            </a: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263353" y="801283"/>
            <a:ext cx="5112567" cy="5394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smtClean="0">
                <a:latin typeface="Microsoft YaHei" charset="0"/>
                <a:ea typeface="Microsoft YaHei" charset="0"/>
                <a:cs typeface="Microsoft YaHei" charset="0"/>
              </a:rPr>
              <a:t>A </a:t>
            </a:r>
            <a:r>
              <a:rPr kumimoji="1" lang="en-US" altLang="zh-CN" sz="2400" b="1" dirty="0">
                <a:latin typeface="Microsoft YaHei" charset="0"/>
                <a:ea typeface="Microsoft YaHei" charset="0"/>
                <a:cs typeface="Microsoft YaHei" charset="0"/>
              </a:rPr>
              <a:t>Generic Work Queue System</a:t>
            </a:r>
            <a:endParaRPr kumimoji="1" lang="zh-CN" altLang="en-US" sz="2400" b="1" dirty="0">
              <a:solidFill>
                <a:schemeClr val="lt1"/>
              </a:solidFill>
              <a:latin typeface="Microsoft YaHei" charset="0"/>
              <a:ea typeface="Microsoft YaHei" charset="0"/>
              <a:cs typeface="Microsoft YaHei" charset="0"/>
            </a:endParaRPr>
          </a:p>
        </p:txBody>
      </p:sp>
      <p:sp>
        <p:nvSpPr>
          <p:cNvPr id="3" name="Rectangle 2"/>
          <p:cNvSpPr>
            <a:spLocks noChangeArrowheads="1"/>
          </p:cNvSpPr>
          <p:nvPr/>
        </p:nvSpPr>
        <p:spPr bwMode="auto">
          <a:xfrm>
            <a:off x="1670330" y="2114333"/>
            <a:ext cx="173218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stretch>
            <a:fillRect/>
          </a:stretch>
        </p:blipFill>
        <p:spPr>
          <a:xfrm>
            <a:off x="1343479" y="3486912"/>
            <a:ext cx="6988175" cy="2849372"/>
          </a:xfrm>
          <a:prstGeom prst="rect">
            <a:avLst/>
          </a:prstGeom>
        </p:spPr>
      </p:pic>
    </p:spTree>
    <p:extLst>
      <p:ext uri="{BB962C8B-B14F-4D97-AF65-F5344CB8AC3E}">
        <p14:creationId xmlns:p14="http://schemas.microsoft.com/office/powerpoint/2010/main" val="834480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547352" y="72632"/>
            <a:ext cx="10972800" cy="634082"/>
          </a:xfrm>
          <a:prstGeom prst="rect">
            <a:avLst/>
          </a:prstGeom>
        </p:spPr>
        <p:txBody>
          <a:bodyPr/>
          <a:lstStyle>
            <a:lvl1pPr algn="ctr" defTabSz="1086697" rtl="0" eaLnBrk="1" fontAlgn="base" hangingPunct="1">
              <a:spcBef>
                <a:spcPct val="0"/>
              </a:spcBef>
              <a:spcAft>
                <a:spcPct val="0"/>
              </a:spcAft>
              <a:defRPr sz="5300" kern="1200">
                <a:solidFill>
                  <a:schemeClr val="tx1"/>
                </a:solidFill>
                <a:latin typeface="+mj-lt"/>
                <a:ea typeface="+mj-ea"/>
                <a:cs typeface="+mj-cs"/>
              </a:defRPr>
            </a:lvl1pPr>
            <a:lvl2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2pPr>
            <a:lvl3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3pPr>
            <a:lvl4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4pPr>
            <a:lvl5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5pPr>
            <a:lvl6pPr marL="493642"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6pPr>
            <a:lvl7pPr marL="987283"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7pPr>
            <a:lvl8pPr marL="1480926"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8pPr>
            <a:lvl9pPr marL="1974567"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9pPr>
          </a:lstStyle>
          <a:p>
            <a:pPr algn="l" defTabSz="914400"/>
            <a:endParaRPr lang="zh-CN" altLang="en-US" sz="3200" b="1" dirty="0">
              <a:solidFill>
                <a:srgbClr val="0070C0"/>
              </a:solidFill>
              <a:latin typeface="方正兰亭黑简体" charset="-122"/>
              <a:ea typeface="方正兰亭黑简体" charset="-122"/>
              <a:cs typeface="+mn-cs"/>
            </a:endParaRPr>
          </a:p>
        </p:txBody>
      </p:sp>
      <p:sp>
        <p:nvSpPr>
          <p:cNvPr id="11" name="文本框 10"/>
          <p:cNvSpPr txBox="1"/>
          <p:nvPr/>
        </p:nvSpPr>
        <p:spPr>
          <a:xfrm>
            <a:off x="839417" y="1087576"/>
            <a:ext cx="11017223" cy="4593565"/>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 </a:t>
            </a: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r>
              <a:rPr lang="en-US" altLang="zh-CN" dirty="0">
                <a:solidFill>
                  <a:srgbClr val="262626"/>
                </a:solidFill>
                <a:latin typeface="微软雅黑" panose="020B0503020204020204" pitchFamily="34" charset="-122"/>
                <a:ea typeface="微软雅黑" panose="020B0503020204020204" pitchFamily="34" charset="-122"/>
              </a:rPr>
              <a:t>Building a reusable container-based work queue requires the definition of </a:t>
            </a:r>
            <a:r>
              <a:rPr lang="en-US" altLang="zh-CN" dirty="0" smtClean="0">
                <a:solidFill>
                  <a:srgbClr val="262626"/>
                </a:solidFill>
                <a:latin typeface="微软雅黑" panose="020B0503020204020204" pitchFamily="34" charset="-122"/>
                <a:ea typeface="微软雅黑" panose="020B0503020204020204" pitchFamily="34" charset="-122"/>
              </a:rPr>
              <a:t>interfaces</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between </a:t>
            </a:r>
            <a:r>
              <a:rPr lang="en-US" altLang="zh-CN" dirty="0">
                <a:solidFill>
                  <a:srgbClr val="262626"/>
                </a:solidFill>
                <a:latin typeface="微软雅黑" panose="020B0503020204020204" pitchFamily="34" charset="-122"/>
                <a:ea typeface="微软雅黑" panose="020B0503020204020204" pitchFamily="34" charset="-122"/>
              </a:rPr>
              <a:t>the generic library containers and the user-defined application logic. In </a:t>
            </a:r>
            <a:r>
              <a:rPr lang="en-US" altLang="zh-CN" dirty="0" smtClean="0">
                <a:solidFill>
                  <a:srgbClr val="262626"/>
                </a:solidFill>
                <a:latin typeface="微软雅黑" panose="020B0503020204020204" pitchFamily="34" charset="-122"/>
                <a:ea typeface="微软雅黑" panose="020B0503020204020204" pitchFamily="34" charset="-122"/>
              </a:rPr>
              <a:t>the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containerized </a:t>
            </a:r>
            <a:r>
              <a:rPr lang="en-US" altLang="zh-CN" dirty="0">
                <a:solidFill>
                  <a:srgbClr val="262626"/>
                </a:solidFill>
                <a:latin typeface="微软雅黑" panose="020B0503020204020204" pitchFamily="34" charset="-122"/>
                <a:ea typeface="微软雅黑" panose="020B0503020204020204" pitchFamily="34" charset="-122"/>
              </a:rPr>
              <a:t>work queue, there are two interfaces</a:t>
            </a:r>
            <a:r>
              <a:rPr lang="en-US" altLang="zh-CN" dirty="0" smtClean="0">
                <a:solidFill>
                  <a:srgbClr val="262626"/>
                </a:solidFill>
                <a:latin typeface="微软雅黑" panose="020B0503020204020204" pitchFamily="34" charset="-122"/>
                <a:ea typeface="微软雅黑" panose="020B0503020204020204" pitchFamily="34" charset="-122"/>
              </a:rPr>
              <a:t>:</a:t>
            </a:r>
          </a:p>
          <a:p>
            <a:pPr marL="742950" lvl="1" indent="-285750">
              <a:lnSpc>
                <a:spcPct val="125000"/>
              </a:lnSpc>
              <a:buFont typeface="Wingdings" charset="2"/>
              <a:buChar char="l"/>
            </a:pPr>
            <a:r>
              <a:rPr lang="en-US" altLang="zh-CN" dirty="0">
                <a:solidFill>
                  <a:srgbClr val="262626"/>
                </a:solidFill>
                <a:latin typeface="微软雅黑" panose="020B0503020204020204" pitchFamily="34" charset="-122"/>
                <a:ea typeface="微软雅黑" panose="020B0503020204020204" pitchFamily="34" charset="-122"/>
              </a:rPr>
              <a:t>the source container </a:t>
            </a:r>
            <a:r>
              <a:rPr lang="en-US" altLang="zh-CN" dirty="0" smtClean="0">
                <a:solidFill>
                  <a:srgbClr val="262626"/>
                </a:solidFill>
                <a:latin typeface="微软雅黑" panose="020B0503020204020204" pitchFamily="34" charset="-122"/>
                <a:ea typeface="微软雅黑" panose="020B0503020204020204" pitchFamily="34" charset="-122"/>
              </a:rPr>
              <a:t>interface</a:t>
            </a:r>
          </a:p>
          <a:p>
            <a:pPr lvl="1">
              <a:lnSpc>
                <a:spcPct val="125000"/>
              </a:lnSpc>
            </a:pPr>
            <a:r>
              <a:rPr lang="zh-CN" altLang="en-US" dirty="0">
                <a:solidFill>
                  <a:srgbClr val="262626"/>
                </a:solidFill>
                <a:latin typeface="微软雅黑" panose="020B0503020204020204" pitchFamily="34" charset="-122"/>
                <a:ea typeface="微软雅黑" panose="020B0503020204020204" pitchFamily="34" charset="-122"/>
              </a:rPr>
              <a:t>  </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provides </a:t>
            </a:r>
            <a:r>
              <a:rPr lang="en-US" altLang="zh-CN" dirty="0">
                <a:solidFill>
                  <a:srgbClr val="262626"/>
                </a:solidFill>
                <a:latin typeface="微软雅黑" panose="020B0503020204020204" pitchFamily="34" charset="-122"/>
                <a:ea typeface="微软雅黑" panose="020B0503020204020204" pitchFamily="34" charset="-122"/>
              </a:rPr>
              <a:t>a stream of work items that need processing</a:t>
            </a:r>
            <a:endParaRPr lang="en-US" altLang="zh-CN" dirty="0" smtClean="0">
              <a:solidFill>
                <a:srgbClr val="262626"/>
              </a:solidFill>
              <a:latin typeface="微软雅黑" panose="020B0503020204020204" pitchFamily="34" charset="-122"/>
              <a:ea typeface="微软雅黑" panose="020B0503020204020204" pitchFamily="34" charset="-122"/>
            </a:endParaRPr>
          </a:p>
          <a:p>
            <a:pPr marL="742950" lvl="1" indent="-285750">
              <a:lnSpc>
                <a:spcPct val="125000"/>
              </a:lnSpc>
              <a:buFont typeface="Wingdings" charset="2"/>
              <a:buChar char="l"/>
            </a:pPr>
            <a:r>
              <a:rPr lang="en-US" altLang="zh-CN" dirty="0">
                <a:solidFill>
                  <a:srgbClr val="262626"/>
                </a:solidFill>
                <a:latin typeface="微软雅黑" panose="020B0503020204020204" pitchFamily="34" charset="-122"/>
                <a:ea typeface="微软雅黑" panose="020B0503020204020204" pitchFamily="34" charset="-122"/>
              </a:rPr>
              <a:t>the worker </a:t>
            </a:r>
            <a:r>
              <a:rPr lang="en-US" altLang="zh-CN" dirty="0" smtClean="0">
                <a:solidFill>
                  <a:srgbClr val="262626"/>
                </a:solidFill>
                <a:latin typeface="微软雅黑" panose="020B0503020204020204" pitchFamily="34" charset="-122"/>
                <a:ea typeface="微软雅黑" panose="020B0503020204020204" pitchFamily="34" charset="-122"/>
              </a:rPr>
              <a:t>container interface</a:t>
            </a:r>
          </a:p>
          <a:p>
            <a:pPr lvl="1">
              <a:lnSpc>
                <a:spcPct val="125000"/>
              </a:lnSpc>
            </a:pPr>
            <a:r>
              <a:rPr lang="zh-CN" altLang="en-US" dirty="0">
                <a:solidFill>
                  <a:srgbClr val="262626"/>
                </a:solidFill>
                <a:latin typeface="微软雅黑" panose="020B0503020204020204" pitchFamily="34" charset="-122"/>
                <a:ea typeface="微软雅黑" panose="020B0503020204020204" pitchFamily="34" charset="-122"/>
              </a:rPr>
              <a:t> </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knows </a:t>
            </a:r>
            <a:r>
              <a:rPr lang="en-US" altLang="zh-CN" dirty="0">
                <a:solidFill>
                  <a:srgbClr val="262626"/>
                </a:solidFill>
                <a:latin typeface="微软雅黑" panose="020B0503020204020204" pitchFamily="34" charset="-122"/>
                <a:ea typeface="微软雅黑" panose="020B0503020204020204" pitchFamily="34" charset="-122"/>
              </a:rPr>
              <a:t>how to actually process a work item</a:t>
            </a: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263353" y="801283"/>
            <a:ext cx="5112567" cy="5394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smtClean="0">
                <a:latin typeface="Microsoft YaHei" charset="0"/>
                <a:ea typeface="Microsoft YaHei" charset="0"/>
                <a:cs typeface="Microsoft YaHei" charset="0"/>
              </a:rPr>
              <a:t>A Generic Work Queue System</a:t>
            </a:r>
            <a:endParaRPr kumimoji="1" lang="zh-CN" altLang="en-US" sz="2400" b="1" dirty="0">
              <a:solidFill>
                <a:schemeClr val="lt1"/>
              </a:solidFill>
              <a:latin typeface="Microsoft YaHei" charset="0"/>
              <a:ea typeface="Microsoft YaHei" charset="0"/>
              <a:cs typeface="Microsoft YaHei" charset="0"/>
            </a:endParaRPr>
          </a:p>
        </p:txBody>
      </p:sp>
      <p:sp>
        <p:nvSpPr>
          <p:cNvPr id="3" name="Rectangle 2"/>
          <p:cNvSpPr>
            <a:spLocks noChangeArrowheads="1"/>
          </p:cNvSpPr>
          <p:nvPr/>
        </p:nvSpPr>
        <p:spPr bwMode="auto">
          <a:xfrm>
            <a:off x="1670330" y="2114333"/>
            <a:ext cx="173218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28923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547352" y="72632"/>
            <a:ext cx="10972800" cy="634082"/>
          </a:xfrm>
          <a:prstGeom prst="rect">
            <a:avLst/>
          </a:prstGeom>
        </p:spPr>
        <p:txBody>
          <a:bodyPr/>
          <a:lstStyle>
            <a:lvl1pPr algn="ctr" defTabSz="1086697" rtl="0" eaLnBrk="1" fontAlgn="base" hangingPunct="1">
              <a:spcBef>
                <a:spcPct val="0"/>
              </a:spcBef>
              <a:spcAft>
                <a:spcPct val="0"/>
              </a:spcAft>
              <a:defRPr sz="5300" kern="1200">
                <a:solidFill>
                  <a:schemeClr val="tx1"/>
                </a:solidFill>
                <a:latin typeface="+mj-lt"/>
                <a:ea typeface="+mj-ea"/>
                <a:cs typeface="+mj-cs"/>
              </a:defRPr>
            </a:lvl1pPr>
            <a:lvl2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2pPr>
            <a:lvl3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3pPr>
            <a:lvl4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4pPr>
            <a:lvl5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5pPr>
            <a:lvl6pPr marL="493642"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6pPr>
            <a:lvl7pPr marL="987283"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7pPr>
            <a:lvl8pPr marL="1480926"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8pPr>
            <a:lvl9pPr marL="1974567"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9pPr>
          </a:lstStyle>
          <a:p>
            <a:pPr algn="l" defTabSz="914400"/>
            <a:endParaRPr lang="zh-CN" altLang="en-US" sz="3200" b="1" dirty="0">
              <a:solidFill>
                <a:srgbClr val="0070C0"/>
              </a:solidFill>
              <a:latin typeface="方正兰亭黑简体" charset="-122"/>
              <a:ea typeface="方正兰亭黑简体" charset="-122"/>
              <a:cs typeface="+mn-cs"/>
            </a:endParaRPr>
          </a:p>
        </p:txBody>
      </p:sp>
      <p:sp>
        <p:nvSpPr>
          <p:cNvPr id="11" name="文本框 10"/>
          <p:cNvSpPr txBox="1"/>
          <p:nvPr/>
        </p:nvSpPr>
        <p:spPr>
          <a:xfrm>
            <a:off x="839417" y="1087576"/>
            <a:ext cx="11017223" cy="3901068"/>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 </a:t>
            </a: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r>
              <a:rPr lang="en-US" altLang="zh-CN" dirty="0" smtClean="0">
                <a:solidFill>
                  <a:srgbClr val="262626"/>
                </a:solidFill>
                <a:latin typeface="微软雅黑" panose="020B0503020204020204" pitchFamily="34" charset="-122"/>
                <a:ea typeface="微软雅黑" panose="020B0503020204020204" pitchFamily="34" charset="-122"/>
              </a:rPr>
              <a:t>To </a:t>
            </a:r>
            <a:r>
              <a:rPr lang="en-US" altLang="zh-CN" dirty="0">
                <a:solidFill>
                  <a:srgbClr val="262626"/>
                </a:solidFill>
                <a:latin typeface="微软雅黑" panose="020B0503020204020204" pitchFamily="34" charset="-122"/>
                <a:ea typeface="微软雅黑" panose="020B0503020204020204" pitchFamily="34" charset="-122"/>
              </a:rPr>
              <a:t>operate, every work queue needs a collection of work items that need </a:t>
            </a:r>
            <a:r>
              <a:rPr lang="en-US" altLang="zh-CN" dirty="0" err="1" smtClean="0">
                <a:solidFill>
                  <a:srgbClr val="262626"/>
                </a:solidFill>
                <a:latin typeface="微软雅黑" panose="020B0503020204020204" pitchFamily="34" charset="-122"/>
                <a:ea typeface="微软雅黑" panose="020B0503020204020204" pitchFamily="34" charset="-122"/>
              </a:rPr>
              <a:t>processing.There</a:t>
            </a:r>
            <a:r>
              <a:rPr lang="en-US" altLang="zh-CN" dirty="0" smtClean="0">
                <a:solidFill>
                  <a:srgbClr val="262626"/>
                </a:solidFill>
                <a:latin typeface="微软雅黑" panose="020B0503020204020204" pitchFamily="34" charset="-122"/>
                <a:ea typeface="微软雅黑" panose="020B0503020204020204" pitchFamily="34" charset="-122"/>
              </a:rPr>
              <a:t> </a:t>
            </a:r>
            <a:r>
              <a:rPr lang="en-US" altLang="zh-CN" dirty="0">
                <a:solidFill>
                  <a:srgbClr val="262626"/>
                </a:solidFill>
                <a:latin typeface="微软雅黑" panose="020B0503020204020204" pitchFamily="34" charset="-122"/>
                <a:ea typeface="微软雅黑" panose="020B0503020204020204" pitchFamily="34" charset="-122"/>
              </a:rPr>
              <a:t>are many different sources of work items the work queue, depending on </a:t>
            </a:r>
            <a:r>
              <a:rPr lang="en-US" altLang="zh-CN" dirty="0" smtClean="0">
                <a:solidFill>
                  <a:srgbClr val="262626"/>
                </a:solidFill>
                <a:latin typeface="微软雅黑" panose="020B0503020204020204" pitchFamily="34" charset="-122"/>
                <a:ea typeface="微软雅黑" panose="020B0503020204020204" pitchFamily="34" charset="-122"/>
              </a:rPr>
              <a:t>the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specific </a:t>
            </a:r>
            <a:r>
              <a:rPr lang="en-US" altLang="zh-CN" dirty="0">
                <a:solidFill>
                  <a:srgbClr val="262626"/>
                </a:solidFill>
                <a:latin typeface="微软雅黑" panose="020B0503020204020204" pitchFamily="34" charset="-122"/>
                <a:ea typeface="微软雅黑" panose="020B0503020204020204" pitchFamily="34" charset="-122"/>
              </a:rPr>
              <a:t>application of the work queue. However, once the set of items has </a:t>
            </a:r>
            <a:r>
              <a:rPr lang="en-US" altLang="zh-CN" dirty="0" smtClean="0">
                <a:solidFill>
                  <a:srgbClr val="262626"/>
                </a:solidFill>
                <a:latin typeface="微软雅黑" panose="020B0503020204020204" pitchFamily="34" charset="-122"/>
                <a:ea typeface="微软雅黑" panose="020B0503020204020204" pitchFamily="34" charset="-122"/>
              </a:rPr>
              <a:t>been</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obtained</a:t>
            </a:r>
            <a:r>
              <a:rPr lang="en-US" altLang="zh-CN" dirty="0">
                <a:solidFill>
                  <a:srgbClr val="262626"/>
                </a:solidFill>
                <a:latin typeface="微软雅黑" panose="020B0503020204020204" pitchFamily="34" charset="-122"/>
                <a:ea typeface="微软雅黑" panose="020B0503020204020204" pitchFamily="34" charset="-122"/>
              </a:rPr>
              <a:t>, the actual operation of the work queue is quite generic. Consequently, </a:t>
            </a:r>
            <a:r>
              <a:rPr lang="en-US" altLang="zh-CN" dirty="0" smtClean="0">
                <a:solidFill>
                  <a:srgbClr val="262626"/>
                </a:solidFill>
                <a:latin typeface="微软雅黑" panose="020B0503020204020204" pitchFamily="34" charset="-122"/>
                <a:ea typeface="微软雅黑" panose="020B0503020204020204" pitchFamily="34" charset="-122"/>
              </a:rPr>
              <a:t>we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can separate the application-specific queue source logic from the generic queue processing logic. </a:t>
            </a:r>
            <a:r>
              <a:rPr lang="en-US" altLang="zh-CN" dirty="0">
                <a:solidFill>
                  <a:srgbClr val="262626"/>
                </a:solidFill>
                <a:latin typeface="微软雅黑" panose="020B0503020204020204" pitchFamily="34" charset="-122"/>
                <a:ea typeface="微软雅黑" panose="020B0503020204020204" pitchFamily="34" charset="-122"/>
              </a:rPr>
              <a:t>Given the previously defined patterns of container groups, this can </a:t>
            </a:r>
            <a:r>
              <a:rPr lang="en-US" altLang="zh-CN" dirty="0" smtClean="0">
                <a:solidFill>
                  <a:srgbClr val="262626"/>
                </a:solidFill>
                <a:latin typeface="微软雅黑" panose="020B0503020204020204" pitchFamily="34" charset="-122"/>
                <a:ea typeface="微软雅黑" panose="020B0503020204020204" pitchFamily="34" charset="-122"/>
              </a:rPr>
              <a:t>be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seen </a:t>
            </a:r>
            <a:r>
              <a:rPr lang="en-US" altLang="zh-CN" dirty="0">
                <a:solidFill>
                  <a:srgbClr val="262626"/>
                </a:solidFill>
                <a:latin typeface="微软雅黑" panose="020B0503020204020204" pitchFamily="34" charset="-122"/>
                <a:ea typeface="微软雅黑" panose="020B0503020204020204" pitchFamily="34" charset="-122"/>
              </a:rPr>
              <a:t>as an example of the ambassador pattern defined previously. The generic </a:t>
            </a:r>
            <a:r>
              <a:rPr lang="en-US" altLang="zh-CN" dirty="0" smtClean="0">
                <a:solidFill>
                  <a:srgbClr val="262626"/>
                </a:solidFill>
                <a:latin typeface="微软雅黑" panose="020B0503020204020204" pitchFamily="34" charset="-122"/>
                <a:ea typeface="微软雅黑" panose="020B0503020204020204" pitchFamily="34" charset="-122"/>
              </a:rPr>
              <a:t>work</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queue </a:t>
            </a:r>
            <a:r>
              <a:rPr lang="en-US" altLang="zh-CN" dirty="0">
                <a:solidFill>
                  <a:srgbClr val="262626"/>
                </a:solidFill>
                <a:latin typeface="微软雅黑" panose="020B0503020204020204" pitchFamily="34" charset="-122"/>
                <a:ea typeface="微软雅黑" panose="020B0503020204020204" pitchFamily="34" charset="-122"/>
              </a:rPr>
              <a:t>container is the primary application container, and the </a:t>
            </a:r>
            <a:r>
              <a:rPr lang="en-US" altLang="zh-CN" dirty="0" smtClean="0">
                <a:solidFill>
                  <a:srgbClr val="262626"/>
                </a:solidFill>
                <a:latin typeface="微软雅黑" panose="020B0503020204020204" pitchFamily="34" charset="-122"/>
                <a:ea typeface="微软雅黑" panose="020B0503020204020204" pitchFamily="34" charset="-122"/>
              </a:rPr>
              <a:t>application-specific</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source </a:t>
            </a:r>
            <a:r>
              <a:rPr lang="en-US" altLang="zh-CN" dirty="0">
                <a:solidFill>
                  <a:srgbClr val="262626"/>
                </a:solidFill>
                <a:latin typeface="微软雅黑" panose="020B0503020204020204" pitchFamily="34" charset="-122"/>
                <a:ea typeface="微软雅黑" panose="020B0503020204020204" pitchFamily="34" charset="-122"/>
              </a:rPr>
              <a:t>container is the ambassador that proxies the generic work queue’s requests </a:t>
            </a:r>
            <a:r>
              <a:rPr lang="en-US" altLang="zh-CN" dirty="0" smtClean="0">
                <a:solidFill>
                  <a:srgbClr val="262626"/>
                </a:solidFill>
                <a:latin typeface="微软雅黑" panose="020B0503020204020204" pitchFamily="34" charset="-122"/>
                <a:ea typeface="微软雅黑" panose="020B0503020204020204" pitchFamily="34" charset="-122"/>
              </a:rPr>
              <a:t>out</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to </a:t>
            </a:r>
            <a:r>
              <a:rPr lang="en-US" altLang="zh-CN" dirty="0">
                <a:solidFill>
                  <a:srgbClr val="262626"/>
                </a:solidFill>
                <a:latin typeface="微软雅黑" panose="020B0503020204020204" pitchFamily="34" charset="-122"/>
                <a:ea typeface="微软雅黑" panose="020B0503020204020204" pitchFamily="34" charset="-122"/>
              </a:rPr>
              <a:t>the concrete definition of the work queue out in the real world.</a:t>
            </a:r>
            <a:endParaRPr lang="en-US" altLang="zh-CN" dirty="0" smtClean="0">
              <a:solidFill>
                <a:srgbClr val="262626"/>
              </a:solidFill>
              <a:latin typeface="微软雅黑" panose="020B0503020204020204" pitchFamily="34" charset="-122"/>
              <a:ea typeface="微软雅黑" panose="020B0503020204020204" pitchFamily="34" charset="-122"/>
            </a:endParaRPr>
          </a:p>
          <a:p>
            <a:pPr indent="720000">
              <a:lnSpc>
                <a:spcPct val="125000"/>
              </a:lnSpc>
            </a:pPr>
            <a:endParaRPr lang="en-US" altLang="zh-CN" dirty="0" smtClean="0">
              <a:solidFill>
                <a:srgbClr val="262626"/>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263353" y="801283"/>
            <a:ext cx="5112567" cy="5394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smtClean="0">
                <a:latin typeface="Microsoft YaHei" charset="0"/>
                <a:ea typeface="Microsoft YaHei" charset="0"/>
                <a:cs typeface="Microsoft YaHei" charset="0"/>
              </a:rPr>
              <a:t>The </a:t>
            </a:r>
            <a:r>
              <a:rPr kumimoji="1" lang="en-US" altLang="zh-CN" sz="2400" b="1" dirty="0">
                <a:latin typeface="Microsoft YaHei" charset="0"/>
                <a:ea typeface="Microsoft YaHei" charset="0"/>
                <a:cs typeface="Microsoft YaHei" charset="0"/>
              </a:rPr>
              <a:t>Source Container Interface</a:t>
            </a:r>
            <a:endParaRPr kumimoji="1" lang="zh-CN" altLang="en-US" sz="2400" b="1" dirty="0">
              <a:solidFill>
                <a:schemeClr val="lt1"/>
              </a:solidFill>
              <a:latin typeface="Microsoft YaHei" charset="0"/>
              <a:ea typeface="Microsoft YaHei" charset="0"/>
              <a:cs typeface="Microsoft YaHei" charset="0"/>
            </a:endParaRPr>
          </a:p>
        </p:txBody>
      </p:sp>
      <p:sp>
        <p:nvSpPr>
          <p:cNvPr id="3" name="Rectangle 2"/>
          <p:cNvSpPr>
            <a:spLocks noChangeArrowheads="1"/>
          </p:cNvSpPr>
          <p:nvPr/>
        </p:nvSpPr>
        <p:spPr bwMode="auto">
          <a:xfrm>
            <a:off x="1670330" y="2114333"/>
            <a:ext cx="173218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24366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a:spLocks/>
          </p:cNvSpPr>
          <p:nvPr/>
        </p:nvSpPr>
        <p:spPr>
          <a:xfrm>
            <a:off x="547352" y="72632"/>
            <a:ext cx="10972800" cy="634082"/>
          </a:xfrm>
          <a:prstGeom prst="rect">
            <a:avLst/>
          </a:prstGeom>
        </p:spPr>
        <p:txBody>
          <a:bodyPr/>
          <a:lstStyle>
            <a:lvl1pPr algn="ctr" defTabSz="1086697" rtl="0" eaLnBrk="1" fontAlgn="base" hangingPunct="1">
              <a:spcBef>
                <a:spcPct val="0"/>
              </a:spcBef>
              <a:spcAft>
                <a:spcPct val="0"/>
              </a:spcAft>
              <a:defRPr sz="5300" kern="1200">
                <a:solidFill>
                  <a:schemeClr val="tx1"/>
                </a:solidFill>
                <a:latin typeface="+mj-lt"/>
                <a:ea typeface="+mj-ea"/>
                <a:cs typeface="+mj-cs"/>
              </a:defRPr>
            </a:lvl1pPr>
            <a:lvl2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2pPr>
            <a:lvl3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3pPr>
            <a:lvl4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4pPr>
            <a:lvl5pPr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5pPr>
            <a:lvl6pPr marL="493642"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6pPr>
            <a:lvl7pPr marL="987283"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7pPr>
            <a:lvl8pPr marL="1480926"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8pPr>
            <a:lvl9pPr marL="1974567" algn="ctr" defTabSz="1086697" rtl="0" eaLnBrk="1" fontAlgn="base" hangingPunct="1">
              <a:spcBef>
                <a:spcPct val="0"/>
              </a:spcBef>
              <a:spcAft>
                <a:spcPct val="0"/>
              </a:spcAft>
              <a:defRPr sz="5300">
                <a:solidFill>
                  <a:schemeClr val="tx1"/>
                </a:solidFill>
                <a:latin typeface="Calibri" pitchFamily="34" charset="0"/>
                <a:ea typeface="宋体" pitchFamily="2" charset="-122"/>
              </a:defRPr>
            </a:lvl9pPr>
          </a:lstStyle>
          <a:p>
            <a:pPr algn="l" defTabSz="914400"/>
            <a:endParaRPr lang="zh-CN" altLang="en-US" sz="3200" b="1" dirty="0">
              <a:solidFill>
                <a:srgbClr val="0070C0"/>
              </a:solidFill>
              <a:latin typeface="方正兰亭黑简体" charset="-122"/>
              <a:ea typeface="方正兰亭黑简体" charset="-122"/>
              <a:cs typeface="+mn-cs"/>
            </a:endParaRPr>
          </a:p>
        </p:txBody>
      </p:sp>
      <p:sp>
        <p:nvSpPr>
          <p:cNvPr id="11" name="文本框 10"/>
          <p:cNvSpPr txBox="1"/>
          <p:nvPr/>
        </p:nvSpPr>
        <p:spPr>
          <a:xfrm>
            <a:off x="839417" y="1087576"/>
            <a:ext cx="11017223" cy="3901068"/>
          </a:xfrm>
          <a:prstGeom prst="rect">
            <a:avLst/>
          </a:prstGeom>
          <a:noFill/>
          <a:ln w="25400">
            <a:solidFill>
              <a:srgbClr val="0070C0"/>
            </a:solidFill>
          </a:ln>
        </p:spPr>
        <p:txBody>
          <a:bodyPr wrap="square" rtlCol="0">
            <a:spAutoFit/>
          </a:bodyPr>
          <a:lstStyle/>
          <a:p>
            <a:pPr indent="720000">
              <a:lnSpc>
                <a:spcPct val="125000"/>
              </a:lnSpc>
            </a:pPr>
            <a:r>
              <a:rPr lang="zh-CN" altLang="en-US" dirty="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 </a:t>
            </a:r>
            <a:endParaRPr lang="en-US" altLang="zh-CN" dirty="0">
              <a:solidFill>
                <a:srgbClr val="262626"/>
              </a:solidFill>
              <a:latin typeface="微软雅黑" panose="020B0503020204020204" pitchFamily="34" charset="-122"/>
              <a:ea typeface="微软雅黑" panose="020B0503020204020204" pitchFamily="34" charset="-122"/>
            </a:endParaRPr>
          </a:p>
          <a:p>
            <a:pPr indent="720000">
              <a:lnSpc>
                <a:spcPct val="125000"/>
              </a:lnSpc>
            </a:pPr>
            <a:r>
              <a:rPr lang="en-US" altLang="zh-CN" dirty="0" smtClean="0">
                <a:solidFill>
                  <a:srgbClr val="262626"/>
                </a:solidFill>
                <a:latin typeface="微软雅黑" panose="020B0503020204020204" pitchFamily="34" charset="-122"/>
                <a:ea typeface="微软雅黑" panose="020B0503020204020204" pitchFamily="34" charset="-122"/>
              </a:rPr>
              <a:t>This </a:t>
            </a:r>
            <a:r>
              <a:rPr lang="en-US" altLang="zh-CN" dirty="0">
                <a:solidFill>
                  <a:srgbClr val="262626"/>
                </a:solidFill>
                <a:latin typeface="微软雅黑" panose="020B0503020204020204" pitchFamily="34" charset="-122"/>
                <a:ea typeface="微软雅黑" panose="020B0503020204020204" pitchFamily="34" charset="-122"/>
              </a:rPr>
              <a:t>container and interface are slightly different than the previous </a:t>
            </a:r>
            <a:r>
              <a:rPr lang="en-US" altLang="zh-CN" dirty="0" smtClean="0">
                <a:solidFill>
                  <a:srgbClr val="262626"/>
                </a:solidFill>
                <a:latin typeface="微软雅黑" panose="020B0503020204020204" pitchFamily="34" charset="-122"/>
                <a:ea typeface="微软雅黑" panose="020B0503020204020204" pitchFamily="34" charset="-122"/>
              </a:rPr>
              <a:t>work</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queue </a:t>
            </a:r>
            <a:r>
              <a:rPr lang="en-US" altLang="zh-CN" dirty="0">
                <a:solidFill>
                  <a:srgbClr val="262626"/>
                </a:solidFill>
                <a:latin typeface="微软雅黑" panose="020B0503020204020204" pitchFamily="34" charset="-122"/>
                <a:ea typeface="微软雅黑" panose="020B0503020204020204" pitchFamily="34" charset="-122"/>
              </a:rPr>
              <a:t>source interface for a few </a:t>
            </a:r>
            <a:r>
              <a:rPr lang="en-US" altLang="zh-CN" dirty="0" smtClean="0">
                <a:solidFill>
                  <a:srgbClr val="262626"/>
                </a:solidFill>
                <a:latin typeface="微软雅黑" panose="020B0503020204020204" pitchFamily="34" charset="-122"/>
                <a:ea typeface="微软雅黑" panose="020B0503020204020204" pitchFamily="34" charset="-122"/>
              </a:rPr>
              <a:t>reasons:</a:t>
            </a:r>
          </a:p>
          <a:p>
            <a:pPr marL="1200150" lvl="2" indent="-285750">
              <a:lnSpc>
                <a:spcPct val="125000"/>
              </a:lnSpc>
              <a:buFont typeface="Arial" charset="0"/>
              <a:buChar char="•"/>
            </a:pPr>
            <a:r>
              <a:rPr lang="en-US" altLang="zh-CN" dirty="0">
                <a:solidFill>
                  <a:srgbClr val="262626"/>
                </a:solidFill>
                <a:latin typeface="微软雅黑" panose="020B0503020204020204" pitchFamily="34" charset="-122"/>
                <a:ea typeface="微软雅黑" panose="020B0503020204020204" pitchFamily="34" charset="-122"/>
              </a:rPr>
              <a:t>The first is that it is a one-off API: a </a:t>
            </a:r>
            <a:r>
              <a:rPr lang="en-US" altLang="zh-CN" dirty="0" smtClean="0">
                <a:solidFill>
                  <a:srgbClr val="262626"/>
                </a:solidFill>
                <a:latin typeface="微软雅黑" panose="020B0503020204020204" pitchFamily="34" charset="-122"/>
                <a:ea typeface="微软雅黑" panose="020B0503020204020204" pitchFamily="34" charset="-122"/>
              </a:rPr>
              <a:t>single</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call </a:t>
            </a:r>
            <a:r>
              <a:rPr lang="en-US" altLang="zh-CN" dirty="0">
                <a:solidFill>
                  <a:srgbClr val="262626"/>
                </a:solidFill>
                <a:latin typeface="微软雅黑" panose="020B0503020204020204" pitchFamily="34" charset="-122"/>
                <a:ea typeface="微软雅黑" panose="020B0503020204020204" pitchFamily="34" charset="-122"/>
              </a:rPr>
              <a:t>is made to begin the work, and no </a:t>
            </a:r>
            <a:r>
              <a:rPr lang="en-US" altLang="zh-CN" dirty="0" smtClean="0">
                <a:solidFill>
                  <a:srgbClr val="262626"/>
                </a:solidFill>
                <a:latin typeface="微软雅黑" panose="020B0503020204020204" pitchFamily="34" charset="-122"/>
                <a:ea typeface="微软雅黑" panose="020B0503020204020204" pitchFamily="34" charset="-122"/>
              </a:rPr>
              <a:t>other</a:t>
            </a:r>
            <a:r>
              <a:rPr lang="zh-CN" altLang="en-US" dirty="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API </a:t>
            </a:r>
            <a:r>
              <a:rPr lang="en-US" altLang="zh-CN" dirty="0">
                <a:solidFill>
                  <a:srgbClr val="262626"/>
                </a:solidFill>
                <a:latin typeface="微软雅黑" panose="020B0503020204020204" pitchFamily="34" charset="-122"/>
                <a:ea typeface="微软雅黑" panose="020B0503020204020204" pitchFamily="34" charset="-122"/>
              </a:rPr>
              <a:t>calls are made throughout the life </a:t>
            </a:r>
            <a:r>
              <a:rPr lang="en-US" altLang="zh-CN" dirty="0" smtClean="0">
                <a:solidFill>
                  <a:srgbClr val="262626"/>
                </a:solidFill>
                <a:latin typeface="微软雅黑" panose="020B0503020204020204" pitchFamily="34" charset="-122"/>
                <a:ea typeface="微软雅黑" panose="020B0503020204020204" pitchFamily="34" charset="-122"/>
              </a:rPr>
              <a:t>of</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the worker container.</a:t>
            </a:r>
          </a:p>
          <a:p>
            <a:pPr marL="1200150" lvl="2" indent="-285750">
              <a:lnSpc>
                <a:spcPct val="125000"/>
              </a:lnSpc>
              <a:buFont typeface="Arial" charset="0"/>
              <a:buChar char="•"/>
            </a:pPr>
            <a:r>
              <a:rPr lang="en-US" altLang="zh-CN" dirty="0">
                <a:solidFill>
                  <a:srgbClr val="262626"/>
                </a:solidFill>
                <a:latin typeface="微软雅黑" panose="020B0503020204020204" pitchFamily="34" charset="-122"/>
                <a:ea typeface="微软雅黑" panose="020B0503020204020204" pitchFamily="34" charset="-122"/>
              </a:rPr>
              <a:t>Secondly, the worker container is not inside a container </a:t>
            </a:r>
            <a:r>
              <a:rPr lang="en-US" altLang="zh-CN" dirty="0" smtClean="0">
                <a:solidFill>
                  <a:srgbClr val="262626"/>
                </a:solidFill>
                <a:latin typeface="微软雅黑" panose="020B0503020204020204" pitchFamily="34" charset="-122"/>
                <a:ea typeface="微软雅黑" panose="020B0503020204020204" pitchFamily="34" charset="-122"/>
              </a:rPr>
              <a:t>group</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with </a:t>
            </a:r>
            <a:r>
              <a:rPr lang="en-US" altLang="zh-CN" dirty="0">
                <a:solidFill>
                  <a:srgbClr val="262626"/>
                </a:solidFill>
                <a:latin typeface="微软雅黑" panose="020B0503020204020204" pitchFamily="34" charset="-122"/>
                <a:ea typeface="微软雅黑" panose="020B0503020204020204" pitchFamily="34" charset="-122"/>
              </a:rPr>
              <a:t>the work queue manager. Instead, it is launched via a container </a:t>
            </a:r>
            <a:r>
              <a:rPr lang="en-US" altLang="zh-CN" dirty="0" smtClean="0">
                <a:solidFill>
                  <a:srgbClr val="262626"/>
                </a:solidFill>
                <a:latin typeface="微软雅黑" panose="020B0503020204020204" pitchFamily="34" charset="-122"/>
                <a:ea typeface="微软雅黑" panose="020B0503020204020204" pitchFamily="34" charset="-122"/>
              </a:rPr>
              <a:t>orchestration</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API </a:t>
            </a:r>
            <a:r>
              <a:rPr lang="en-US" altLang="zh-CN" dirty="0">
                <a:solidFill>
                  <a:srgbClr val="262626"/>
                </a:solidFill>
                <a:latin typeface="微软雅黑" panose="020B0503020204020204" pitchFamily="34" charset="-122"/>
                <a:ea typeface="微软雅黑" panose="020B0503020204020204" pitchFamily="34" charset="-122"/>
              </a:rPr>
              <a:t>and scheduled to its own container group. This means that the work queue </a:t>
            </a:r>
            <a:r>
              <a:rPr lang="en-US" altLang="zh-CN" dirty="0" smtClean="0">
                <a:solidFill>
                  <a:srgbClr val="262626"/>
                </a:solidFill>
                <a:latin typeface="微软雅黑" panose="020B0503020204020204" pitchFamily="34" charset="-122"/>
                <a:ea typeface="微软雅黑" panose="020B0503020204020204" pitchFamily="34" charset="-122"/>
              </a:rPr>
              <a:t>manager </a:t>
            </a:r>
            <a:r>
              <a:rPr lang="en-US" altLang="zh-CN" dirty="0">
                <a:solidFill>
                  <a:srgbClr val="262626"/>
                </a:solidFill>
                <a:latin typeface="微软雅黑" panose="020B0503020204020204" pitchFamily="34" charset="-122"/>
                <a:ea typeface="微软雅黑" panose="020B0503020204020204" pitchFamily="34" charset="-122"/>
              </a:rPr>
              <a:t>has to make a remote call to the worker container in order to start work. It </a:t>
            </a:r>
            <a:r>
              <a:rPr lang="en-US" altLang="zh-CN" dirty="0" smtClean="0">
                <a:solidFill>
                  <a:srgbClr val="262626"/>
                </a:solidFill>
                <a:latin typeface="微软雅黑" panose="020B0503020204020204" pitchFamily="34" charset="-122"/>
                <a:ea typeface="微软雅黑" panose="020B0503020204020204" pitchFamily="34" charset="-122"/>
              </a:rPr>
              <a:t>also</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means </a:t>
            </a:r>
            <a:r>
              <a:rPr lang="en-US" altLang="zh-CN" dirty="0">
                <a:solidFill>
                  <a:srgbClr val="262626"/>
                </a:solidFill>
                <a:latin typeface="微软雅黑" panose="020B0503020204020204" pitchFamily="34" charset="-122"/>
                <a:ea typeface="微软雅黑" panose="020B0503020204020204" pitchFamily="34" charset="-122"/>
              </a:rPr>
              <a:t>that we may need to be more careful about security to prevent a malicious </a:t>
            </a:r>
            <a:r>
              <a:rPr lang="en-US" altLang="zh-CN" dirty="0" smtClean="0">
                <a:solidFill>
                  <a:srgbClr val="262626"/>
                </a:solidFill>
                <a:latin typeface="微软雅黑" panose="020B0503020204020204" pitchFamily="34" charset="-122"/>
                <a:ea typeface="微软雅黑" panose="020B0503020204020204" pitchFamily="34" charset="-122"/>
              </a:rPr>
              <a:t>user</a:t>
            </a:r>
            <a:r>
              <a:rPr lang="zh-CN" altLang="en-US" dirty="0" smtClean="0">
                <a:solidFill>
                  <a:srgbClr val="262626"/>
                </a:solidFill>
                <a:latin typeface="微软雅黑" panose="020B0503020204020204" pitchFamily="34" charset="-122"/>
                <a:ea typeface="微软雅黑" panose="020B0503020204020204" pitchFamily="34" charset="-122"/>
              </a:rPr>
              <a:t> </a:t>
            </a:r>
            <a:r>
              <a:rPr lang="en-US" altLang="zh-CN" dirty="0" smtClean="0">
                <a:solidFill>
                  <a:srgbClr val="262626"/>
                </a:solidFill>
                <a:latin typeface="微软雅黑" panose="020B0503020204020204" pitchFamily="34" charset="-122"/>
                <a:ea typeface="微软雅黑" panose="020B0503020204020204" pitchFamily="34" charset="-122"/>
              </a:rPr>
              <a:t>in </a:t>
            </a:r>
            <a:r>
              <a:rPr lang="en-US" altLang="zh-CN" dirty="0">
                <a:solidFill>
                  <a:srgbClr val="262626"/>
                </a:solidFill>
                <a:latin typeface="微软雅黑" panose="020B0503020204020204" pitchFamily="34" charset="-122"/>
                <a:ea typeface="微软雅黑" panose="020B0503020204020204" pitchFamily="34" charset="-122"/>
              </a:rPr>
              <a:t>our cluster from injecting extra work into the system</a:t>
            </a:r>
            <a:endParaRPr lang="en-US" altLang="zh-CN" dirty="0" smtClean="0">
              <a:solidFill>
                <a:srgbClr val="262626"/>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263353" y="801283"/>
            <a:ext cx="5112567" cy="5394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smtClean="0">
                <a:latin typeface="Microsoft YaHei" charset="0"/>
                <a:ea typeface="Microsoft YaHei" charset="0"/>
                <a:cs typeface="Microsoft YaHei" charset="0"/>
              </a:rPr>
              <a:t>The </a:t>
            </a:r>
            <a:r>
              <a:rPr kumimoji="1" lang="en-US" altLang="zh-CN" sz="2400" b="1" dirty="0">
                <a:latin typeface="Microsoft YaHei" charset="0"/>
                <a:ea typeface="Microsoft YaHei" charset="0"/>
                <a:cs typeface="Microsoft YaHei" charset="0"/>
              </a:rPr>
              <a:t>Worker Container Interface</a:t>
            </a:r>
            <a:endParaRPr kumimoji="1" lang="zh-CN" altLang="en-US" sz="2400" b="1" dirty="0">
              <a:solidFill>
                <a:schemeClr val="lt1"/>
              </a:solidFill>
              <a:latin typeface="Microsoft YaHei" charset="0"/>
              <a:ea typeface="Microsoft YaHei" charset="0"/>
              <a:cs typeface="Microsoft YaHei" charset="0"/>
            </a:endParaRPr>
          </a:p>
        </p:txBody>
      </p:sp>
      <p:sp>
        <p:nvSpPr>
          <p:cNvPr id="3" name="Rectangle 2"/>
          <p:cNvSpPr>
            <a:spLocks noChangeArrowheads="1"/>
          </p:cNvSpPr>
          <p:nvPr/>
        </p:nvSpPr>
        <p:spPr bwMode="auto">
          <a:xfrm>
            <a:off x="1670330" y="2114333"/>
            <a:ext cx="173218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65808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民生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PPT模板_16x9版（科技部）(1)</Template>
  <TotalTime>34907</TotalTime>
  <Words>3676</Words>
  <Application>Microsoft Macintosh PowerPoint</Application>
  <PresentationFormat>宽屏</PresentationFormat>
  <Paragraphs>164</Paragraphs>
  <Slides>18</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Calibri</vt:lpstr>
      <vt:lpstr>Gill Sans MT</vt:lpstr>
      <vt:lpstr>Microsoft YaHei</vt:lpstr>
      <vt:lpstr>Wingdings</vt:lpstr>
      <vt:lpstr>方正兰亭黑简体</vt:lpstr>
      <vt:lpstr>方正兰亭纤黑简体</vt:lpstr>
      <vt:lpstr>宋体</vt:lpstr>
      <vt:lpstr>微软雅黑</vt:lpstr>
      <vt:lpstr>文鼎霹靂體</vt:lpstr>
      <vt:lpstr>造字工房悦黑体验版常规体</vt:lpstr>
      <vt:lpstr>Arial</vt:lpstr>
      <vt:lpstr>民生PPT模板</vt:lpstr>
      <vt:lpstr>PowerPoint 演示文稿</vt:lpstr>
      <vt:lpstr>目录</vt:lpstr>
      <vt:lpstr>01</vt:lpstr>
      <vt:lpstr>PowerPoint 演示文稿</vt:lpstr>
      <vt:lpstr>02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03</vt:lpstr>
      <vt:lpstr>PowerPoint 演示文稿</vt:lpstr>
      <vt:lpstr>谢谢！</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Peter-冯</dc:creator>
  <cp:lastModifiedBy>杨 文波</cp:lastModifiedBy>
  <cp:revision>2599</cp:revision>
  <dcterms:created xsi:type="dcterms:W3CDTF">2013-10-08T09:05:39Z</dcterms:created>
  <dcterms:modified xsi:type="dcterms:W3CDTF">2019-06-10T07:22:59Z</dcterms:modified>
</cp:coreProperties>
</file>