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1" r:id="rId1"/>
  </p:sldMasterIdLst>
  <p:sldIdLst>
    <p:sldId id="256" r:id="rId2"/>
    <p:sldId id="261" r:id="rId3"/>
    <p:sldId id="262" r:id="rId4"/>
    <p:sldId id="266" r:id="rId5"/>
    <p:sldId id="268" r:id="rId6"/>
    <p:sldId id="270" r:id="rId7"/>
    <p:sldId id="267" r:id="rId8"/>
    <p:sldId id="269" r:id="rId9"/>
    <p:sldId id="265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EE76A-0764-4EEE-BBC1-A6D8FC442B15}" type="datetimeFigureOut">
              <a:rPr lang="zh-CN" altLang="en-US" smtClean="0"/>
              <a:t>2019/8/9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0899054-42B3-483D-9659-5FCE8A733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285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EE76A-0764-4EEE-BBC1-A6D8FC442B15}" type="datetimeFigureOut">
              <a:rPr lang="zh-CN" altLang="en-US" smtClean="0"/>
              <a:t>2019/8/9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0899054-42B3-483D-9659-5FCE8A733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7879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EE76A-0764-4EEE-BBC1-A6D8FC442B15}" type="datetimeFigureOut">
              <a:rPr lang="zh-CN" altLang="en-US" smtClean="0"/>
              <a:t>2019/8/9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0899054-42B3-483D-9659-5FCE8A733A2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21413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EE76A-0764-4EEE-BBC1-A6D8FC442B15}" type="datetimeFigureOut">
              <a:rPr lang="zh-CN" altLang="en-US" smtClean="0"/>
              <a:t>2019/8/9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0899054-42B3-483D-9659-5FCE8A733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87528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EE76A-0764-4EEE-BBC1-A6D8FC442B15}" type="datetimeFigureOut">
              <a:rPr lang="zh-CN" altLang="en-US" smtClean="0"/>
              <a:t>2019/8/9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0899054-42B3-483D-9659-5FCE8A733A2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546769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EE76A-0764-4EEE-BBC1-A6D8FC442B15}" type="datetimeFigureOut">
              <a:rPr lang="zh-CN" altLang="en-US" smtClean="0"/>
              <a:t>2019/8/9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0899054-42B3-483D-9659-5FCE8A733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3327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EE76A-0764-4EEE-BBC1-A6D8FC442B15}" type="datetimeFigureOut">
              <a:rPr lang="zh-CN" altLang="en-US" smtClean="0"/>
              <a:t>2019/8/9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99054-42B3-483D-9659-5FCE8A733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1748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EE76A-0764-4EEE-BBC1-A6D8FC442B15}" type="datetimeFigureOut">
              <a:rPr lang="zh-CN" altLang="en-US" smtClean="0"/>
              <a:t>2019/8/9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99054-42B3-483D-9659-5FCE8A733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7550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EE76A-0764-4EEE-BBC1-A6D8FC442B15}" type="datetimeFigureOut">
              <a:rPr lang="zh-CN" altLang="en-US" smtClean="0"/>
              <a:t>2019/8/9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99054-42B3-483D-9659-5FCE8A733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796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EE76A-0764-4EEE-BBC1-A6D8FC442B15}" type="datetimeFigureOut">
              <a:rPr lang="zh-CN" altLang="en-US" smtClean="0"/>
              <a:t>2019/8/9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0899054-42B3-483D-9659-5FCE8A733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2760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EE76A-0764-4EEE-BBC1-A6D8FC442B15}" type="datetimeFigureOut">
              <a:rPr lang="zh-CN" altLang="en-US" smtClean="0"/>
              <a:t>2019/8/9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0899054-42B3-483D-9659-5FCE8A733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04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EE76A-0764-4EEE-BBC1-A6D8FC442B15}" type="datetimeFigureOut">
              <a:rPr lang="zh-CN" altLang="en-US" smtClean="0"/>
              <a:t>2019/8/9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0899054-42B3-483D-9659-5FCE8A733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1501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EE76A-0764-4EEE-BBC1-A6D8FC442B15}" type="datetimeFigureOut">
              <a:rPr lang="zh-CN" altLang="en-US" smtClean="0"/>
              <a:t>2019/8/9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99054-42B3-483D-9659-5FCE8A733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97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EE76A-0764-4EEE-BBC1-A6D8FC442B15}" type="datetimeFigureOut">
              <a:rPr lang="zh-CN" altLang="en-US" smtClean="0"/>
              <a:t>2019/8/9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99054-42B3-483D-9659-5FCE8A733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4613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EE76A-0764-4EEE-BBC1-A6D8FC442B15}" type="datetimeFigureOut">
              <a:rPr lang="zh-CN" altLang="en-US" smtClean="0"/>
              <a:t>2019/8/9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99054-42B3-483D-9659-5FCE8A733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1857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EE76A-0764-4EEE-BBC1-A6D8FC442B15}" type="datetimeFigureOut">
              <a:rPr lang="zh-CN" altLang="en-US" smtClean="0"/>
              <a:t>2019/8/9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0899054-42B3-483D-9659-5FCE8A733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3341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EE76A-0764-4EEE-BBC1-A6D8FC442B15}" type="datetimeFigureOut">
              <a:rPr lang="zh-CN" altLang="en-US" smtClean="0"/>
              <a:t>2019/8/9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0899054-42B3-483D-9659-5FCE8A733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019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  <p:sldLayoutId id="2147483793" r:id="rId12"/>
    <p:sldLayoutId id="2147483794" r:id="rId13"/>
    <p:sldLayoutId id="2147483795" r:id="rId14"/>
    <p:sldLayoutId id="2147483796" r:id="rId15"/>
    <p:sldLayoutId id="214748379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2450238" y="1322774"/>
            <a:ext cx="8956720" cy="1278384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数据模型</a:t>
            </a:r>
          </a:p>
        </p:txBody>
      </p:sp>
      <p:sp>
        <p:nvSpPr>
          <p:cNvPr id="13" name="内容占位符 12"/>
          <p:cNvSpPr>
            <a:spLocks noGrp="1"/>
          </p:cNvSpPr>
          <p:nvPr>
            <p:ph idx="1"/>
          </p:nvPr>
        </p:nvSpPr>
        <p:spPr>
          <a:xfrm>
            <a:off x="9507985" y="5068411"/>
            <a:ext cx="1580123" cy="790762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詹玉林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2019-8-8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6601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正确选择模型的重要性</a:t>
            </a:r>
            <a:endParaRPr lang="zh-CN" altLang="en-US" sz="2800" dirty="0"/>
          </a:p>
        </p:txBody>
      </p:sp>
      <p:sp>
        <p:nvSpPr>
          <p:cNvPr id="13" name="内容占位符 12"/>
          <p:cNvSpPr>
            <a:spLocks noGrp="1"/>
          </p:cNvSpPr>
          <p:nvPr>
            <p:ph idx="1"/>
          </p:nvPr>
        </p:nvSpPr>
        <p:spPr>
          <a:xfrm>
            <a:off x="2145227" y="1397231"/>
            <a:ext cx="8459928" cy="4346532"/>
          </a:xfrm>
        </p:spPr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每个处理层都通过提供一个简洁的数据模型来隐藏下层的复杂性，使得不同的人群可以高效协作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适用于一种场景的数据模型，不一定适用于其他场景，不存在能够适用所有应用场景的数据模型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多种模型将会混合使用，或者相互融合</a:t>
            </a:r>
          </a:p>
        </p:txBody>
      </p:sp>
    </p:spTree>
    <p:extLst>
      <p:ext uri="{BB962C8B-B14F-4D97-AF65-F5344CB8AC3E}">
        <p14:creationId xmlns:p14="http://schemas.microsoft.com/office/powerpoint/2010/main" val="2045488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文档数据模型</a:t>
            </a:r>
            <a:endParaRPr lang="zh-CN" altLang="en-US" sz="2800" dirty="0"/>
          </a:p>
        </p:txBody>
      </p:sp>
      <p:sp>
        <p:nvSpPr>
          <p:cNvPr id="13" name="内容占位符 12"/>
          <p:cNvSpPr>
            <a:spLocks noGrp="1"/>
          </p:cNvSpPr>
          <p:nvPr>
            <p:ph idx="1"/>
          </p:nvPr>
        </p:nvSpPr>
        <p:spPr>
          <a:xfrm>
            <a:off x="2145227" y="1397231"/>
            <a:ext cx="8789866" cy="4346532"/>
          </a:xfrm>
        </p:spPr>
        <p:txBody>
          <a:bodyPr/>
          <a:lstStyle/>
          <a:p>
            <a:r>
              <a:rPr lang="zh-CN" altLang="en-US" dirty="0"/>
              <a:t>源于早期的层次性数据库，具有一些相似性，都是树状嵌套结构</a:t>
            </a:r>
            <a:endParaRPr lang="en-US" altLang="zh-CN" dirty="0"/>
          </a:p>
          <a:p>
            <a:r>
              <a:rPr lang="en-US" altLang="zh-CN" dirty="0"/>
              <a:t>NoSQL</a:t>
            </a:r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/>
              <a:t>比关系数据库有更好的扩展性，包括支持超大数据集或超高写入吞吐量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/>
              <a:t>普遍偏爱免费和开源软件而不是商业数据库产品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/>
              <a:t>关系模型不能很好地支持一些特定的查询操作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/>
              <a:t>对关系模式一些限制性感到沮丧，渴望更具动态和表达力的数据模型</a:t>
            </a:r>
            <a:endParaRPr lang="en-US" altLang="zh-CN" dirty="0"/>
          </a:p>
          <a:p>
            <a:r>
              <a:rPr lang="zh-CN" altLang="en-US" dirty="0"/>
              <a:t>适用于一对多不需要连接的场景，以人员简历为例，对于</a:t>
            </a:r>
            <a:r>
              <a:rPr lang="en-US" altLang="zh-CN" dirty="0"/>
              <a:t>SQL</a:t>
            </a:r>
            <a:r>
              <a:rPr lang="zh-CN" altLang="en-US" dirty="0"/>
              <a:t>数据模型而言会导致非常笨拙的转换；如果需要连接一般都在应用层面进行处理</a:t>
            </a:r>
            <a:endParaRPr lang="en-US" altLang="zh-CN" dirty="0"/>
          </a:p>
          <a:p>
            <a:r>
              <a:rPr lang="zh-CN" altLang="en-US" dirty="0"/>
              <a:t>特点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/>
              <a:t>模式灵活性、读时模式，可以任意增减字段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/>
              <a:t>数据局部性高性能，需要访问数据的大部分内容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67635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关系数据模型</a:t>
            </a:r>
            <a:endParaRPr lang="zh-CN" altLang="en-US" sz="2800" dirty="0"/>
          </a:p>
        </p:txBody>
      </p:sp>
      <p:sp>
        <p:nvSpPr>
          <p:cNvPr id="13" name="内容占位符 12"/>
          <p:cNvSpPr>
            <a:spLocks noGrp="1"/>
          </p:cNvSpPr>
          <p:nvPr>
            <p:ph idx="1"/>
          </p:nvPr>
        </p:nvSpPr>
        <p:spPr>
          <a:xfrm>
            <a:off x="2145227" y="1397231"/>
            <a:ext cx="8789866" cy="4346532"/>
          </a:xfrm>
        </p:spPr>
        <p:txBody>
          <a:bodyPr/>
          <a:lstStyle/>
          <a:p>
            <a:r>
              <a:rPr lang="zh-CN" altLang="en-US" dirty="0"/>
              <a:t>目标就是将实现细节隐藏在更简洁的接口后面</a:t>
            </a:r>
            <a:endParaRPr lang="en-US" altLang="zh-CN" dirty="0"/>
          </a:p>
          <a:p>
            <a:r>
              <a:rPr lang="zh-CN" altLang="en-US" dirty="0"/>
              <a:t>适用于多对一及简单的多对多场景</a:t>
            </a:r>
            <a:endParaRPr lang="en-US" altLang="zh-CN" dirty="0"/>
          </a:p>
          <a:p>
            <a:r>
              <a:rPr lang="zh-CN" altLang="en-US" dirty="0"/>
              <a:t>查询优化器是核心，能够保证只需构建一次，所有使用该数据库的应用都能受益，无需人工设计访问路径</a:t>
            </a:r>
            <a:endParaRPr lang="en-US" altLang="zh-CN" dirty="0"/>
          </a:p>
          <a:p>
            <a:r>
              <a:rPr lang="zh-CN" altLang="en-US" dirty="0"/>
              <a:t>特点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/>
              <a:t>模式固定、写时模式，字段的改动通常有较高的代价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/>
              <a:t>适用需要进行大量的关联操作的场景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/>
              <a:t>选择性的访问部分数据</a:t>
            </a:r>
            <a:endParaRPr lang="en-US" altLang="zh-CN" dirty="0"/>
          </a:p>
          <a:p>
            <a:r>
              <a:rPr lang="zh-CN" altLang="en-US" dirty="0"/>
              <a:t>文档数据库和关系数据库进行融合，关系数据库中支持</a:t>
            </a:r>
            <a:r>
              <a:rPr lang="en-US" altLang="zh-CN" dirty="0"/>
              <a:t>XML</a:t>
            </a:r>
            <a:r>
              <a:rPr lang="zh-CN" altLang="en-US" dirty="0"/>
              <a:t>、</a:t>
            </a:r>
            <a:r>
              <a:rPr lang="en-US" altLang="zh-CN" dirty="0"/>
              <a:t>JSON</a:t>
            </a:r>
            <a:r>
              <a:rPr lang="zh-CN" altLang="en-US" dirty="0"/>
              <a:t>，文档数据库中支持部分连接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50710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DC7687-352B-4D8F-B7B0-1082E1129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文档数据模型 </a:t>
            </a:r>
            <a:r>
              <a:rPr lang="en-US" altLang="zh-CN" dirty="0"/>
              <a:t>VS </a:t>
            </a:r>
            <a:r>
              <a:rPr lang="zh-CN" altLang="en-US" dirty="0"/>
              <a:t>关系数据模型</a:t>
            </a:r>
          </a:p>
        </p:txBody>
      </p:sp>
      <p:pic>
        <p:nvPicPr>
          <p:cNvPr id="1026" name="Picture 2" descr="relational database vs document-oriented database">
            <a:extLst>
              <a:ext uri="{FF2B5EF4-FFF2-40B4-BE49-F238E27FC236}">
                <a16:creationId xmlns:a16="http://schemas.microsoft.com/office/drawing/2014/main" id="{4426073C-43B5-4298-B70B-1CAA260D1DE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7469" y="2133600"/>
            <a:ext cx="8878887" cy="377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7550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DC7687-352B-4D8F-B7B0-1082E1129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文档数据模型 </a:t>
            </a:r>
            <a:r>
              <a:rPr lang="en-US" altLang="zh-CN" dirty="0"/>
              <a:t>VS </a:t>
            </a:r>
            <a:r>
              <a:rPr lang="zh-CN" altLang="en-US" dirty="0"/>
              <a:t>关系数据模型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0146DF-B4D3-4DF3-8122-2F7DAC7FC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文档数据模型</a:t>
            </a:r>
            <a:endParaRPr lang="en-US" altLang="zh-CN" dirty="0"/>
          </a:p>
          <a:p>
            <a:pPr lvl="1"/>
            <a:r>
              <a:rPr lang="zh-CN" altLang="en-US" dirty="0"/>
              <a:t>适用于</a:t>
            </a:r>
            <a:endParaRPr lang="en-US" altLang="zh-CN" dirty="0"/>
          </a:p>
          <a:p>
            <a:pPr lvl="2"/>
            <a:r>
              <a:rPr lang="zh-CN" altLang="en-US" dirty="0"/>
              <a:t>高效地插入和读取大量数据</a:t>
            </a:r>
            <a:endParaRPr lang="en-US" altLang="zh-CN" dirty="0"/>
          </a:p>
          <a:p>
            <a:pPr lvl="2"/>
            <a:r>
              <a:rPr lang="zh-CN" altLang="en-US" dirty="0"/>
              <a:t>模式灵活、可以任意增减字段</a:t>
            </a:r>
            <a:endParaRPr lang="en-US" altLang="zh-CN" dirty="0"/>
          </a:p>
          <a:p>
            <a:pPr lvl="2"/>
            <a:r>
              <a:rPr lang="zh-CN" altLang="en-US" dirty="0"/>
              <a:t>易于横向扩展</a:t>
            </a:r>
            <a:endParaRPr lang="en-US" altLang="zh-CN" dirty="0"/>
          </a:p>
          <a:p>
            <a:pPr lvl="2"/>
            <a:r>
              <a:rPr lang="zh-CN" altLang="en-US" dirty="0"/>
              <a:t>便于对局部数据进行聚合计算</a:t>
            </a:r>
            <a:endParaRPr lang="en-US" altLang="zh-CN" dirty="0"/>
          </a:p>
          <a:p>
            <a:pPr lvl="1"/>
            <a:r>
              <a:rPr lang="zh-CN" altLang="en-US" dirty="0"/>
              <a:t>不适于</a:t>
            </a:r>
            <a:endParaRPr lang="en-US" altLang="zh-CN" dirty="0"/>
          </a:p>
          <a:p>
            <a:pPr lvl="2"/>
            <a:r>
              <a:rPr lang="zh-CN" altLang="en-US" dirty="0"/>
              <a:t>大量修改操作、不能保证严格</a:t>
            </a:r>
            <a:r>
              <a:rPr lang="en-US" altLang="zh-CN" dirty="0"/>
              <a:t>ACID</a:t>
            </a:r>
            <a:r>
              <a:rPr lang="zh-CN" altLang="en-US" dirty="0"/>
              <a:t>（</a:t>
            </a:r>
            <a:r>
              <a:rPr lang="en-US" altLang="zh-CN" b="1" dirty="0"/>
              <a:t>Atomicity, Consistency, Isolation, Durability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zh-CN" altLang="en-US" dirty="0"/>
              <a:t>只需获取少量数据的情况下也需要全量读出数据</a:t>
            </a:r>
            <a:endParaRPr lang="en-US" altLang="zh-CN" dirty="0"/>
          </a:p>
          <a:p>
            <a:pPr lvl="2"/>
            <a:r>
              <a:rPr lang="zh-CN" altLang="en-US" dirty="0"/>
              <a:t>不具有关系模型中的强约束条件</a:t>
            </a:r>
            <a:endParaRPr lang="en-US" altLang="zh-CN" dirty="0"/>
          </a:p>
          <a:p>
            <a:pPr lvl="2"/>
            <a:r>
              <a:rPr lang="zh-CN" altLang="en-US" dirty="0"/>
              <a:t>不能进行不同对象间的连接操作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85268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图数据模型</a:t>
            </a:r>
            <a:endParaRPr lang="zh-CN" altLang="en-US" sz="2800" dirty="0"/>
          </a:p>
        </p:txBody>
      </p:sp>
      <p:sp>
        <p:nvSpPr>
          <p:cNvPr id="13" name="内容占位符 12"/>
          <p:cNvSpPr>
            <a:spLocks noGrp="1"/>
          </p:cNvSpPr>
          <p:nvPr>
            <p:ph idx="1"/>
          </p:nvPr>
        </p:nvSpPr>
        <p:spPr>
          <a:xfrm>
            <a:off x="2145227" y="1397231"/>
            <a:ext cx="8789866" cy="4346532"/>
          </a:xfrm>
        </p:spPr>
        <p:txBody>
          <a:bodyPr>
            <a:normAutofit/>
          </a:bodyPr>
          <a:lstStyle/>
          <a:p>
            <a:r>
              <a:rPr lang="zh-CN" altLang="en-US" dirty="0"/>
              <a:t>处理复杂的多对多的应用场景，以顶点表示结点或实体，以边表示关系或弧。直观、自然地表现实体间的关系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可以有效地支持</a:t>
            </a:r>
            <a:r>
              <a:rPr lang="en-US" altLang="zh-CN" dirty="0"/>
              <a:t>ACID</a:t>
            </a:r>
            <a:r>
              <a:rPr lang="zh-CN" altLang="en-US" dirty="0"/>
              <a:t>（例如：</a:t>
            </a:r>
            <a:r>
              <a:rPr lang="en-US" altLang="zh-CN" dirty="0"/>
              <a:t>Neo4j</a:t>
            </a:r>
            <a:r>
              <a:rPr lang="zh-CN" altLang="en-US" dirty="0"/>
              <a:t>使用</a:t>
            </a:r>
            <a:r>
              <a:rPr lang="en-US" altLang="zh-CN" dirty="0"/>
              <a:t>cypher</a:t>
            </a:r>
            <a:r>
              <a:rPr lang="zh-CN" altLang="en-US" dirty="0"/>
              <a:t>查询语言）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与文档数据模型类似同样支持不固定模式，同时支持对于不同种类对象之间建立联系（</a:t>
            </a:r>
            <a:r>
              <a:rPr lang="en-US" altLang="zh-CN" dirty="0"/>
              <a:t>Facebook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图模型可以很容易地进行演化，可以应用于推荐系统、欺诈分析、物流系统、金融分析等</a:t>
            </a:r>
            <a:endParaRPr lang="en-US" altLang="zh-CN" dirty="0">
              <a:solidFill>
                <a:srgbClr val="000000"/>
              </a:solidFill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0044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5F44AD-B3D3-4012-AC7C-C78781DEF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关系数据模型 </a:t>
            </a:r>
            <a:r>
              <a:rPr lang="en-US" altLang="zh-CN" dirty="0"/>
              <a:t>VS </a:t>
            </a:r>
            <a:r>
              <a:rPr lang="zh-CN" altLang="en-US" dirty="0"/>
              <a:t>图数据模型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FE8B410-7781-4D30-A66C-1C93D3B6B45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925" y="1904999"/>
            <a:ext cx="8895281" cy="4407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1861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其他数据模型</a:t>
            </a:r>
            <a:endParaRPr lang="zh-CN" altLang="en-US" sz="2800" dirty="0"/>
          </a:p>
        </p:txBody>
      </p:sp>
      <p:sp>
        <p:nvSpPr>
          <p:cNvPr id="13" name="内容占位符 12"/>
          <p:cNvSpPr>
            <a:spLocks noGrp="1"/>
          </p:cNvSpPr>
          <p:nvPr>
            <p:ph idx="1"/>
          </p:nvPr>
        </p:nvSpPr>
        <p:spPr>
          <a:xfrm>
            <a:off x="2145227" y="1397231"/>
            <a:ext cx="8789866" cy="434653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基因数据库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超大规模数据计算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全文检索</a:t>
            </a:r>
            <a:endParaRPr lang="en-US" altLang="zh-CN" dirty="0">
              <a:solidFill>
                <a:srgbClr val="000000"/>
              </a:solidFill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0342589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6205</TotalTime>
  <Words>486</Words>
  <Application>Microsoft Office PowerPoint</Application>
  <PresentationFormat>宽屏</PresentationFormat>
  <Paragraphs>56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Arial</vt:lpstr>
      <vt:lpstr>Century Gothic</vt:lpstr>
      <vt:lpstr>Open Sans</vt:lpstr>
      <vt:lpstr>Wingdings</vt:lpstr>
      <vt:lpstr>Wingdings 3</vt:lpstr>
      <vt:lpstr>丝状</vt:lpstr>
      <vt:lpstr>数据模型</vt:lpstr>
      <vt:lpstr>正确选择模型的重要性</vt:lpstr>
      <vt:lpstr>文档数据模型</vt:lpstr>
      <vt:lpstr>关系数据模型</vt:lpstr>
      <vt:lpstr>文档数据模型 VS 关系数据模型</vt:lpstr>
      <vt:lpstr>文档数据模型 VS 关系数据模型</vt:lpstr>
      <vt:lpstr>图数据模型</vt:lpstr>
      <vt:lpstr>关系数据模型 VS 图数据模型</vt:lpstr>
      <vt:lpstr>其他数据模型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Ambassadors定义</dc:title>
  <dc:creator>Richard</dc:creator>
  <cp:lastModifiedBy>zhan yulin</cp:lastModifiedBy>
  <cp:revision>61</cp:revision>
  <dcterms:created xsi:type="dcterms:W3CDTF">2019-04-15T02:49:50Z</dcterms:created>
  <dcterms:modified xsi:type="dcterms:W3CDTF">2019-08-09T06:03:26Z</dcterms:modified>
</cp:coreProperties>
</file>