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98" r:id="rId2"/>
    <p:sldId id="308" r:id="rId3"/>
    <p:sldId id="327" r:id="rId4"/>
    <p:sldId id="328" r:id="rId5"/>
    <p:sldId id="334" r:id="rId6"/>
    <p:sldId id="341" r:id="rId7"/>
    <p:sldId id="335" r:id="rId8"/>
    <p:sldId id="336" r:id="rId9"/>
    <p:sldId id="343" r:id="rId10"/>
    <p:sldId id="350" r:id="rId11"/>
    <p:sldId id="342" r:id="rId12"/>
    <p:sldId id="344" r:id="rId13"/>
    <p:sldId id="353" r:id="rId14"/>
    <p:sldId id="354" r:id="rId15"/>
    <p:sldId id="355" r:id="rId16"/>
    <p:sldId id="347" r:id="rId17"/>
    <p:sldId id="346" r:id="rId18"/>
    <p:sldId id="348" r:id="rId19"/>
    <p:sldId id="351" r:id="rId20"/>
  </p:sldIdLst>
  <p:sldSz cx="10080625" cy="7561263"/>
  <p:notesSz cx="6858000" cy="9144000"/>
  <p:defaultTextStyle>
    <a:defPPr>
      <a:defRPr lang="zh-CN"/>
    </a:defPPr>
    <a:lvl1pPr algn="l" defTabSz="100584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1pPr>
    <a:lvl2pPr marL="502920" indent="-45720" algn="l" defTabSz="100584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2pPr>
    <a:lvl3pPr marL="1006475" indent="-92075" algn="l" defTabSz="100584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3pPr>
    <a:lvl4pPr marL="1511300" indent="-139700" algn="l" defTabSz="100584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4pPr>
    <a:lvl5pPr marL="2014220" indent="-185420" algn="l" defTabSz="100584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5pPr>
    <a:lvl6pPr marL="2285365" algn="l" defTabSz="913765" rtl="0" eaLnBrk="1" latinLnBrk="0" hangingPunct="1">
      <a:defRPr sz="2000" kern="1200">
        <a:solidFill>
          <a:schemeClr val="tx1"/>
        </a:solidFill>
        <a:latin typeface="Calibri" panose="020F0502020204030204" pitchFamily="34" charset="0"/>
        <a:ea typeface="宋体" panose="02010600030101010101" pitchFamily="2" charset="-122"/>
        <a:cs typeface="+mn-cs"/>
      </a:defRPr>
    </a:lvl6pPr>
    <a:lvl7pPr marL="2742565" algn="l" defTabSz="913765" rtl="0" eaLnBrk="1" latinLnBrk="0" hangingPunct="1">
      <a:defRPr sz="2000" kern="1200">
        <a:solidFill>
          <a:schemeClr val="tx1"/>
        </a:solidFill>
        <a:latin typeface="Calibri" panose="020F0502020204030204" pitchFamily="34" charset="0"/>
        <a:ea typeface="宋体" panose="02010600030101010101" pitchFamily="2" charset="-122"/>
        <a:cs typeface="+mn-cs"/>
      </a:defRPr>
    </a:lvl7pPr>
    <a:lvl8pPr marL="3199765" algn="l" defTabSz="913765" rtl="0" eaLnBrk="1" latinLnBrk="0" hangingPunct="1">
      <a:defRPr sz="2000" kern="1200">
        <a:solidFill>
          <a:schemeClr val="tx1"/>
        </a:solidFill>
        <a:latin typeface="Calibri" panose="020F0502020204030204" pitchFamily="34" charset="0"/>
        <a:ea typeface="宋体" panose="02010600030101010101" pitchFamily="2" charset="-122"/>
        <a:cs typeface="+mn-cs"/>
      </a:defRPr>
    </a:lvl8pPr>
    <a:lvl9pPr marL="3656965" algn="l" defTabSz="913765" rtl="0" eaLnBrk="1" latinLnBrk="0" hangingPunct="1">
      <a:defRPr sz="20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346">
          <p15:clr>
            <a:srgbClr val="A4A3A4"/>
          </p15:clr>
        </p15:guide>
        <p15:guide id="2" pos="31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B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12" autoAdjust="0"/>
    <p:restoredTop sz="86667" autoAdjust="0"/>
  </p:normalViewPr>
  <p:slideViewPr>
    <p:cSldViewPr>
      <p:cViewPr>
        <p:scale>
          <a:sx n="50" d="100"/>
          <a:sy n="50" d="100"/>
        </p:scale>
        <p:origin x="-1516" y="-136"/>
      </p:cViewPr>
      <p:guideLst>
        <p:guide orient="horz" pos="2346"/>
        <p:guide pos="3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2866DE-7C12-4D05-AD90-B94E6C64B02F}" type="datetimeFigureOut">
              <a:rPr lang="zh-CN" altLang="en-US" smtClean="0"/>
              <a:pPr/>
              <a:t>2019/7/26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3067B5-F3B4-406F-B88F-77962ACD5D5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E1A5C-BE43-4D57-8A6C-3976265877AD}" type="datetimeFigureOut">
              <a:rPr lang="zh-CN" altLang="en-US" smtClean="0"/>
              <a:pPr/>
              <a:t>2019/7/26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D46252-80E9-4F63-87DF-8D44F4E697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128395" rtl="0" eaLnBrk="1" latinLnBrk="0" hangingPunct="1">
      <a:defRPr sz="1500" kern="1200">
        <a:solidFill>
          <a:schemeClr val="tx1"/>
        </a:solidFill>
        <a:latin typeface="+mn-lt"/>
        <a:ea typeface="+mn-ea"/>
        <a:cs typeface="+mn-cs"/>
      </a:defRPr>
    </a:lvl1pPr>
    <a:lvl2pPr marL="564515" algn="l" defTabSz="1128395" rtl="0" eaLnBrk="1" latinLnBrk="0" hangingPunct="1">
      <a:defRPr sz="1500" kern="1200">
        <a:solidFill>
          <a:schemeClr val="tx1"/>
        </a:solidFill>
        <a:latin typeface="+mn-lt"/>
        <a:ea typeface="+mn-ea"/>
        <a:cs typeface="+mn-cs"/>
      </a:defRPr>
    </a:lvl2pPr>
    <a:lvl3pPr marL="1129030" algn="l" defTabSz="1128395" rtl="0" eaLnBrk="1" latinLnBrk="0" hangingPunct="1">
      <a:defRPr sz="1500" kern="1200">
        <a:solidFill>
          <a:schemeClr val="tx1"/>
        </a:solidFill>
        <a:latin typeface="+mn-lt"/>
        <a:ea typeface="+mn-ea"/>
        <a:cs typeface="+mn-cs"/>
      </a:defRPr>
    </a:lvl3pPr>
    <a:lvl4pPr marL="1693545" algn="l" defTabSz="1128395" rtl="0" eaLnBrk="1" latinLnBrk="0" hangingPunct="1">
      <a:defRPr sz="1500" kern="1200">
        <a:solidFill>
          <a:schemeClr val="tx1"/>
        </a:solidFill>
        <a:latin typeface="+mn-lt"/>
        <a:ea typeface="+mn-ea"/>
        <a:cs typeface="+mn-cs"/>
      </a:defRPr>
    </a:lvl4pPr>
    <a:lvl5pPr marL="2258060" algn="l" defTabSz="1128395" rtl="0" eaLnBrk="1" latinLnBrk="0" hangingPunct="1">
      <a:defRPr sz="1500" kern="1200">
        <a:solidFill>
          <a:schemeClr val="tx1"/>
        </a:solidFill>
        <a:latin typeface="+mn-lt"/>
        <a:ea typeface="+mn-ea"/>
        <a:cs typeface="+mn-cs"/>
      </a:defRPr>
    </a:lvl5pPr>
    <a:lvl6pPr marL="2822575" algn="l" defTabSz="1128395" rtl="0" eaLnBrk="1" latinLnBrk="0" hangingPunct="1">
      <a:defRPr sz="1500" kern="1200">
        <a:solidFill>
          <a:schemeClr val="tx1"/>
        </a:solidFill>
        <a:latin typeface="+mn-lt"/>
        <a:ea typeface="+mn-ea"/>
        <a:cs typeface="+mn-cs"/>
      </a:defRPr>
    </a:lvl6pPr>
    <a:lvl7pPr marL="3387090" algn="l" defTabSz="1128395" rtl="0" eaLnBrk="1" latinLnBrk="0" hangingPunct="1">
      <a:defRPr sz="1500" kern="1200">
        <a:solidFill>
          <a:schemeClr val="tx1"/>
        </a:solidFill>
        <a:latin typeface="+mn-lt"/>
        <a:ea typeface="+mn-ea"/>
        <a:cs typeface="+mn-cs"/>
      </a:defRPr>
    </a:lvl7pPr>
    <a:lvl8pPr marL="3951605" algn="l" defTabSz="1128395" rtl="0" eaLnBrk="1" latinLnBrk="0" hangingPunct="1">
      <a:defRPr sz="1500" kern="1200">
        <a:solidFill>
          <a:schemeClr val="tx1"/>
        </a:solidFill>
        <a:latin typeface="+mn-lt"/>
        <a:ea typeface="+mn-ea"/>
        <a:cs typeface="+mn-cs"/>
      </a:defRPr>
    </a:lvl8pPr>
    <a:lvl9pPr marL="4516120" algn="l" defTabSz="1128395"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a:t>
            </a:r>
            <a:r>
              <a:rPr lang="en-US" altLang="zh-CN" dirty="0" smtClean="0"/>
              <a:t>segment</a:t>
            </a:r>
            <a:r>
              <a:rPr lang="zh-CN" altLang="en-US" dirty="0" smtClean="0"/>
              <a:t>多大？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a:t>
            </a:r>
            <a:r>
              <a:rPr lang="en-US" altLang="zh-CN" dirty="0" smtClean="0"/>
              <a:t>segment</a:t>
            </a:r>
            <a:r>
              <a:rPr lang="zh-CN" altLang="en-US" dirty="0" smtClean="0"/>
              <a:t>多大？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a:t>
            </a:r>
            <a:r>
              <a:rPr lang="en-US" altLang="zh-CN" dirty="0" smtClean="0"/>
              <a:t>segment</a:t>
            </a:r>
            <a:r>
              <a:rPr lang="zh-CN" altLang="en-US" dirty="0" smtClean="0"/>
              <a:t>多大？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a:t>
            </a:r>
            <a:r>
              <a:rPr lang="en-US" altLang="zh-CN" dirty="0" smtClean="0"/>
              <a:t>segment</a:t>
            </a:r>
            <a:r>
              <a:rPr lang="zh-CN" altLang="en-US" dirty="0" smtClean="0"/>
              <a:t>多大？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D46252-80E9-4F63-87DF-8D44F4E69752}"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935857" y="1637492"/>
            <a:ext cx="7029385" cy="1620771"/>
          </a:xfrm>
          <a:prstGeom prst="rect">
            <a:avLst/>
          </a:prstGeom>
        </p:spPr>
        <p:txBody>
          <a:bodyPr lIns="112901" tIns="56450" rIns="112901" bIns="56450">
            <a:noAutofit/>
          </a:bodyPr>
          <a:lstStyle>
            <a:lvl1pPr algn="l">
              <a:defRPr sz="4400">
                <a:solidFill>
                  <a:schemeClr val="bg1"/>
                </a:solidFill>
                <a:latin typeface="方正兰亭黑简体" pitchFamily="2" charset="-122"/>
                <a:ea typeface="方正兰亭黑简体"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35856" y="2851937"/>
            <a:ext cx="7056438" cy="1932323"/>
          </a:xfrm>
          <a:prstGeom prst="rect">
            <a:avLst/>
          </a:prstGeom>
        </p:spPr>
        <p:txBody>
          <a:bodyPr lIns="112901" tIns="56450" rIns="112901" bIns="56450"/>
          <a:lstStyle>
            <a:lvl1pPr marL="0" indent="0" algn="l">
              <a:buNone/>
              <a:defRPr sz="3000">
                <a:solidFill>
                  <a:schemeClr val="bg1"/>
                </a:solidFill>
                <a:latin typeface="方正兰亭黑简体" pitchFamily="2" charset="-122"/>
                <a:ea typeface="方正兰亭黑简体" pitchFamily="2" charset="-122"/>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5490"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7425" indent="0" algn="ctr">
              <a:buNone/>
              <a:defRPr>
                <a:solidFill>
                  <a:schemeClr val="tx1">
                    <a:tint val="75000"/>
                  </a:schemeClr>
                </a:solidFill>
              </a:defRPr>
            </a:lvl8pPr>
            <a:lvl9pPr marL="403161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a:xfrm>
            <a:off x="935856" y="4807754"/>
            <a:ext cx="2351088" cy="401637"/>
          </a:xfrm>
          <a:prstGeom prst="rect">
            <a:avLst/>
          </a:prstGeom>
        </p:spPr>
        <p:txBody>
          <a:bodyPr lIns="112901" tIns="56450" rIns="112901" bIns="56450"/>
          <a:lstStyle>
            <a:lvl1pPr>
              <a:defRPr sz="1500">
                <a:solidFill>
                  <a:schemeClr val="bg1"/>
                </a:solidFill>
                <a:latin typeface="方正兰亭黑简体" pitchFamily="2" charset="-122"/>
                <a:ea typeface="方正兰亭黑简体" pitchFamily="2" charset="-122"/>
                <a:cs typeface="Arial" panose="020B0604020202020204" pitchFamily="34" charset="0"/>
              </a:defRPr>
            </a:lvl1pPr>
          </a:lstStyle>
          <a:p>
            <a:pPr>
              <a:defRPr/>
            </a:pPr>
            <a:endParaRPr lang="zh-CN" altLang="en-US" sz="1400" dirty="0"/>
          </a:p>
        </p:txBody>
      </p:sp>
      <p:pic>
        <p:nvPicPr>
          <p:cNvPr id="1026" name="Picture 2" descr="C:\Users\wangshuai\Desktop\PPT模板_4x3版.jpg"/>
          <p:cNvPicPr>
            <a:picLocks noChangeAspect="1" noChangeArrowheads="1"/>
          </p:cNvPicPr>
          <p:nvPr userDrawn="1"/>
        </p:nvPicPr>
        <p:blipFill>
          <a:blip r:embed="rId2"/>
          <a:srcRect/>
          <a:stretch>
            <a:fillRect/>
          </a:stretch>
        </p:blipFill>
        <p:spPr bwMode="auto">
          <a:xfrm>
            <a:off x="3175" y="7937"/>
            <a:ext cx="10077450" cy="7553326"/>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10086975" cy="757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ctrTitle" hasCustomPrompt="1"/>
          </p:nvPr>
        </p:nvSpPr>
        <p:spPr>
          <a:xfrm>
            <a:off x="968346" y="1208863"/>
            <a:ext cx="8568531" cy="1620771"/>
          </a:xfrm>
          <a:prstGeom prst="rect">
            <a:avLst/>
          </a:prstGeom>
        </p:spPr>
        <p:txBody>
          <a:bodyPr lIns="112901" tIns="56450" rIns="112901" bIns="56450">
            <a:normAutofit/>
          </a:bodyPr>
          <a:lstStyle>
            <a:lvl1pPr algn="l">
              <a:defRPr sz="3000" b="1">
                <a:solidFill>
                  <a:srgbClr val="0070C0"/>
                </a:solidFill>
                <a:latin typeface="方正兰亭黑简体" pitchFamily="2" charset="-122"/>
                <a:ea typeface="方正兰亭黑简体" pitchFamily="2" charset="-122"/>
              </a:defRPr>
            </a:lvl1pPr>
          </a:lstStyle>
          <a:p>
            <a:r>
              <a:rPr lang="zh-CN" altLang="en-US" dirty="0" smtClean="0"/>
              <a:t>目录</a:t>
            </a:r>
            <a:endParaRPr lang="zh-CN" altLang="en-US" dirty="0"/>
          </a:p>
        </p:txBody>
      </p:sp>
      <p:sp>
        <p:nvSpPr>
          <p:cNvPr id="3" name="副标题 2"/>
          <p:cNvSpPr>
            <a:spLocks noGrp="1"/>
          </p:cNvSpPr>
          <p:nvPr>
            <p:ph type="subTitle" idx="1"/>
          </p:nvPr>
        </p:nvSpPr>
        <p:spPr>
          <a:xfrm>
            <a:off x="968347" y="2835467"/>
            <a:ext cx="8104413" cy="2571767"/>
          </a:xfrm>
          <a:prstGeom prst="rect">
            <a:avLst/>
          </a:prstGeom>
        </p:spPr>
        <p:txBody>
          <a:bodyPr lIns="112901" tIns="56450" rIns="112901" bIns="56450">
            <a:normAutofit/>
          </a:bodyPr>
          <a:lstStyle>
            <a:lvl1pPr marL="423545" indent="-423545" algn="l">
              <a:lnSpc>
                <a:spcPct val="150000"/>
              </a:lnSpc>
              <a:buClr>
                <a:srgbClr val="006DBB"/>
              </a:buClr>
              <a:buFont typeface="+mj-lt"/>
              <a:buAutoNum type="arabicPeriod"/>
              <a:defRPr sz="2000">
                <a:solidFill>
                  <a:srgbClr val="0070C0"/>
                </a:solidFill>
                <a:latin typeface="方正兰亭黑简体" pitchFamily="2" charset="-122"/>
                <a:ea typeface="方正兰亭黑简体" pitchFamily="2" charset="-122"/>
                <a:cs typeface="Arial" panose="020B0604020202020204" pitchFamily="34" charset="0"/>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5490"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7425" indent="0" algn="ctr">
              <a:buNone/>
              <a:defRPr>
                <a:solidFill>
                  <a:schemeClr val="tx1">
                    <a:tint val="75000"/>
                  </a:schemeClr>
                </a:solidFill>
              </a:defRPr>
            </a:lvl8pPr>
            <a:lvl9pPr marL="4031615" indent="0" algn="ctr">
              <a:buNone/>
              <a:defRPr>
                <a:solidFill>
                  <a:schemeClr val="tx1">
                    <a:tint val="75000"/>
                  </a:schemeClr>
                </a:solidFill>
              </a:defRPr>
            </a:lvl9pPr>
          </a:lstStyle>
          <a:p>
            <a:r>
              <a:rPr lang="zh-CN" altLang="en-US" dirty="0" smtClean="0"/>
              <a:t>单击此处编辑母版副标题样式</a:t>
            </a:r>
            <a:endParaRPr lang="en-US" altLang="zh-CN" dirty="0" smtClean="0"/>
          </a:p>
          <a:p>
            <a:endParaRPr lang="en-US" altLang="zh-CN" dirty="0" smtClean="0"/>
          </a:p>
          <a:p>
            <a:endParaRPr lang="en-US" altLang="zh-CN" dirty="0" smtClean="0"/>
          </a:p>
          <a:p>
            <a:endParaRPr lang="en-US" altLang="zh-CN" dirty="0" smtClean="0"/>
          </a:p>
        </p:txBody>
      </p:sp>
      <p:sp>
        <p:nvSpPr>
          <p:cNvPr id="7" name="TextBox 6"/>
          <p:cNvSpPr txBox="1"/>
          <p:nvPr userDrawn="1"/>
        </p:nvSpPr>
        <p:spPr>
          <a:xfrm>
            <a:off x="8190530" y="6828266"/>
            <a:ext cx="1732620" cy="298668"/>
          </a:xfrm>
          <a:prstGeom prst="rect">
            <a:avLst/>
          </a:prstGeom>
          <a:solidFill>
            <a:schemeClr val="bg1"/>
          </a:solidFill>
        </p:spPr>
        <p:txBody>
          <a:bodyPr wrap="square" lIns="112901" tIns="56450" rIns="112901" bIns="56450" rtlCol="0">
            <a:spAutoFit/>
          </a:bodyPr>
          <a:lstStyle/>
          <a:p>
            <a:r>
              <a:rPr lang="en-US" altLang="zh-CN" sz="1200" b="1" dirty="0" smtClean="0">
                <a:solidFill>
                  <a:srgbClr val="006DBB"/>
                </a:solidFill>
                <a:latin typeface="Gill Sans MT" panose="020B0502020104020203" pitchFamily="34" charset="0"/>
              </a:rPr>
              <a:t>www.cmbc.com.cn</a:t>
            </a:r>
            <a:endParaRPr lang="zh-CN" altLang="en-US" sz="1200" b="1" dirty="0">
              <a:solidFill>
                <a:srgbClr val="006DBB"/>
              </a:solidFill>
              <a:latin typeface="Gill Sans MT" panose="020B0502020104020203"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间隔页">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50" y="1"/>
            <a:ext cx="10086975" cy="757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ctrTitle" hasCustomPrompt="1"/>
          </p:nvPr>
        </p:nvSpPr>
        <p:spPr>
          <a:xfrm>
            <a:off x="968347" y="1474506"/>
            <a:ext cx="1623694" cy="1591745"/>
          </a:xfrm>
          <a:prstGeom prst="rect">
            <a:avLst/>
          </a:prstGeom>
        </p:spPr>
        <p:txBody>
          <a:bodyPr lIns="112901" tIns="56450" rIns="112901" bIns="56450">
            <a:noAutofit/>
          </a:bodyPr>
          <a:lstStyle>
            <a:lvl1pPr algn="l">
              <a:defRPr sz="9900" b="0">
                <a:solidFill>
                  <a:schemeClr val="bg1"/>
                </a:solidFill>
                <a:latin typeface="Gill Sans MT" panose="020B0502020104020203" pitchFamily="34" charset="0"/>
                <a:ea typeface="方正兰亭黑简体" pitchFamily="2" charset="-122"/>
                <a:cs typeface="Arial" panose="020B0604020202020204" pitchFamily="34" charset="0"/>
              </a:defRPr>
            </a:lvl1pPr>
          </a:lstStyle>
          <a:p>
            <a:r>
              <a:rPr lang="en-US" altLang="zh-CN" dirty="0" smtClean="0"/>
              <a:t>01</a:t>
            </a:r>
            <a:endParaRPr lang="zh-CN" altLang="en-US" dirty="0"/>
          </a:p>
        </p:txBody>
      </p:sp>
      <p:sp>
        <p:nvSpPr>
          <p:cNvPr id="3" name="副标题 2"/>
          <p:cNvSpPr>
            <a:spLocks noGrp="1"/>
          </p:cNvSpPr>
          <p:nvPr>
            <p:ph type="subTitle" idx="1"/>
          </p:nvPr>
        </p:nvSpPr>
        <p:spPr>
          <a:xfrm>
            <a:off x="2640507" y="2346171"/>
            <a:ext cx="6543209" cy="720080"/>
          </a:xfrm>
          <a:prstGeom prst="rect">
            <a:avLst/>
          </a:prstGeom>
        </p:spPr>
        <p:txBody>
          <a:bodyPr lIns="112901" tIns="56450" rIns="112901" bIns="56450">
            <a:noAutofit/>
          </a:bodyPr>
          <a:lstStyle>
            <a:lvl1pPr marL="0" indent="0" algn="l">
              <a:buNone/>
              <a:defRPr sz="2500" b="1">
                <a:solidFill>
                  <a:schemeClr val="bg1"/>
                </a:solidFill>
                <a:latin typeface="方正兰亭纤黑简体" pitchFamily="2" charset="-122"/>
                <a:ea typeface="方正兰亭纤黑简体" pitchFamily="2" charset="-122"/>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5490"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7425" indent="0" algn="ctr">
              <a:buNone/>
              <a:defRPr>
                <a:solidFill>
                  <a:schemeClr val="tx1">
                    <a:tint val="75000"/>
                  </a:schemeClr>
                </a:solidFill>
              </a:defRPr>
            </a:lvl8pPr>
            <a:lvl9pPr marL="4031615" indent="0" algn="ctr">
              <a:buNone/>
              <a:defRPr>
                <a:solidFill>
                  <a:schemeClr val="tx1">
                    <a:tint val="75000"/>
                  </a:schemeClr>
                </a:solidFill>
              </a:defRPr>
            </a:lvl9pPr>
          </a:lstStyle>
          <a:p>
            <a:r>
              <a:rPr lang="zh-CN" altLang="en-US" dirty="0" smtClean="0"/>
              <a:t>单击此处编辑母版副标题样式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cxnSp>
        <p:nvCxnSpPr>
          <p:cNvPr id="4" name="直接连接符 3"/>
          <p:cNvCxnSpPr/>
          <p:nvPr/>
        </p:nvCxnSpPr>
        <p:spPr>
          <a:xfrm>
            <a:off x="431800" y="6805613"/>
            <a:ext cx="914558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副标题 2"/>
          <p:cNvSpPr>
            <a:spLocks noGrp="1"/>
          </p:cNvSpPr>
          <p:nvPr>
            <p:ph type="subTitle" idx="1" hasCustomPrompt="1"/>
          </p:nvPr>
        </p:nvSpPr>
        <p:spPr>
          <a:xfrm>
            <a:off x="551253" y="5986015"/>
            <a:ext cx="9025564" cy="576420"/>
          </a:xfrm>
          <a:prstGeom prst="rect">
            <a:avLst/>
          </a:prstGeom>
        </p:spPr>
        <p:txBody>
          <a:bodyPr lIns="112901" tIns="56450" rIns="112901" bIns="56450">
            <a:noAutofit/>
          </a:bodyPr>
          <a:lstStyle>
            <a:lvl1pPr marL="0" indent="0" algn="l" defTabSz="1007745" rtl="0" eaLnBrk="1" latinLnBrk="0" hangingPunct="1">
              <a:lnSpc>
                <a:spcPts val="2100"/>
              </a:lnSpc>
              <a:buNone/>
              <a:defRPr lang="en-US" altLang="zh-CN" sz="1600" b="0" kern="1200" dirty="0" smtClean="0">
                <a:solidFill>
                  <a:srgbClr val="006DBB"/>
                </a:solidFill>
                <a:latin typeface="方正兰亭黑简体" pitchFamily="2" charset="-122"/>
                <a:ea typeface="方正兰亭黑简体" pitchFamily="2" charset="-122"/>
                <a:cs typeface="Arial" panose="020B0604020202020204" pitchFamily="34" charset="0"/>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5490"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7425" indent="0" algn="ctr">
              <a:buNone/>
              <a:defRPr>
                <a:solidFill>
                  <a:schemeClr val="tx1">
                    <a:tint val="75000"/>
                  </a:schemeClr>
                </a:solidFill>
              </a:defRPr>
            </a:lvl8pPr>
            <a:lvl9pPr marL="4031615" indent="0" algn="ctr">
              <a:buNone/>
              <a:defRPr>
                <a:solidFill>
                  <a:schemeClr val="tx1">
                    <a:tint val="75000"/>
                  </a:schemeClr>
                </a:solidFill>
              </a:defRPr>
            </a:lvl9pPr>
          </a:lstStyle>
          <a:p>
            <a:r>
              <a:rPr lang="zh-CN" altLang="en-US" dirty="0" smtClean="0"/>
              <a:t>单击此处编辑正文</a:t>
            </a:r>
            <a:endParaRPr lang="en-US" altLang="zh-CN" dirty="0" smtClean="0"/>
          </a:p>
        </p:txBody>
      </p:sp>
      <p:sp>
        <p:nvSpPr>
          <p:cNvPr id="5" name="矩形 4"/>
          <p:cNvSpPr/>
          <p:nvPr userDrawn="1"/>
        </p:nvSpPr>
        <p:spPr>
          <a:xfrm>
            <a:off x="5468939" y="994549"/>
            <a:ext cx="3214710" cy="500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zh-CN" altLang="en-US"/>
          </a:p>
        </p:txBody>
      </p:sp>
      <p:sp>
        <p:nvSpPr>
          <p:cNvPr id="6" name="矩形 5"/>
          <p:cNvSpPr/>
          <p:nvPr userDrawn="1"/>
        </p:nvSpPr>
        <p:spPr>
          <a:xfrm>
            <a:off x="6611948" y="65855"/>
            <a:ext cx="3214710" cy="500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zh-CN" altLang="en-US"/>
          </a:p>
        </p:txBody>
      </p:sp>
      <p:sp>
        <p:nvSpPr>
          <p:cNvPr id="16" name="标题 1"/>
          <p:cNvSpPr>
            <a:spLocks noGrp="1"/>
          </p:cNvSpPr>
          <p:nvPr>
            <p:ph type="ctrTitle"/>
          </p:nvPr>
        </p:nvSpPr>
        <p:spPr>
          <a:xfrm>
            <a:off x="551253" y="735103"/>
            <a:ext cx="5670391" cy="1050183"/>
          </a:xfrm>
          <a:prstGeom prst="rect">
            <a:avLst/>
          </a:prstGeom>
        </p:spPr>
        <p:txBody>
          <a:bodyPr lIns="112901" tIns="56450" rIns="112901" bIns="56450">
            <a:normAutofit/>
          </a:bodyPr>
          <a:lstStyle>
            <a:lvl1pPr algn="l">
              <a:defRPr sz="3000" b="1">
                <a:solidFill>
                  <a:srgbClr val="0070C0"/>
                </a:solidFill>
                <a:latin typeface="方正兰亭黑简体" pitchFamily="2" charset="-122"/>
                <a:ea typeface="方正兰亭黑简体" pitchFamily="2" charset="-122"/>
              </a:defRPr>
            </a:lvl1pPr>
          </a:lstStyle>
          <a:p>
            <a:endParaRPr lang="zh-CN" altLang="en-US" dirty="0"/>
          </a:p>
        </p:txBody>
      </p:sp>
      <p:sp>
        <p:nvSpPr>
          <p:cNvPr id="17" name="灯片编号占位符 2"/>
          <p:cNvSpPr>
            <a:spLocks noGrp="1"/>
          </p:cNvSpPr>
          <p:nvPr>
            <p:ph type="sldNum" sz="quarter" idx="10"/>
          </p:nvPr>
        </p:nvSpPr>
        <p:spPr>
          <a:xfrm>
            <a:off x="7224714" y="6852465"/>
            <a:ext cx="2352675" cy="401637"/>
          </a:xfrm>
        </p:spPr>
        <p:txBody>
          <a:bodyPr/>
          <a:lstStyle/>
          <a:p>
            <a:pPr>
              <a:defRPr/>
            </a:pPr>
            <a:fld id="{504E6B97-142D-419E-9ED3-77D759E6E406}" type="slidenum">
              <a:rPr lang="zh-CN" altLang="en-US" smtClean="0"/>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504E6B97-142D-419E-9ED3-77D759E6E406}" type="slidenum">
              <a:rPr lang="zh-CN" altLang="en-US" smtClean="0"/>
              <a:pPr>
                <a:defRPr/>
              </a:pPr>
              <a:t>‹#›</a:t>
            </a:fld>
            <a:endParaRPr lang="zh-CN" altLang="en-US" dirty="0"/>
          </a:p>
        </p:txBody>
      </p:sp>
      <p:sp>
        <p:nvSpPr>
          <p:cNvPr id="5" name="内容占位符 4"/>
          <p:cNvSpPr>
            <a:spLocks noGrp="1"/>
          </p:cNvSpPr>
          <p:nvPr>
            <p:ph sz="quarter" idx="11"/>
          </p:nvPr>
        </p:nvSpPr>
        <p:spPr>
          <a:xfrm>
            <a:off x="551254" y="1785299"/>
            <a:ext cx="8978089" cy="4620772"/>
          </a:xfrm>
          <a:prstGeom prst="rect">
            <a:avLst/>
          </a:prstGeom>
        </p:spPr>
        <p:txBody>
          <a:bodyPr lIns="112901" tIns="56450" rIns="112901" bIns="56450"/>
          <a:lstStyle>
            <a:lvl1pPr>
              <a:buClr>
                <a:srgbClr val="006DBB"/>
              </a:buClr>
              <a:defRPr sz="2500">
                <a:solidFill>
                  <a:schemeClr val="tx1">
                    <a:lumMod val="75000"/>
                    <a:lumOff val="25000"/>
                  </a:schemeClr>
                </a:solidFill>
                <a:latin typeface="方正兰亭黑简体" pitchFamily="2" charset="-122"/>
                <a:ea typeface="方正兰亭黑简体" pitchFamily="2" charset="-122"/>
              </a:defRPr>
            </a:lvl1pPr>
            <a:lvl2pPr>
              <a:buClr>
                <a:srgbClr val="006DBB"/>
              </a:buClr>
              <a:defRPr sz="2200">
                <a:solidFill>
                  <a:schemeClr val="tx1">
                    <a:lumMod val="75000"/>
                    <a:lumOff val="25000"/>
                  </a:schemeClr>
                </a:solidFill>
                <a:latin typeface="方正兰亭黑简体" pitchFamily="2" charset="-122"/>
                <a:ea typeface="方正兰亭黑简体" pitchFamily="2" charset="-122"/>
              </a:defRPr>
            </a:lvl2pPr>
            <a:lvl3pPr>
              <a:buClr>
                <a:srgbClr val="006DBB"/>
              </a:buClr>
              <a:defRPr sz="2000">
                <a:solidFill>
                  <a:schemeClr val="tx1">
                    <a:lumMod val="75000"/>
                    <a:lumOff val="25000"/>
                  </a:schemeClr>
                </a:solidFill>
                <a:latin typeface="方正兰亭黑简体" pitchFamily="2" charset="-122"/>
                <a:ea typeface="方正兰亭黑简体" pitchFamily="2" charset="-122"/>
              </a:defRPr>
            </a:lvl3pPr>
            <a:lvl4pPr>
              <a:buClr>
                <a:srgbClr val="006DBB"/>
              </a:buClr>
              <a:defRPr sz="1600">
                <a:solidFill>
                  <a:schemeClr val="tx1">
                    <a:lumMod val="75000"/>
                    <a:lumOff val="25000"/>
                  </a:schemeClr>
                </a:solidFill>
                <a:latin typeface="方正兰亭黑简体" pitchFamily="2" charset="-122"/>
                <a:ea typeface="方正兰亭黑简体" pitchFamily="2" charset="-122"/>
              </a:defRPr>
            </a:lvl4pPr>
            <a:lvl5pPr>
              <a:buClr>
                <a:srgbClr val="006DBB"/>
              </a:buClr>
              <a:defRPr sz="1400">
                <a:solidFill>
                  <a:schemeClr val="tx1">
                    <a:lumMod val="75000"/>
                    <a:lumOff val="25000"/>
                  </a:schemeClr>
                </a:solidFill>
                <a:latin typeface="方正兰亭黑简体" pitchFamily="2" charset="-122"/>
                <a:ea typeface="方正兰亭黑简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ctrTitle"/>
          </p:nvPr>
        </p:nvSpPr>
        <p:spPr>
          <a:xfrm>
            <a:off x="551253" y="735103"/>
            <a:ext cx="5670391" cy="1050183"/>
          </a:xfrm>
          <a:prstGeom prst="rect">
            <a:avLst/>
          </a:prstGeom>
        </p:spPr>
        <p:txBody>
          <a:bodyPr lIns="112901" tIns="56450" rIns="112901" bIns="56450">
            <a:normAutofit/>
          </a:bodyPr>
          <a:lstStyle>
            <a:lvl1pPr algn="l">
              <a:defRPr sz="3000" b="1">
                <a:solidFill>
                  <a:srgbClr val="0070C0"/>
                </a:solidFill>
                <a:latin typeface="方正兰亭黑简体" pitchFamily="2" charset="-122"/>
                <a:ea typeface="方正兰亭黑简体" pitchFamily="2" charset="-122"/>
              </a:defRPr>
            </a:lvl1p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 1"/>
          <p:cNvSpPr>
            <a:spLocks noGrp="1"/>
          </p:cNvSpPr>
          <p:nvPr>
            <p:ph type="ctrTitle"/>
          </p:nvPr>
        </p:nvSpPr>
        <p:spPr>
          <a:xfrm>
            <a:off x="1512094" y="1637492"/>
            <a:ext cx="4867061" cy="1214446"/>
          </a:xfrm>
          <a:prstGeom prst="rect">
            <a:avLst/>
          </a:prstGeom>
        </p:spPr>
        <p:txBody>
          <a:bodyPr lIns="112901" tIns="56450" rIns="112901" bIns="56450">
            <a:normAutofit/>
          </a:bodyPr>
          <a:lstStyle>
            <a:lvl1pPr algn="l">
              <a:defRPr sz="4400">
                <a:solidFill>
                  <a:schemeClr val="bg1"/>
                </a:solidFill>
                <a:latin typeface="方正兰亭黑简体" pitchFamily="2" charset="-122"/>
                <a:ea typeface="方正兰亭黑简体" pitchFamily="2" charset="-122"/>
              </a:defRPr>
            </a:lvl1pPr>
          </a:lstStyle>
          <a:p>
            <a:endParaRPr lang="zh-CN" altLang="en-US" dirty="0"/>
          </a:p>
        </p:txBody>
      </p:sp>
      <p:pic>
        <p:nvPicPr>
          <p:cNvPr id="1026" name="Picture 2" descr="C:\Users\wangshuai\Desktop\PPT模板_4x3版.jpg"/>
          <p:cNvPicPr>
            <a:picLocks noChangeAspect="1" noChangeArrowheads="1"/>
          </p:cNvPicPr>
          <p:nvPr userDrawn="1"/>
        </p:nvPicPr>
        <p:blipFill>
          <a:blip r:embed="rId2"/>
          <a:srcRect/>
          <a:stretch>
            <a:fillRect/>
          </a:stretch>
        </p:blipFill>
        <p:spPr bwMode="auto">
          <a:xfrm>
            <a:off x="0" y="0"/>
            <a:ext cx="10077450" cy="755332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7224714" y="6852465"/>
            <a:ext cx="2352675" cy="401637"/>
          </a:xfrm>
          <a:prstGeom prst="rect">
            <a:avLst/>
          </a:prstGeom>
        </p:spPr>
        <p:txBody>
          <a:bodyPr vert="horz" lIns="100789" tIns="50396" rIns="100789" bIns="50396" rtlCol="0" anchor="ctr"/>
          <a:lstStyle>
            <a:lvl1pPr algn="r" defTabSz="1007745" fontAlgn="auto">
              <a:spcBef>
                <a:spcPts val="0"/>
              </a:spcBef>
              <a:spcAft>
                <a:spcPts val="0"/>
              </a:spcAft>
              <a:defRPr sz="1400">
                <a:solidFill>
                  <a:srgbClr val="006DBB"/>
                </a:solidFill>
                <a:latin typeface="Gill Sans MT" panose="020B0502020104020203" pitchFamily="34" charset="0"/>
                <a:ea typeface="+mn-ea"/>
              </a:defRPr>
            </a:lvl1pPr>
          </a:lstStyle>
          <a:p>
            <a:pPr>
              <a:defRPr/>
            </a:pPr>
            <a:fld id="{504E6B97-142D-419E-9ED3-77D759E6E406}" type="slidenum">
              <a:rPr lang="zh-CN" altLang="en-US" smtClean="0"/>
              <a:pPr>
                <a:defRPr/>
              </a:pPr>
              <a:t>‹#›</a:t>
            </a:fld>
            <a:endParaRPr lang="zh-CN" altLang="en-US" dirty="0"/>
          </a:p>
        </p:txBody>
      </p:sp>
      <p:cxnSp>
        <p:nvCxnSpPr>
          <p:cNvPr id="8" name="直接连接符 7"/>
          <p:cNvCxnSpPr/>
          <p:nvPr userDrawn="1"/>
        </p:nvCxnSpPr>
        <p:spPr>
          <a:xfrm>
            <a:off x="431800" y="6805613"/>
            <a:ext cx="9145588"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p:txStyles>
    <p:titleStyle>
      <a:lvl1pPr algn="ctr" defTabSz="1005840" rtl="0" eaLnBrk="1" fontAlgn="base" hangingPunct="1">
        <a:spcBef>
          <a:spcPct val="0"/>
        </a:spcBef>
        <a:spcAft>
          <a:spcPct val="0"/>
        </a:spcAft>
        <a:defRPr sz="4900" kern="1200">
          <a:solidFill>
            <a:schemeClr val="tx1"/>
          </a:solidFill>
          <a:latin typeface="+mj-lt"/>
          <a:ea typeface="+mj-ea"/>
          <a:cs typeface="+mj-cs"/>
        </a:defRPr>
      </a:lvl1pPr>
      <a:lvl2pPr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2pPr>
      <a:lvl3pPr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3pPr>
      <a:lvl4pPr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4pPr>
      <a:lvl5pPr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5pPr>
      <a:lvl6pPr marL="457200"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6pPr>
      <a:lvl7pPr marL="914400"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7pPr>
      <a:lvl8pPr marL="1371600"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8pPr>
      <a:lvl9pPr marL="1828800" algn="ctr" defTabSz="1005840" rtl="0" eaLnBrk="1" fontAlgn="base" hangingPunct="1">
        <a:spcBef>
          <a:spcPct val="0"/>
        </a:spcBef>
        <a:spcAft>
          <a:spcPct val="0"/>
        </a:spcAft>
        <a:defRPr sz="4900">
          <a:solidFill>
            <a:schemeClr val="tx1"/>
          </a:solidFill>
          <a:latin typeface="Calibri" panose="020F0502020204030204" pitchFamily="34" charset="0"/>
          <a:ea typeface="宋体" panose="02010600030101010101" pitchFamily="2" charset="-122"/>
        </a:defRPr>
      </a:lvl9pPr>
    </p:titleStyle>
    <p:bodyStyle>
      <a:lvl1pPr marL="377825" indent="-377825" algn="l" defTabSz="1005840" rtl="0" eaLnBrk="1" fontAlgn="base" hangingPunct="1">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245" indent="-314325" algn="l" defTabSz="1005840" rtl="0" eaLnBrk="1" fontAlgn="base" hangingPunct="1">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570" indent="-250825" algn="l" defTabSz="1005840" rtl="0" eaLnBrk="1" fontAlgn="base" hangingPunct="1">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3395" indent="-250825" algn="l" defTabSz="1005840"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6950" indent="-250825" algn="l" defTabSz="1005840"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1775" indent="-252095" algn="l" defTabSz="100774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965" indent="-252095" algn="l" defTabSz="100774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520" indent="-252095" algn="l" defTabSz="100774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710" indent="-252095" algn="l" defTabSz="100774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07745" rtl="0" eaLnBrk="1" latinLnBrk="0" hangingPunct="1">
        <a:defRPr sz="2000" kern="1200">
          <a:solidFill>
            <a:schemeClr val="tx1"/>
          </a:solidFill>
          <a:latin typeface="+mn-lt"/>
          <a:ea typeface="+mn-ea"/>
          <a:cs typeface="+mn-cs"/>
        </a:defRPr>
      </a:lvl1pPr>
      <a:lvl2pPr marL="504190" algn="l" defTabSz="1007745" rtl="0" eaLnBrk="1" latinLnBrk="0" hangingPunct="1">
        <a:defRPr sz="2000" kern="1200">
          <a:solidFill>
            <a:schemeClr val="tx1"/>
          </a:solidFill>
          <a:latin typeface="+mn-lt"/>
          <a:ea typeface="+mn-ea"/>
          <a:cs typeface="+mn-cs"/>
        </a:defRPr>
      </a:lvl2pPr>
      <a:lvl3pPr marL="1007745" algn="l" defTabSz="1007745" rtl="0" eaLnBrk="1" latinLnBrk="0" hangingPunct="1">
        <a:defRPr sz="2000" kern="1200">
          <a:solidFill>
            <a:schemeClr val="tx1"/>
          </a:solidFill>
          <a:latin typeface="+mn-lt"/>
          <a:ea typeface="+mn-ea"/>
          <a:cs typeface="+mn-cs"/>
        </a:defRPr>
      </a:lvl3pPr>
      <a:lvl4pPr marL="1511935" algn="l" defTabSz="1007745" rtl="0" eaLnBrk="1" latinLnBrk="0" hangingPunct="1">
        <a:defRPr sz="2000" kern="1200">
          <a:solidFill>
            <a:schemeClr val="tx1"/>
          </a:solidFill>
          <a:latin typeface="+mn-lt"/>
          <a:ea typeface="+mn-ea"/>
          <a:cs typeface="+mn-cs"/>
        </a:defRPr>
      </a:lvl4pPr>
      <a:lvl5pPr marL="2015490" algn="l" defTabSz="1007745" rtl="0" eaLnBrk="1" latinLnBrk="0" hangingPunct="1">
        <a:defRPr sz="2000" kern="1200">
          <a:solidFill>
            <a:schemeClr val="tx1"/>
          </a:solidFill>
          <a:latin typeface="+mn-lt"/>
          <a:ea typeface="+mn-ea"/>
          <a:cs typeface="+mn-cs"/>
        </a:defRPr>
      </a:lvl5pPr>
      <a:lvl6pPr marL="2519680" algn="l" defTabSz="1007745" rtl="0" eaLnBrk="1" latinLnBrk="0" hangingPunct="1">
        <a:defRPr sz="2000" kern="1200">
          <a:solidFill>
            <a:schemeClr val="tx1"/>
          </a:solidFill>
          <a:latin typeface="+mn-lt"/>
          <a:ea typeface="+mn-ea"/>
          <a:cs typeface="+mn-cs"/>
        </a:defRPr>
      </a:lvl6pPr>
      <a:lvl7pPr marL="3023870" algn="l" defTabSz="1007745" rtl="0" eaLnBrk="1" latinLnBrk="0" hangingPunct="1">
        <a:defRPr sz="2000" kern="1200">
          <a:solidFill>
            <a:schemeClr val="tx1"/>
          </a:solidFill>
          <a:latin typeface="+mn-lt"/>
          <a:ea typeface="+mn-ea"/>
          <a:cs typeface="+mn-cs"/>
        </a:defRPr>
      </a:lvl7pPr>
      <a:lvl8pPr marL="3527425" algn="l" defTabSz="1007745" rtl="0" eaLnBrk="1" latinLnBrk="0" hangingPunct="1">
        <a:defRPr sz="2000" kern="1200">
          <a:solidFill>
            <a:schemeClr val="tx1"/>
          </a:solidFill>
          <a:latin typeface="+mn-lt"/>
          <a:ea typeface="+mn-ea"/>
          <a:cs typeface="+mn-cs"/>
        </a:defRPr>
      </a:lvl8pPr>
      <a:lvl9pPr marL="4031615" algn="l" defTabSz="100774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25" y="0"/>
            <a:ext cx="10090150" cy="7572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标题 1"/>
          <p:cNvSpPr>
            <a:spLocks noGrp="1"/>
          </p:cNvSpPr>
          <p:nvPr>
            <p:ph type="ctrTitle"/>
          </p:nvPr>
        </p:nvSpPr>
        <p:spPr>
          <a:xfrm>
            <a:off x="935857" y="2709061"/>
            <a:ext cx="7533479" cy="1620771"/>
          </a:xfrm>
        </p:spPr>
        <p:txBody>
          <a:bodyPr/>
          <a:lstStyle/>
          <a:p>
            <a:pPr algn="ctr"/>
            <a:r>
              <a:rPr lang="en-US" altLang="zh-CN" sz="3600" b="1" dirty="0" smtClean="0"/>
              <a:t>Building Data Systems with Logs</a:t>
            </a:r>
            <a:endParaRPr lang="zh-CN" altLang="en-US" sz="3600" dirty="0">
              <a:latin typeface="微软雅黑" pitchFamily="34" charset="-122"/>
              <a:ea typeface="微软雅黑" pitchFamily="34" charset="-122"/>
            </a:endParaRPr>
          </a:p>
        </p:txBody>
      </p:sp>
      <p:sp>
        <p:nvSpPr>
          <p:cNvPr id="4" name="标题 1"/>
          <p:cNvSpPr txBox="1">
            <a:spLocks/>
          </p:cNvSpPr>
          <p:nvPr/>
        </p:nvSpPr>
        <p:spPr>
          <a:xfrm>
            <a:off x="1897040" y="4280697"/>
            <a:ext cx="7533479" cy="1620771"/>
          </a:xfrm>
          <a:prstGeom prst="rect">
            <a:avLst/>
          </a:prstGeom>
        </p:spPr>
        <p:txBody>
          <a:bodyPr lIns="112901" tIns="56450" rIns="112901" bIns="56450">
            <a:noAutofit/>
          </a:bodyPr>
          <a:lstStyle/>
          <a:p>
            <a:pPr marL="0" marR="0" lvl="0" indent="0" algn="ctr" defTabSz="100584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10</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HDFS </a:t>
            </a:r>
            <a:r>
              <a:rPr lang="zh-CN" altLang="en-US" dirty="0" smtClean="0">
                <a:latin typeface="微软雅黑" pitchFamily="34" charset="-122"/>
                <a:ea typeface="微软雅黑" pitchFamily="34" charset="-122"/>
              </a:rPr>
              <a:t>逻辑架构</a:t>
            </a:r>
            <a:endParaRPr lang="zh-CN" altLang="en-US" dirty="0">
              <a:latin typeface="微软雅黑" pitchFamily="34" charset="-122"/>
              <a:ea typeface="微软雅黑" pitchFamily="34" charset="-122"/>
            </a:endParaRPr>
          </a:p>
        </p:txBody>
      </p:sp>
      <p:sp>
        <p:nvSpPr>
          <p:cNvPr id="8" name="文本框 8"/>
          <p:cNvSpPr txBox="1"/>
          <p:nvPr/>
        </p:nvSpPr>
        <p:spPr>
          <a:xfrm>
            <a:off x="611156" y="1065987"/>
            <a:ext cx="8455677" cy="64633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9" name="图片 8" descr="hdfsarchitecture.png"/>
          <p:cNvPicPr>
            <a:picLocks noChangeAspect="1"/>
          </p:cNvPicPr>
          <p:nvPr/>
        </p:nvPicPr>
        <p:blipFill>
          <a:blip r:embed="rId2"/>
          <a:stretch>
            <a:fillRect/>
          </a:stretch>
        </p:blipFill>
        <p:spPr>
          <a:xfrm>
            <a:off x="885003" y="910515"/>
            <a:ext cx="8310618" cy="574023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11</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HDFS </a:t>
            </a:r>
            <a:r>
              <a:rPr lang="zh-CN" altLang="en-US" dirty="0" smtClean="0">
                <a:latin typeface="微软雅黑" pitchFamily="34" charset="-122"/>
                <a:ea typeface="微软雅黑" pitchFamily="34" charset="-122"/>
              </a:rPr>
              <a:t>组件架构</a:t>
            </a:r>
            <a:endParaRPr lang="zh-CN" altLang="en-US" dirty="0">
              <a:latin typeface="微软雅黑" pitchFamily="34" charset="-122"/>
              <a:ea typeface="微软雅黑" pitchFamily="34" charset="-122"/>
            </a:endParaRPr>
          </a:p>
        </p:txBody>
      </p:sp>
      <p:sp>
        <p:nvSpPr>
          <p:cNvPr id="8" name="文本框 8"/>
          <p:cNvSpPr txBox="1"/>
          <p:nvPr/>
        </p:nvSpPr>
        <p:spPr>
          <a:xfrm>
            <a:off x="611156" y="1065987"/>
            <a:ext cx="8455677" cy="64633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7" name="图片 6" descr="namenode.png"/>
          <p:cNvPicPr>
            <a:picLocks noChangeAspect="1"/>
          </p:cNvPicPr>
          <p:nvPr/>
        </p:nvPicPr>
        <p:blipFill>
          <a:blip r:embed="rId2"/>
          <a:stretch>
            <a:fillRect/>
          </a:stretch>
        </p:blipFill>
        <p:spPr>
          <a:xfrm>
            <a:off x="825470" y="994549"/>
            <a:ext cx="8280976" cy="50006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12</a:t>
            </a:fld>
            <a:endParaRPr lang="zh-CN" altLang="en-US" dirty="0"/>
          </a:p>
        </p:txBody>
      </p:sp>
      <p:sp>
        <p:nvSpPr>
          <p:cNvPr id="3" name="内容占位符 2"/>
          <p:cNvSpPr>
            <a:spLocks noGrp="1"/>
          </p:cNvSpPr>
          <p:nvPr>
            <p:ph sz="quarter" idx="11"/>
          </p:nvPr>
        </p:nvSpPr>
        <p:spPr>
          <a:xfrm>
            <a:off x="551254" y="923111"/>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HDFS </a:t>
            </a:r>
            <a:r>
              <a:rPr lang="en-US" altLang="zh-CN" dirty="0" err="1" smtClean="0">
                <a:latin typeface="微软雅黑" pitchFamily="34" charset="-122"/>
                <a:ea typeface="微软雅黑" pitchFamily="34" charset="-122"/>
              </a:rPr>
              <a:t>namenode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架构</a:t>
            </a:r>
            <a:endParaRPr lang="zh-CN" altLang="en-US" dirty="0">
              <a:latin typeface="微软雅黑" pitchFamily="34" charset="-122"/>
              <a:ea typeface="微软雅黑" pitchFamily="34" charset="-122"/>
            </a:endParaRPr>
          </a:p>
        </p:txBody>
      </p:sp>
      <p:sp>
        <p:nvSpPr>
          <p:cNvPr id="8" name="文本框 8"/>
          <p:cNvSpPr txBox="1"/>
          <p:nvPr/>
        </p:nvSpPr>
        <p:spPr>
          <a:xfrm>
            <a:off x="682594" y="1137425"/>
            <a:ext cx="8455677" cy="9233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smtClean="0"/>
              <a:t>NameNode</a:t>
            </a:r>
            <a:r>
              <a:rPr lang="en-US" altLang="zh-CN" dirty="0" smtClean="0"/>
              <a:t> </a:t>
            </a:r>
            <a:r>
              <a:rPr lang="zh-CN" altLang="en-US" dirty="0" smtClean="0"/>
              <a:t>在执行 </a:t>
            </a:r>
            <a:r>
              <a:rPr lang="en-US" altLang="zh-CN" dirty="0" smtClean="0"/>
              <a:t>HDFS </a:t>
            </a:r>
            <a:r>
              <a:rPr lang="zh-CN" altLang="en-US" dirty="0" smtClean="0"/>
              <a:t>客户端提交的创建文件或者移动文件这样的写操作的时候，会首先把这些操作记录在 </a:t>
            </a:r>
            <a:r>
              <a:rPr lang="en-US" altLang="zh-CN" dirty="0" err="1" smtClean="0"/>
              <a:t>EditLog</a:t>
            </a:r>
            <a:r>
              <a:rPr lang="en-US" altLang="zh-CN" dirty="0" smtClean="0"/>
              <a:t> </a:t>
            </a:r>
            <a:r>
              <a:rPr lang="zh-CN" altLang="en-US" dirty="0" smtClean="0"/>
              <a:t>文件之中，然后再更新内存中的文件系统镜像。</a:t>
            </a:r>
            <a:endParaRPr lang="en-US" altLang="zh-CN" dirty="0" smtClean="0"/>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6" name="图片 5" descr="0.png"/>
          <p:cNvPicPr>
            <a:picLocks noChangeAspect="1"/>
          </p:cNvPicPr>
          <p:nvPr/>
        </p:nvPicPr>
        <p:blipFill>
          <a:blip r:embed="rId3"/>
          <a:stretch>
            <a:fillRect/>
          </a:stretch>
        </p:blipFill>
        <p:spPr>
          <a:xfrm>
            <a:off x="754032" y="2280433"/>
            <a:ext cx="7221875" cy="264320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13</a:t>
            </a:fld>
            <a:endParaRPr lang="zh-CN" altLang="en-US" dirty="0"/>
          </a:p>
        </p:txBody>
      </p:sp>
      <p:sp>
        <p:nvSpPr>
          <p:cNvPr id="3" name="内容占位符 2"/>
          <p:cNvSpPr>
            <a:spLocks noGrp="1"/>
          </p:cNvSpPr>
          <p:nvPr>
            <p:ph sz="quarter" idx="11"/>
          </p:nvPr>
        </p:nvSpPr>
        <p:spPr>
          <a:xfrm>
            <a:off x="551254" y="923111"/>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查看数据分布情况</a:t>
            </a:r>
            <a:endParaRPr lang="zh-CN" altLang="en-US" dirty="0">
              <a:latin typeface="微软雅黑" pitchFamily="34" charset="-122"/>
              <a:ea typeface="微软雅黑" pitchFamily="34" charset="-122"/>
            </a:endParaRPr>
          </a:p>
        </p:txBody>
      </p:sp>
      <p:pic>
        <p:nvPicPr>
          <p:cNvPr id="7" name="图片 6" descr="fsck.PNG"/>
          <p:cNvPicPr>
            <a:picLocks noChangeAspect="1"/>
          </p:cNvPicPr>
          <p:nvPr/>
        </p:nvPicPr>
        <p:blipFill>
          <a:blip r:embed="rId3"/>
          <a:stretch>
            <a:fillRect/>
          </a:stretch>
        </p:blipFill>
        <p:spPr>
          <a:xfrm>
            <a:off x="39652" y="1423177"/>
            <a:ext cx="12801871" cy="39290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14</a:t>
            </a:fld>
            <a:endParaRPr lang="zh-CN" altLang="en-US" dirty="0"/>
          </a:p>
        </p:txBody>
      </p:sp>
      <p:sp>
        <p:nvSpPr>
          <p:cNvPr id="3" name="内容占位符 2"/>
          <p:cNvSpPr>
            <a:spLocks noGrp="1"/>
          </p:cNvSpPr>
          <p:nvPr>
            <p:ph sz="quarter" idx="11"/>
          </p:nvPr>
        </p:nvSpPr>
        <p:spPr>
          <a:xfrm>
            <a:off x="468280" y="994549"/>
            <a:ext cx="8978089" cy="5286412"/>
          </a:xfrm>
        </p:spPr>
        <p:txBody>
          <a:bodyPr/>
          <a:lstStyle/>
          <a:p>
            <a:pPr>
              <a:buNone/>
            </a:pPr>
            <a:r>
              <a:rPr lang="en-US" dirty="0" err="1" smtClean="0">
                <a:solidFill>
                  <a:schemeClr val="tx1"/>
                </a:solidFill>
                <a:latin typeface="+mn-lt"/>
                <a:ea typeface="+mn-ea"/>
              </a:rPr>
              <a:t>hdfs</a:t>
            </a:r>
            <a:r>
              <a:rPr lang="en-US" dirty="0" smtClean="0"/>
              <a:t> </a:t>
            </a:r>
            <a:r>
              <a:rPr lang="en-US" dirty="0" err="1" smtClean="0">
                <a:solidFill>
                  <a:schemeClr val="tx1"/>
                </a:solidFill>
                <a:latin typeface="+mn-lt"/>
                <a:ea typeface="+mn-ea"/>
              </a:rPr>
              <a:t>oev</a:t>
            </a:r>
            <a:r>
              <a:rPr lang="en-US" dirty="0" smtClean="0"/>
              <a:t> </a:t>
            </a:r>
            <a:r>
              <a:rPr lang="en-US" dirty="0" smtClean="0">
                <a:solidFill>
                  <a:schemeClr val="tx1"/>
                </a:solidFill>
                <a:latin typeface="+mn-lt"/>
                <a:ea typeface="+mn-ea"/>
              </a:rPr>
              <a:t>-p XML -</a:t>
            </a:r>
            <a:r>
              <a:rPr lang="en-US" dirty="0" err="1" smtClean="0">
                <a:solidFill>
                  <a:schemeClr val="tx1"/>
                </a:solidFill>
                <a:latin typeface="+mn-lt"/>
                <a:ea typeface="+mn-ea"/>
              </a:rPr>
              <a:t>i</a:t>
            </a:r>
            <a:r>
              <a:rPr lang="en-US" dirty="0" smtClean="0">
                <a:solidFill>
                  <a:schemeClr val="tx1"/>
                </a:solidFill>
                <a:latin typeface="+mn-lt"/>
                <a:ea typeface="+mn-ea"/>
              </a:rPr>
              <a:t> edits-path -o edits.xml</a:t>
            </a:r>
            <a:endParaRPr lang="zh-CN" altLang="en-US" dirty="0">
              <a:solidFill>
                <a:schemeClr val="tx1"/>
              </a:solidFill>
              <a:latin typeface="+mn-lt"/>
              <a:ea typeface="+mn-ea"/>
            </a:endParaRPr>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查看</a:t>
            </a:r>
            <a:r>
              <a:rPr lang="en-US" altLang="zh-CN" dirty="0" smtClean="0">
                <a:latin typeface="微软雅黑" pitchFamily="34" charset="-122"/>
                <a:ea typeface="微软雅黑" pitchFamily="34" charset="-122"/>
              </a:rPr>
              <a:t>edits</a:t>
            </a:r>
            <a:r>
              <a:rPr lang="zh-CN" altLang="en-US" dirty="0" smtClean="0">
                <a:latin typeface="微软雅黑" pitchFamily="34" charset="-122"/>
                <a:ea typeface="微软雅黑" pitchFamily="34" charset="-122"/>
              </a:rPr>
              <a:t> 文件</a:t>
            </a:r>
            <a:endParaRPr lang="zh-CN" altLang="en-US" dirty="0">
              <a:latin typeface="微软雅黑" pitchFamily="34" charset="-122"/>
              <a:ea typeface="微软雅黑" pitchFamily="34" charset="-122"/>
            </a:endParaRPr>
          </a:p>
        </p:txBody>
      </p:sp>
      <p:pic>
        <p:nvPicPr>
          <p:cNvPr id="7" name="图片 6" descr="edits.PNG"/>
          <p:cNvPicPr>
            <a:picLocks noChangeAspect="1"/>
          </p:cNvPicPr>
          <p:nvPr/>
        </p:nvPicPr>
        <p:blipFill>
          <a:blip r:embed="rId3"/>
          <a:stretch>
            <a:fillRect/>
          </a:stretch>
        </p:blipFill>
        <p:spPr>
          <a:xfrm>
            <a:off x="468280" y="1649470"/>
            <a:ext cx="9167655" cy="506011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15</a:t>
            </a:fld>
            <a:endParaRPr lang="zh-CN" altLang="en-US" dirty="0"/>
          </a:p>
        </p:txBody>
      </p:sp>
      <p:sp>
        <p:nvSpPr>
          <p:cNvPr id="3" name="内容占位符 2"/>
          <p:cNvSpPr>
            <a:spLocks noGrp="1"/>
          </p:cNvSpPr>
          <p:nvPr>
            <p:ph sz="quarter" idx="11"/>
          </p:nvPr>
        </p:nvSpPr>
        <p:spPr>
          <a:xfrm>
            <a:off x="551254" y="923111"/>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查看</a:t>
            </a:r>
            <a:r>
              <a:rPr lang="en-US" altLang="zh-CN" dirty="0" err="1" smtClean="0">
                <a:latin typeface="微软雅黑" pitchFamily="34" charset="-122"/>
                <a:ea typeface="微软雅黑" pitchFamily="34" charset="-122"/>
              </a:rPr>
              <a:t>fsimage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文件内容</a:t>
            </a:r>
            <a:endParaRPr lang="zh-CN" altLang="en-US" dirty="0">
              <a:latin typeface="微软雅黑" pitchFamily="34" charset="-122"/>
              <a:ea typeface="微软雅黑" pitchFamily="34" charset="-122"/>
            </a:endParaRPr>
          </a:p>
        </p:txBody>
      </p:sp>
      <p:sp>
        <p:nvSpPr>
          <p:cNvPr id="8" name="文本框 8"/>
          <p:cNvSpPr txBox="1"/>
          <p:nvPr/>
        </p:nvSpPr>
        <p:spPr>
          <a:xfrm>
            <a:off x="754032" y="1065987"/>
            <a:ext cx="8455677" cy="477054"/>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dirty="0" err="1" smtClean="0"/>
              <a:t>hdfs</a:t>
            </a:r>
            <a:r>
              <a:rPr lang="en-US" sz="2500" dirty="0" smtClean="0"/>
              <a:t> </a:t>
            </a:r>
            <a:r>
              <a:rPr lang="en-US" sz="2500" dirty="0" err="1" smtClean="0"/>
              <a:t>oiv</a:t>
            </a:r>
            <a:r>
              <a:rPr lang="en-US" sz="2500" dirty="0" smtClean="0"/>
              <a:t> -p XML -</a:t>
            </a:r>
            <a:r>
              <a:rPr lang="en-US" sz="2500" dirty="0" err="1" smtClean="0"/>
              <a:t>i</a:t>
            </a:r>
            <a:r>
              <a:rPr lang="en-US" sz="2500" dirty="0" smtClean="0"/>
              <a:t> </a:t>
            </a:r>
            <a:r>
              <a:rPr lang="en-US" sz="2500" dirty="0" err="1" smtClean="0"/>
              <a:t>fsimage</a:t>
            </a:r>
            <a:r>
              <a:rPr lang="en-US" sz="2500" dirty="0" smtClean="0"/>
              <a:t>-path -o fsimage.xml</a:t>
            </a:r>
            <a:endParaRPr lang="en-US" altLang="zh-CN" sz="2500" dirty="0" smtClean="0">
              <a:solidFill>
                <a:schemeClr val="tx2"/>
              </a:solidFill>
              <a:latin typeface="微软雅黑" pitchFamily="34" charset="-122"/>
              <a:ea typeface="微软雅黑" pitchFamily="34" charset="-122"/>
              <a:sym typeface="宋体" pitchFamily="2" charset="-122"/>
            </a:endParaRPr>
          </a:p>
        </p:txBody>
      </p:sp>
      <p:pic>
        <p:nvPicPr>
          <p:cNvPr id="7" name="图片 6" descr="fsimage.PNG"/>
          <p:cNvPicPr>
            <a:picLocks noChangeAspect="1"/>
          </p:cNvPicPr>
          <p:nvPr/>
        </p:nvPicPr>
        <p:blipFill>
          <a:blip r:embed="rId3"/>
          <a:stretch>
            <a:fillRect/>
          </a:stretch>
        </p:blipFill>
        <p:spPr>
          <a:xfrm>
            <a:off x="0" y="1994681"/>
            <a:ext cx="10469600" cy="25003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16</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8143932" cy="688074"/>
          </a:xfrm>
        </p:spPr>
        <p:txBody>
          <a:bodyPr>
            <a:noAutofit/>
          </a:bodyPr>
          <a:lstStyle/>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QJM </a:t>
            </a:r>
            <a:r>
              <a:rPr lang="zh-CN" altLang="en-US" dirty="0" smtClean="0">
                <a:latin typeface="微软雅黑" pitchFamily="34" charset="-122"/>
                <a:ea typeface="微软雅黑" pitchFamily="34" charset="-122"/>
              </a:rPr>
              <a:t>的共享存储系统的内部实现架构图</a:t>
            </a:r>
          </a:p>
        </p:txBody>
      </p:sp>
      <p:sp>
        <p:nvSpPr>
          <p:cNvPr id="8" name="文本框 8"/>
          <p:cNvSpPr txBox="1"/>
          <p:nvPr/>
        </p:nvSpPr>
        <p:spPr>
          <a:xfrm>
            <a:off x="611156" y="1065987"/>
            <a:ext cx="8455677" cy="64633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7" name="图片 6" descr="2.png"/>
          <p:cNvPicPr>
            <a:picLocks noChangeAspect="1"/>
          </p:cNvPicPr>
          <p:nvPr/>
        </p:nvPicPr>
        <p:blipFill>
          <a:blip r:embed="rId2"/>
          <a:stretch>
            <a:fillRect/>
          </a:stretch>
        </p:blipFill>
        <p:spPr>
          <a:xfrm>
            <a:off x="468986" y="1065987"/>
            <a:ext cx="8143226" cy="585791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17</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QJM</a:t>
            </a:r>
            <a:endParaRPr lang="zh-CN" altLang="en-US" dirty="0">
              <a:latin typeface="微软雅黑" pitchFamily="34" charset="-122"/>
              <a:ea typeface="微软雅黑" pitchFamily="34" charset="-122"/>
            </a:endParaRPr>
          </a:p>
        </p:txBody>
      </p:sp>
      <p:sp>
        <p:nvSpPr>
          <p:cNvPr id="8" name="文本框 8"/>
          <p:cNvSpPr txBox="1"/>
          <p:nvPr/>
        </p:nvSpPr>
        <p:spPr>
          <a:xfrm>
            <a:off x="611156" y="923111"/>
            <a:ext cx="8455677" cy="2308324"/>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Active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首先把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提交到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集群，然后 </a:t>
            </a:r>
            <a:r>
              <a:rPr lang="en-US" altLang="zh-CN" dirty="0" smtClean="0">
                <a:solidFill>
                  <a:schemeClr val="tx2"/>
                </a:solidFill>
                <a:latin typeface="微软雅黑" pitchFamily="34" charset="-122"/>
                <a:ea typeface="微软雅黑" pitchFamily="34" charset="-122"/>
                <a:sym typeface="宋体" pitchFamily="2" charset="-122"/>
              </a:rPr>
              <a:t>Standby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再从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集群定时同步 </a:t>
            </a:r>
            <a:r>
              <a:rPr lang="en-US" altLang="zh-CN" dirty="0" err="1" smtClean="0">
                <a:solidFill>
                  <a:schemeClr val="tx2"/>
                </a:solidFill>
                <a:latin typeface="微软雅黑" pitchFamily="34" charset="-122"/>
                <a:ea typeface="微软雅黑" pitchFamily="34" charset="-122"/>
                <a:sym typeface="宋体" pitchFamily="2" charset="-122"/>
              </a:rPr>
              <a:t>EditLog</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Active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同时向本地磁盘和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集群写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a:t>
            </a:r>
            <a:r>
              <a:rPr lang="zh-CN" altLang="en-US" dirty="0" smtClean="0">
                <a:solidFill>
                  <a:schemeClr val="tx2"/>
                </a:solidFill>
                <a:latin typeface="微软雅黑" pitchFamily="34" charset="-122"/>
                <a:ea typeface="微软雅黑" pitchFamily="34" charset="-122"/>
                <a:sym typeface="宋体" pitchFamily="2" charset="-122"/>
              </a:rPr>
              <a:t>提交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失败会导致 </a:t>
            </a:r>
            <a:r>
              <a:rPr lang="en-US" altLang="zh-CN" dirty="0" smtClean="0">
                <a:solidFill>
                  <a:schemeClr val="tx2"/>
                </a:solidFill>
                <a:latin typeface="微软雅黑" pitchFamily="34" charset="-122"/>
                <a:ea typeface="微软雅黑" pitchFamily="34" charset="-122"/>
                <a:sym typeface="宋体" pitchFamily="2" charset="-122"/>
              </a:rPr>
              <a:t>Active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退出，留待处于 </a:t>
            </a:r>
            <a:r>
              <a:rPr lang="en-US" altLang="zh-CN" dirty="0" smtClean="0">
                <a:solidFill>
                  <a:schemeClr val="tx2"/>
                </a:solidFill>
                <a:latin typeface="微软雅黑" pitchFamily="34" charset="-122"/>
                <a:ea typeface="微软雅黑" pitchFamily="34" charset="-122"/>
                <a:sym typeface="宋体" pitchFamily="2" charset="-122"/>
              </a:rPr>
              <a:t>Standby </a:t>
            </a:r>
            <a:r>
              <a:rPr lang="zh-CN" altLang="en-US" dirty="0" smtClean="0">
                <a:solidFill>
                  <a:schemeClr val="tx2"/>
                </a:solidFill>
                <a:latin typeface="微软雅黑" pitchFamily="34" charset="-122"/>
                <a:ea typeface="微软雅黑" pitchFamily="34" charset="-122"/>
                <a:sym typeface="宋体" pitchFamily="2" charset="-122"/>
              </a:rPr>
              <a:t>状态的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接管之后进行数据恢复。</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zh-CN" altLang="en-US" dirty="0" smtClean="0">
                <a:solidFill>
                  <a:schemeClr val="tx2"/>
                </a:solidFill>
                <a:latin typeface="微软雅黑" pitchFamily="34" charset="-122"/>
                <a:ea typeface="微软雅黑" pitchFamily="34" charset="-122"/>
                <a:sym typeface="宋体" pitchFamily="2" charset="-122"/>
              </a:rPr>
              <a:t> </a:t>
            </a:r>
            <a:r>
              <a:rPr lang="en-US" altLang="zh-CN" dirty="0" smtClean="0">
                <a:solidFill>
                  <a:schemeClr val="tx2"/>
                </a:solidFill>
                <a:latin typeface="微软雅黑" pitchFamily="34" charset="-122"/>
                <a:ea typeface="微软雅黑" pitchFamily="34" charset="-122"/>
                <a:sym typeface="宋体" pitchFamily="2" charset="-122"/>
              </a:rPr>
              <a:t>Standby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定期从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集群同步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a:t>
            </a:r>
            <a:r>
              <a:rPr lang="zh-CN" altLang="en-US" dirty="0" smtClean="0">
                <a:solidFill>
                  <a:schemeClr val="tx2"/>
                </a:solidFill>
                <a:latin typeface="微软雅黑" pitchFamily="34" charset="-122"/>
                <a:ea typeface="微软雅黑" pitchFamily="34" charset="-122"/>
                <a:sym typeface="宋体" pitchFamily="2" charset="-122"/>
              </a:rPr>
              <a:t>然后把同步的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回放到内存之中的镜像上</a:t>
            </a:r>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6" name="图片 5" descr="1.png"/>
          <p:cNvPicPr>
            <a:picLocks noChangeAspect="1"/>
          </p:cNvPicPr>
          <p:nvPr/>
        </p:nvPicPr>
        <p:blipFill>
          <a:blip r:embed="rId2"/>
          <a:stretch>
            <a:fillRect/>
          </a:stretch>
        </p:blipFill>
        <p:spPr>
          <a:xfrm>
            <a:off x="1539850" y="3280565"/>
            <a:ext cx="7128077" cy="29444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18</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QJM </a:t>
            </a:r>
            <a:r>
              <a:rPr lang="zh-CN" altLang="en-US" dirty="0" smtClean="0">
                <a:latin typeface="微软雅黑" pitchFamily="34" charset="-122"/>
                <a:ea typeface="微软雅黑" pitchFamily="34" charset="-122"/>
              </a:rPr>
              <a:t>数据恢复机制</a:t>
            </a:r>
            <a:endParaRPr lang="zh-CN" altLang="en-US" dirty="0">
              <a:latin typeface="微软雅黑" pitchFamily="34" charset="-122"/>
              <a:ea typeface="微软雅黑" pitchFamily="34" charset="-122"/>
            </a:endParaRPr>
          </a:p>
        </p:txBody>
      </p:sp>
      <p:sp>
        <p:nvSpPr>
          <p:cNvPr id="8" name="文本框 8"/>
          <p:cNvSpPr txBox="1"/>
          <p:nvPr/>
        </p:nvSpPr>
        <p:spPr>
          <a:xfrm>
            <a:off x="611156" y="1065987"/>
            <a:ext cx="8455677" cy="64633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9" name="图片 8" descr="数据恢复机制.png"/>
          <p:cNvPicPr>
            <a:picLocks noChangeAspect="1"/>
          </p:cNvPicPr>
          <p:nvPr/>
        </p:nvPicPr>
        <p:blipFill>
          <a:blip r:embed="rId3"/>
          <a:stretch>
            <a:fillRect/>
          </a:stretch>
        </p:blipFill>
        <p:spPr>
          <a:xfrm>
            <a:off x="1468412" y="1137425"/>
            <a:ext cx="6238812" cy="552611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19</a:t>
            </a:fld>
            <a:endParaRPr lang="zh-CN" altLang="en-US" dirty="0"/>
          </a:p>
        </p:txBody>
      </p:sp>
      <p:sp>
        <p:nvSpPr>
          <p:cNvPr id="3" name="内容占位符 2"/>
          <p:cNvSpPr>
            <a:spLocks noGrp="1"/>
          </p:cNvSpPr>
          <p:nvPr>
            <p:ph sz="quarter" idx="11"/>
          </p:nvPr>
        </p:nvSpPr>
        <p:spPr>
          <a:xfrm>
            <a:off x="551254" y="851673"/>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en-US" altLang="zh-CN" dirty="0" smtClean="0">
                <a:latin typeface="微软雅黑" pitchFamily="34" charset="-122"/>
                <a:ea typeface="微软雅黑" pitchFamily="34" charset="-122"/>
              </a:rPr>
              <a:t>QJM </a:t>
            </a:r>
            <a:r>
              <a:rPr lang="zh-CN" altLang="en-US" dirty="0" smtClean="0">
                <a:latin typeface="微软雅黑" pitchFamily="34" charset="-122"/>
                <a:ea typeface="微软雅黑" pitchFamily="34" charset="-122"/>
              </a:rPr>
              <a:t>数据恢复机制</a:t>
            </a:r>
            <a:endParaRPr lang="zh-CN" altLang="en-US" dirty="0">
              <a:latin typeface="微软雅黑" pitchFamily="34" charset="-122"/>
              <a:ea typeface="微软雅黑" pitchFamily="34" charset="-122"/>
            </a:endParaRPr>
          </a:p>
        </p:txBody>
      </p:sp>
      <p:sp>
        <p:nvSpPr>
          <p:cNvPr id="8" name="文本框 8"/>
          <p:cNvSpPr txBox="1"/>
          <p:nvPr/>
        </p:nvSpPr>
        <p:spPr>
          <a:xfrm>
            <a:off x="611156" y="1336771"/>
            <a:ext cx="8455677" cy="4801314"/>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tx2"/>
                </a:solidFill>
                <a:latin typeface="微软雅黑" pitchFamily="34" charset="-122"/>
                <a:ea typeface="微软雅黑" pitchFamily="34" charset="-122"/>
                <a:sym typeface="宋体" pitchFamily="2" charset="-122"/>
              </a:rPr>
              <a:t>1. Active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首先向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集群发送 </a:t>
            </a:r>
            <a:r>
              <a:rPr lang="en-US" altLang="zh-CN" dirty="0" err="1" smtClean="0">
                <a:solidFill>
                  <a:schemeClr val="tx2"/>
                </a:solidFill>
                <a:latin typeface="微软雅黑" pitchFamily="34" charset="-122"/>
                <a:ea typeface="微软雅黑" pitchFamily="34" charset="-122"/>
                <a:sym typeface="宋体" pitchFamily="2" charset="-122"/>
              </a:rPr>
              <a:t>getJournalState</a:t>
            </a:r>
            <a:r>
              <a:rPr lang="en-US" altLang="zh-CN" dirty="0" smtClean="0">
                <a:solidFill>
                  <a:schemeClr val="tx2"/>
                </a:solidFill>
                <a:latin typeface="微软雅黑" pitchFamily="34" charset="-122"/>
                <a:ea typeface="微软雅黑" pitchFamily="34" charset="-122"/>
                <a:sym typeface="宋体" pitchFamily="2" charset="-122"/>
              </a:rPr>
              <a:t> RPC </a:t>
            </a:r>
            <a:r>
              <a:rPr lang="zh-CN" altLang="en-US" dirty="0" smtClean="0">
                <a:solidFill>
                  <a:schemeClr val="tx2"/>
                </a:solidFill>
                <a:latin typeface="微软雅黑" pitchFamily="34" charset="-122"/>
                <a:ea typeface="微软雅黑" pitchFamily="34" charset="-122"/>
                <a:sym typeface="宋体" pitchFamily="2" charset="-122"/>
              </a:rPr>
              <a:t>请求，每个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会返回自己保存的最近的那个 </a:t>
            </a:r>
            <a:r>
              <a:rPr lang="en-US" altLang="zh-CN" dirty="0" smtClean="0">
                <a:solidFill>
                  <a:schemeClr val="tx2"/>
                </a:solidFill>
                <a:latin typeface="微软雅黑" pitchFamily="34" charset="-122"/>
                <a:ea typeface="微软雅黑" pitchFamily="34" charset="-122"/>
                <a:sym typeface="宋体" pitchFamily="2" charset="-122"/>
              </a:rPr>
              <a:t>Epoch。</a:t>
            </a:r>
          </a:p>
          <a:p>
            <a:r>
              <a:rPr lang="en-US" altLang="zh-CN" dirty="0" smtClean="0">
                <a:solidFill>
                  <a:schemeClr val="tx2"/>
                </a:solidFill>
                <a:latin typeface="微软雅黑" pitchFamily="34" charset="-122"/>
                <a:ea typeface="微软雅黑" pitchFamily="34" charset="-122"/>
                <a:sym typeface="宋体" pitchFamily="2" charset="-122"/>
              </a:rPr>
              <a:t>2.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选择最大的一个加 </a:t>
            </a:r>
            <a:r>
              <a:rPr lang="en-US" altLang="zh-CN" dirty="0" smtClean="0">
                <a:solidFill>
                  <a:schemeClr val="tx2"/>
                </a:solidFill>
                <a:latin typeface="微软雅黑" pitchFamily="34" charset="-122"/>
                <a:ea typeface="微软雅黑" pitchFamily="34" charset="-122"/>
                <a:sym typeface="宋体" pitchFamily="2" charset="-122"/>
              </a:rPr>
              <a:t>1 </a:t>
            </a:r>
            <a:r>
              <a:rPr lang="zh-CN" altLang="en-US" dirty="0" smtClean="0">
                <a:solidFill>
                  <a:schemeClr val="tx2"/>
                </a:solidFill>
                <a:latin typeface="微软雅黑" pitchFamily="34" charset="-122"/>
                <a:ea typeface="微软雅黑" pitchFamily="34" charset="-122"/>
                <a:sym typeface="宋体" pitchFamily="2" charset="-122"/>
              </a:rPr>
              <a:t>作为当前的新 </a:t>
            </a:r>
            <a:r>
              <a:rPr lang="en-US" altLang="zh-CN" dirty="0" smtClean="0">
                <a:solidFill>
                  <a:schemeClr val="tx2"/>
                </a:solidFill>
                <a:latin typeface="微软雅黑" pitchFamily="34" charset="-122"/>
                <a:ea typeface="微软雅黑" pitchFamily="34" charset="-122"/>
                <a:sym typeface="宋体" pitchFamily="2" charset="-122"/>
              </a:rPr>
              <a:t>Epoch，</a:t>
            </a:r>
            <a:r>
              <a:rPr lang="zh-CN" altLang="en-US" dirty="0" smtClean="0">
                <a:solidFill>
                  <a:schemeClr val="tx2"/>
                </a:solidFill>
                <a:latin typeface="微软雅黑" pitchFamily="34" charset="-122"/>
                <a:ea typeface="微软雅黑" pitchFamily="34" charset="-122"/>
                <a:sym typeface="宋体" pitchFamily="2" charset="-122"/>
              </a:rPr>
              <a:t>然后向各个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发送 </a:t>
            </a:r>
            <a:r>
              <a:rPr lang="en-US" altLang="zh-CN" dirty="0" err="1" smtClean="0">
                <a:solidFill>
                  <a:schemeClr val="tx2"/>
                </a:solidFill>
                <a:latin typeface="微软雅黑" pitchFamily="34" charset="-122"/>
                <a:ea typeface="微软雅黑" pitchFamily="34" charset="-122"/>
                <a:sym typeface="宋体" pitchFamily="2" charset="-122"/>
              </a:rPr>
              <a:t>newEpoch</a:t>
            </a:r>
            <a:r>
              <a:rPr lang="en-US" altLang="zh-CN" dirty="0" smtClean="0">
                <a:solidFill>
                  <a:schemeClr val="tx2"/>
                </a:solidFill>
                <a:latin typeface="微软雅黑" pitchFamily="34" charset="-122"/>
                <a:ea typeface="微软雅黑" pitchFamily="34" charset="-122"/>
                <a:sym typeface="宋体" pitchFamily="2" charset="-122"/>
              </a:rPr>
              <a:t> RPC </a:t>
            </a:r>
            <a:r>
              <a:rPr lang="zh-CN" altLang="en-US" dirty="0" smtClean="0">
                <a:solidFill>
                  <a:schemeClr val="tx2"/>
                </a:solidFill>
                <a:latin typeface="微软雅黑" pitchFamily="34" charset="-122"/>
                <a:ea typeface="微软雅黑" pitchFamily="34" charset="-122"/>
                <a:sym typeface="宋体" pitchFamily="2" charset="-122"/>
              </a:rPr>
              <a:t>请求</a:t>
            </a:r>
            <a:r>
              <a:rPr lang="en-US" altLang="zh-CN" dirty="0" smtClean="0">
                <a:solidFill>
                  <a:schemeClr val="tx2"/>
                </a:solidFill>
                <a:latin typeface="微软雅黑" pitchFamily="34" charset="-122"/>
                <a:ea typeface="微软雅黑" pitchFamily="34" charset="-122"/>
                <a:sym typeface="宋体" pitchFamily="2" charset="-122"/>
              </a:rPr>
              <a:t>。</a:t>
            </a:r>
          </a:p>
          <a:p>
            <a:r>
              <a:rPr lang="en-US" altLang="zh-CN" dirty="0" smtClean="0">
                <a:solidFill>
                  <a:schemeClr val="tx2"/>
                </a:solidFill>
                <a:latin typeface="微软雅黑" pitchFamily="34" charset="-122"/>
                <a:ea typeface="微软雅黑" pitchFamily="34" charset="-122"/>
                <a:sym typeface="宋体" pitchFamily="2" charset="-122"/>
              </a:rPr>
              <a:t>3.</a:t>
            </a:r>
            <a:r>
              <a:rPr lang="zh-CN" altLang="en-US"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在收到新的 </a:t>
            </a:r>
            <a:r>
              <a:rPr lang="en-US" altLang="zh-CN" dirty="0" smtClean="0">
                <a:solidFill>
                  <a:schemeClr val="tx2"/>
                </a:solidFill>
                <a:latin typeface="微软雅黑" pitchFamily="34" charset="-122"/>
                <a:ea typeface="微软雅黑" pitchFamily="34" charset="-122"/>
                <a:sym typeface="宋体" pitchFamily="2" charset="-122"/>
              </a:rPr>
              <a:t>Epoch </a:t>
            </a:r>
            <a:r>
              <a:rPr lang="zh-CN" altLang="en-US" dirty="0" smtClean="0">
                <a:solidFill>
                  <a:schemeClr val="tx2"/>
                </a:solidFill>
                <a:latin typeface="微软雅黑" pitchFamily="34" charset="-122"/>
                <a:ea typeface="微软雅黑" pitchFamily="34" charset="-122"/>
                <a:sym typeface="宋体" pitchFamily="2" charset="-122"/>
              </a:rPr>
              <a:t>之后，返回它自己的本地磁盘上最新的一个 </a:t>
            </a:r>
            <a:r>
              <a:rPr lang="en-US" altLang="zh-CN" dirty="0" err="1" smtClean="0">
                <a:solidFill>
                  <a:schemeClr val="tx2"/>
                </a:solidFill>
                <a:latin typeface="微软雅黑" pitchFamily="34" charset="-122"/>
                <a:ea typeface="微软雅黑" pitchFamily="34" charset="-122"/>
                <a:sym typeface="宋体" pitchFamily="2" charset="-122"/>
              </a:rPr>
              <a:t>EditLogSegment</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的起始事务 </a:t>
            </a:r>
            <a:r>
              <a:rPr lang="en-US" altLang="zh-CN" dirty="0" smtClean="0">
                <a:solidFill>
                  <a:schemeClr val="tx2"/>
                </a:solidFill>
                <a:latin typeface="微软雅黑" pitchFamily="34" charset="-122"/>
                <a:ea typeface="微软雅黑" pitchFamily="34" charset="-122"/>
                <a:sym typeface="宋体" pitchFamily="2" charset="-122"/>
              </a:rPr>
              <a:t>id</a:t>
            </a:r>
          </a:p>
          <a:p>
            <a:r>
              <a:rPr lang="en-US" altLang="zh-CN" dirty="0" smtClean="0">
                <a:solidFill>
                  <a:schemeClr val="tx2"/>
                </a:solidFill>
                <a:latin typeface="微软雅黑" pitchFamily="34" charset="-122"/>
                <a:ea typeface="微软雅黑" pitchFamily="34" charset="-122"/>
                <a:sym typeface="宋体" pitchFamily="2" charset="-122"/>
              </a:rPr>
              <a:t>4.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最大的 </a:t>
            </a:r>
            <a:r>
              <a:rPr lang="en-US" altLang="zh-CN" dirty="0" smtClean="0">
                <a:solidFill>
                  <a:schemeClr val="tx2"/>
                </a:solidFill>
                <a:latin typeface="微软雅黑" pitchFamily="34" charset="-122"/>
                <a:ea typeface="微软雅黑" pitchFamily="34" charset="-122"/>
                <a:sym typeface="宋体" pitchFamily="2" charset="-122"/>
              </a:rPr>
              <a:t>id </a:t>
            </a:r>
            <a:r>
              <a:rPr lang="zh-CN" altLang="en-US" dirty="0" smtClean="0">
                <a:solidFill>
                  <a:schemeClr val="tx2"/>
                </a:solidFill>
                <a:latin typeface="微软雅黑" pitchFamily="34" charset="-122"/>
                <a:ea typeface="微软雅黑" pitchFamily="34" charset="-122"/>
                <a:sym typeface="宋体" pitchFamily="2" charset="-122"/>
              </a:rPr>
              <a:t>作为要进行数据恢复的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Segment </a:t>
            </a:r>
            <a:r>
              <a:rPr lang="zh-CN" altLang="en-US" dirty="0" smtClean="0">
                <a:solidFill>
                  <a:schemeClr val="tx2"/>
                </a:solidFill>
                <a:latin typeface="微软雅黑" pitchFamily="34" charset="-122"/>
                <a:ea typeface="微软雅黑" pitchFamily="34" charset="-122"/>
                <a:sym typeface="宋体" pitchFamily="2" charset="-122"/>
              </a:rPr>
              <a:t>的 </a:t>
            </a:r>
            <a:r>
              <a:rPr lang="en-US" altLang="zh-CN" dirty="0" smtClean="0">
                <a:solidFill>
                  <a:schemeClr val="tx2"/>
                </a:solidFill>
                <a:latin typeface="微软雅黑" pitchFamily="34" charset="-122"/>
                <a:ea typeface="微软雅黑" pitchFamily="34" charset="-122"/>
                <a:sym typeface="宋体" pitchFamily="2" charset="-122"/>
              </a:rPr>
              <a:t>id。</a:t>
            </a:r>
          </a:p>
          <a:p>
            <a:r>
              <a:rPr lang="en-US" altLang="zh-CN" dirty="0" smtClean="0">
                <a:solidFill>
                  <a:schemeClr val="tx2"/>
                </a:solidFill>
                <a:latin typeface="微软雅黑" pitchFamily="34" charset="-122"/>
                <a:ea typeface="微软雅黑" pitchFamily="34" charset="-122"/>
                <a:sym typeface="宋体" pitchFamily="2" charset="-122"/>
              </a:rPr>
              <a:t>5.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接下来向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集群发送 </a:t>
            </a:r>
            <a:r>
              <a:rPr lang="en-US" altLang="zh-CN" dirty="0" err="1" smtClean="0">
                <a:solidFill>
                  <a:schemeClr val="tx2"/>
                </a:solidFill>
                <a:latin typeface="微软雅黑" pitchFamily="34" charset="-122"/>
                <a:ea typeface="微软雅黑" pitchFamily="34" charset="-122"/>
                <a:sym typeface="宋体" pitchFamily="2" charset="-122"/>
              </a:rPr>
              <a:t>prepareRecovery</a:t>
            </a:r>
            <a:r>
              <a:rPr lang="en-US" altLang="zh-CN" dirty="0" smtClean="0">
                <a:solidFill>
                  <a:schemeClr val="tx2"/>
                </a:solidFill>
                <a:latin typeface="微软雅黑" pitchFamily="34" charset="-122"/>
                <a:ea typeface="微软雅黑" pitchFamily="34" charset="-122"/>
                <a:sym typeface="宋体" pitchFamily="2" charset="-122"/>
              </a:rPr>
              <a:t> RPC </a:t>
            </a:r>
            <a:r>
              <a:rPr lang="zh-CN" altLang="en-US" dirty="0" smtClean="0">
                <a:solidFill>
                  <a:schemeClr val="tx2"/>
                </a:solidFill>
                <a:latin typeface="微软雅黑" pitchFamily="34" charset="-122"/>
                <a:ea typeface="微软雅黑" pitchFamily="34" charset="-122"/>
                <a:sym typeface="宋体" pitchFamily="2" charset="-122"/>
              </a:rPr>
              <a:t>请求</a:t>
            </a:r>
            <a:endParaRPr lang="en-US" altLang="zh-CN" dirty="0" smtClean="0">
              <a:solidFill>
                <a:schemeClr val="tx2"/>
              </a:solidFill>
              <a:latin typeface="微软雅黑" pitchFamily="34" charset="-122"/>
              <a:ea typeface="微软雅黑" pitchFamily="34" charset="-122"/>
              <a:sym typeface="宋体" pitchFamily="2" charset="-122"/>
            </a:endParaRPr>
          </a:p>
          <a:p>
            <a:r>
              <a:rPr lang="en-US" altLang="zh-CN" dirty="0" smtClean="0">
                <a:solidFill>
                  <a:schemeClr val="tx2"/>
                </a:solidFill>
                <a:latin typeface="微软雅黑" pitchFamily="34" charset="-122"/>
                <a:ea typeface="微软雅黑" pitchFamily="34" charset="-122"/>
                <a:sym typeface="宋体" pitchFamily="2" charset="-122"/>
              </a:rPr>
              <a:t>6.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收到请求后返回本这个 </a:t>
            </a:r>
            <a:r>
              <a:rPr lang="en-US" altLang="zh-CN" dirty="0" smtClean="0">
                <a:solidFill>
                  <a:schemeClr val="tx2"/>
                </a:solidFill>
                <a:latin typeface="微软雅黑" pitchFamily="34" charset="-122"/>
                <a:ea typeface="微软雅黑" pitchFamily="34" charset="-122"/>
                <a:sym typeface="宋体" pitchFamily="2" charset="-122"/>
              </a:rPr>
              <a:t>Segment </a:t>
            </a:r>
            <a:r>
              <a:rPr lang="zh-CN" altLang="en-US" dirty="0" smtClean="0">
                <a:solidFill>
                  <a:schemeClr val="tx2"/>
                </a:solidFill>
                <a:latin typeface="微软雅黑" pitchFamily="34" charset="-122"/>
                <a:ea typeface="微软雅黑" pitchFamily="34" charset="-122"/>
                <a:sym typeface="宋体" pitchFamily="2" charset="-122"/>
              </a:rPr>
              <a:t>的起始事务 </a:t>
            </a:r>
            <a:r>
              <a:rPr lang="en-US" altLang="zh-CN" dirty="0" smtClean="0">
                <a:solidFill>
                  <a:schemeClr val="tx2"/>
                </a:solidFill>
                <a:latin typeface="微软雅黑" pitchFamily="34" charset="-122"/>
                <a:ea typeface="微软雅黑" pitchFamily="34" charset="-122"/>
                <a:sym typeface="宋体" pitchFamily="2" charset="-122"/>
              </a:rPr>
              <a:t>id、</a:t>
            </a:r>
            <a:r>
              <a:rPr lang="zh-CN" altLang="en-US" dirty="0" smtClean="0">
                <a:solidFill>
                  <a:schemeClr val="tx2"/>
                </a:solidFill>
                <a:latin typeface="微软雅黑" pitchFamily="34" charset="-122"/>
                <a:ea typeface="微软雅黑" pitchFamily="34" charset="-122"/>
                <a:sym typeface="宋体" pitchFamily="2" charset="-122"/>
              </a:rPr>
              <a:t>结束事务 </a:t>
            </a:r>
            <a:r>
              <a:rPr lang="en-US" altLang="zh-CN" dirty="0" smtClean="0">
                <a:solidFill>
                  <a:schemeClr val="tx2"/>
                </a:solidFill>
                <a:latin typeface="微软雅黑" pitchFamily="34" charset="-122"/>
                <a:ea typeface="微软雅黑" pitchFamily="34" charset="-122"/>
                <a:sym typeface="宋体" pitchFamily="2" charset="-122"/>
              </a:rPr>
              <a:t>id </a:t>
            </a:r>
            <a:r>
              <a:rPr lang="zh-CN" altLang="en-US" dirty="0" smtClean="0">
                <a:solidFill>
                  <a:schemeClr val="tx2"/>
                </a:solidFill>
                <a:latin typeface="微软雅黑" pitchFamily="34" charset="-122"/>
                <a:ea typeface="微软雅黑" pitchFamily="34" charset="-122"/>
                <a:sym typeface="宋体" pitchFamily="2" charset="-122"/>
              </a:rPr>
              <a:t>和状态 </a:t>
            </a:r>
            <a:r>
              <a:rPr lang="en-US" altLang="zh-CN" dirty="0" smtClean="0">
                <a:solidFill>
                  <a:schemeClr val="tx2"/>
                </a:solidFill>
                <a:latin typeface="微软雅黑" pitchFamily="34" charset="-122"/>
                <a:ea typeface="微软雅黑" pitchFamily="34" charset="-122"/>
                <a:sym typeface="宋体" pitchFamily="2" charset="-122"/>
              </a:rPr>
              <a:t>(in-progress </a:t>
            </a:r>
            <a:r>
              <a:rPr lang="zh-CN" altLang="en-US" dirty="0" smtClean="0">
                <a:solidFill>
                  <a:schemeClr val="tx2"/>
                </a:solidFill>
                <a:latin typeface="微软雅黑" pitchFamily="34" charset="-122"/>
                <a:ea typeface="微软雅黑" pitchFamily="34" charset="-122"/>
                <a:sym typeface="宋体" pitchFamily="2" charset="-122"/>
              </a:rPr>
              <a:t>或 </a:t>
            </a:r>
            <a:r>
              <a:rPr lang="en-US" altLang="zh-CN" dirty="0" smtClean="0">
                <a:solidFill>
                  <a:schemeClr val="tx2"/>
                </a:solidFill>
                <a:latin typeface="微软雅黑" pitchFamily="34" charset="-122"/>
                <a:ea typeface="微软雅黑" pitchFamily="34" charset="-122"/>
                <a:sym typeface="宋体" pitchFamily="2" charset="-122"/>
              </a:rPr>
              <a:t>finalized)。</a:t>
            </a:r>
          </a:p>
          <a:p>
            <a:r>
              <a:rPr lang="en-US" altLang="zh-CN" dirty="0" smtClean="0">
                <a:solidFill>
                  <a:schemeClr val="tx2"/>
                </a:solidFill>
                <a:latin typeface="微软雅黑" pitchFamily="34" charset="-122"/>
                <a:ea typeface="微软雅黑" pitchFamily="34" charset="-122"/>
                <a:sym typeface="宋体" pitchFamily="2" charset="-122"/>
              </a:rPr>
              <a:t>7.  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根据 </a:t>
            </a:r>
            <a:r>
              <a:rPr lang="en-US" altLang="zh-CN" dirty="0" err="1" smtClean="0">
                <a:solidFill>
                  <a:schemeClr val="tx2"/>
                </a:solidFill>
                <a:latin typeface="微软雅黑" pitchFamily="34" charset="-122"/>
                <a:ea typeface="微软雅黑" pitchFamily="34" charset="-122"/>
                <a:sym typeface="宋体" pitchFamily="2" charset="-122"/>
              </a:rPr>
              <a:t>prepareRecovery</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的返回结果，选择一个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上的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Segment </a:t>
            </a:r>
            <a:r>
              <a:rPr lang="zh-CN" altLang="en-US" dirty="0" smtClean="0">
                <a:solidFill>
                  <a:schemeClr val="tx2"/>
                </a:solidFill>
                <a:latin typeface="微软雅黑" pitchFamily="34" charset="-122"/>
                <a:ea typeface="微软雅黑" pitchFamily="34" charset="-122"/>
                <a:sym typeface="宋体" pitchFamily="2" charset="-122"/>
              </a:rPr>
              <a:t>作为同步的基准数据源。</a:t>
            </a:r>
            <a:endParaRPr lang="en-US" altLang="zh-CN" dirty="0" smtClean="0">
              <a:solidFill>
                <a:schemeClr val="tx2"/>
              </a:solidFill>
              <a:latin typeface="微软雅黑" pitchFamily="34" charset="-122"/>
              <a:ea typeface="微软雅黑" pitchFamily="34" charset="-122"/>
              <a:sym typeface="宋体" pitchFamily="2" charset="-122"/>
            </a:endParaRPr>
          </a:p>
          <a:p>
            <a:r>
              <a:rPr lang="en-US" altLang="zh-CN" dirty="0" smtClean="0">
                <a:solidFill>
                  <a:schemeClr val="tx2"/>
                </a:solidFill>
                <a:latin typeface="微软雅黑" pitchFamily="34" charset="-122"/>
                <a:ea typeface="微软雅黑" pitchFamily="34" charset="-122"/>
                <a:sym typeface="宋体" pitchFamily="2" charset="-122"/>
              </a:rPr>
              <a:t>8. </a:t>
            </a:r>
            <a:r>
              <a:rPr lang="zh-CN" altLang="en-US"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向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集群发送 </a:t>
            </a:r>
            <a:r>
              <a:rPr lang="en-US" altLang="zh-CN" dirty="0" err="1" smtClean="0">
                <a:solidFill>
                  <a:schemeClr val="tx2"/>
                </a:solidFill>
                <a:latin typeface="微软雅黑" pitchFamily="34" charset="-122"/>
                <a:ea typeface="微软雅黑" pitchFamily="34" charset="-122"/>
                <a:sym typeface="宋体" pitchFamily="2" charset="-122"/>
              </a:rPr>
              <a:t>acceptRecovery</a:t>
            </a:r>
            <a:r>
              <a:rPr lang="en-US" altLang="zh-CN" dirty="0" smtClean="0">
                <a:solidFill>
                  <a:schemeClr val="tx2"/>
                </a:solidFill>
                <a:latin typeface="微软雅黑" pitchFamily="34" charset="-122"/>
                <a:ea typeface="微软雅黑" pitchFamily="34" charset="-122"/>
                <a:sym typeface="宋体" pitchFamily="2" charset="-122"/>
              </a:rPr>
              <a:t> RPC </a:t>
            </a:r>
            <a:r>
              <a:rPr lang="zh-CN" altLang="en-US" dirty="0" smtClean="0">
                <a:solidFill>
                  <a:schemeClr val="tx2"/>
                </a:solidFill>
                <a:latin typeface="微软雅黑" pitchFamily="34" charset="-122"/>
                <a:ea typeface="微软雅黑" pitchFamily="34" charset="-122"/>
                <a:sym typeface="宋体" pitchFamily="2" charset="-122"/>
              </a:rPr>
              <a:t>请求，</a:t>
            </a:r>
            <a:r>
              <a:rPr lang="en-US" altLang="zh-CN"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从基准数据源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上下载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Segment</a:t>
            </a:r>
          </a:p>
          <a:p>
            <a:r>
              <a:rPr lang="en-US" altLang="zh-CN" dirty="0" smtClean="0">
                <a:solidFill>
                  <a:schemeClr val="tx2"/>
                </a:solidFill>
                <a:latin typeface="微软雅黑" pitchFamily="34" charset="-122"/>
                <a:ea typeface="微软雅黑" pitchFamily="34" charset="-122"/>
                <a:sym typeface="宋体" pitchFamily="2" charset="-122"/>
              </a:rPr>
              <a:t>9. </a:t>
            </a:r>
            <a:r>
              <a:rPr lang="en-US" altLang="zh-CN" dirty="0" err="1" smtClean="0">
                <a:solidFill>
                  <a:schemeClr val="tx2"/>
                </a:solidFill>
                <a:latin typeface="微软雅黑" pitchFamily="34" charset="-122"/>
                <a:ea typeface="微软雅黑" pitchFamily="34" charset="-122"/>
                <a:sym typeface="宋体" pitchFamily="2" charset="-122"/>
              </a:rPr>
              <a:t>NameNode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向 </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集群发送 </a:t>
            </a:r>
            <a:r>
              <a:rPr lang="en-US" altLang="zh-CN" dirty="0" err="1" smtClean="0">
                <a:solidFill>
                  <a:schemeClr val="tx2"/>
                </a:solidFill>
                <a:latin typeface="微软雅黑" pitchFamily="34" charset="-122"/>
                <a:ea typeface="微软雅黑" pitchFamily="34" charset="-122"/>
                <a:sym typeface="宋体" pitchFamily="2" charset="-122"/>
              </a:rPr>
              <a:t>finalizeLogSegment</a:t>
            </a:r>
            <a:r>
              <a:rPr lang="en-US" altLang="zh-CN" dirty="0" smtClean="0">
                <a:solidFill>
                  <a:schemeClr val="tx2"/>
                </a:solidFill>
                <a:latin typeface="微软雅黑" pitchFamily="34" charset="-122"/>
                <a:ea typeface="微软雅黑" pitchFamily="34" charset="-122"/>
                <a:sym typeface="宋体" pitchFamily="2" charset="-122"/>
              </a:rPr>
              <a:t> RPC </a:t>
            </a:r>
            <a:r>
              <a:rPr lang="zh-CN" altLang="en-US" dirty="0" smtClean="0">
                <a:solidFill>
                  <a:schemeClr val="tx2"/>
                </a:solidFill>
                <a:latin typeface="微软雅黑" pitchFamily="34" charset="-122"/>
                <a:ea typeface="微软雅黑" pitchFamily="34" charset="-122"/>
                <a:sym typeface="宋体" pitchFamily="2" charset="-122"/>
              </a:rPr>
              <a:t>请求，</a:t>
            </a:r>
            <a:r>
              <a:rPr lang="en-US" altLang="zh-CN" dirty="0" err="1" smtClean="0">
                <a:solidFill>
                  <a:schemeClr val="tx2"/>
                </a:solidFill>
                <a:latin typeface="微软雅黑" pitchFamily="34" charset="-122"/>
                <a:ea typeface="微软雅黑" pitchFamily="34" charset="-122"/>
                <a:sym typeface="宋体" pitchFamily="2" charset="-122"/>
              </a:rPr>
              <a:t>JournalNode</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接收到请求之后，将对应的 </a:t>
            </a:r>
            <a:r>
              <a:rPr lang="en-US" altLang="zh-CN" dirty="0" err="1" smtClean="0">
                <a:solidFill>
                  <a:schemeClr val="tx2"/>
                </a:solidFill>
                <a:latin typeface="微软雅黑" pitchFamily="34" charset="-122"/>
                <a:ea typeface="微软雅黑" pitchFamily="34" charset="-122"/>
                <a:sym typeface="宋体" pitchFamily="2" charset="-122"/>
              </a:rPr>
              <a:t>EditLog</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转换为 </a:t>
            </a:r>
            <a:r>
              <a:rPr lang="en-US" altLang="zh-CN" dirty="0" smtClean="0">
                <a:solidFill>
                  <a:schemeClr val="tx2"/>
                </a:solidFill>
                <a:latin typeface="微软雅黑" pitchFamily="34" charset="-122"/>
                <a:ea typeface="微软雅黑" pitchFamily="34" charset="-122"/>
                <a:sym typeface="宋体" pitchFamily="2" charset="-122"/>
              </a:rPr>
              <a:t>finalized </a:t>
            </a:r>
            <a:r>
              <a:rPr lang="zh-CN" altLang="en-US" dirty="0" smtClean="0">
                <a:solidFill>
                  <a:schemeClr val="tx2"/>
                </a:solidFill>
                <a:latin typeface="微软雅黑" pitchFamily="34" charset="-122"/>
                <a:ea typeface="微软雅黑" pitchFamily="34" charset="-122"/>
                <a:sym typeface="宋体" pitchFamily="2" charset="-122"/>
              </a:rPr>
              <a:t>状态</a:t>
            </a:r>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2</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65855"/>
            <a:ext cx="5670391" cy="688074"/>
          </a:xfrm>
        </p:spPr>
        <p:txBody>
          <a:bodyPr/>
          <a:lstStyle/>
          <a:p>
            <a:r>
              <a:rPr lang="en-US" altLang="zh-CN" sz="2800" dirty="0" smtClean="0">
                <a:latin typeface="微软雅黑" pitchFamily="34" charset="-122"/>
                <a:ea typeface="微软雅黑" pitchFamily="34" charset="-122"/>
              </a:rPr>
              <a:t>The role of log</a:t>
            </a:r>
            <a:endParaRPr lang="zh-CN" altLang="en-US" dirty="0">
              <a:latin typeface="微软雅黑" pitchFamily="34" charset="-122"/>
              <a:ea typeface="微软雅黑" pitchFamily="34" charset="-122"/>
            </a:endParaRPr>
          </a:p>
        </p:txBody>
      </p:sp>
      <p:sp>
        <p:nvSpPr>
          <p:cNvPr id="6" name="文本框 8"/>
          <p:cNvSpPr txBox="1"/>
          <p:nvPr/>
        </p:nvSpPr>
        <p:spPr>
          <a:xfrm>
            <a:off x="539718" y="780235"/>
            <a:ext cx="8527115" cy="6075509"/>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There is an analogy here between the role a log serves for data flow inside a distributed database and the role it serves for data integration in a larger organization</a:t>
            </a:r>
            <a:r>
              <a:rPr lang="zh-CN" altLang="en-US" dirty="0" smtClean="0">
                <a:solidFill>
                  <a:schemeClr val="tx2"/>
                </a:solidFill>
                <a:latin typeface="微软雅黑" pitchFamily="34" charset="-122"/>
                <a:ea typeface="微软雅黑" pitchFamily="34" charset="-122"/>
                <a:sym typeface="宋体" pitchFamily="2" charset="-122"/>
              </a:rPr>
              <a:t>：</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zh-CN" altLang="en-US" dirty="0" smtClean="0">
                <a:solidFill>
                  <a:schemeClr val="tx2"/>
                </a:solidFill>
                <a:latin typeface="微软雅黑" pitchFamily="34" charset="-122"/>
                <a:ea typeface="微软雅黑" pitchFamily="34" charset="-122"/>
                <a:sym typeface="宋体" pitchFamily="2" charset="-122"/>
              </a:rPr>
              <a:t>日志在分布式数据库内部数据流中及其在更大组织的数据集成中所起的作用类似：</a:t>
            </a:r>
            <a:endParaRPr lang="en-US" altLang="zh-CN" dirty="0" smtClean="0">
              <a:solidFill>
                <a:schemeClr val="tx2"/>
              </a:solidFill>
              <a:latin typeface="微软雅黑" pitchFamily="34" charset="-122"/>
              <a:ea typeface="微软雅黑" pitchFamily="34" charset="-122"/>
              <a:sym typeface="宋体" pitchFamily="2" charset="-122"/>
            </a:endParaRPr>
          </a:p>
          <a:p>
            <a:pPr marL="342900" indent="-342900">
              <a:lnSpc>
                <a:spcPct val="120000"/>
              </a:lnSpc>
              <a:buAutoNum type="arabicPeriod"/>
            </a:pPr>
            <a:r>
              <a:rPr lang="en-US" altLang="zh-CN" dirty="0" smtClean="0">
                <a:solidFill>
                  <a:schemeClr val="tx2"/>
                </a:solidFill>
                <a:latin typeface="微软雅黑" pitchFamily="34" charset="-122"/>
                <a:ea typeface="微软雅黑" pitchFamily="34" charset="-122"/>
                <a:sym typeface="宋体" pitchFamily="2" charset="-122"/>
              </a:rPr>
              <a:t>In both cases, it is responsible for data flow, consistency, and recovery.</a:t>
            </a:r>
          </a:p>
          <a:p>
            <a:pPr marL="342900" indent="-342900">
              <a:lnSpc>
                <a:spcPct val="120000"/>
              </a:lnSpc>
            </a:pPr>
            <a:r>
              <a:rPr lang="zh-CN" altLang="en-US" dirty="0" smtClean="0">
                <a:solidFill>
                  <a:schemeClr val="tx2"/>
                </a:solidFill>
                <a:latin typeface="微软雅黑" pitchFamily="34" charset="-122"/>
                <a:ea typeface="微软雅黑" pitchFamily="34" charset="-122"/>
                <a:sym typeface="宋体" pitchFamily="2" charset="-122"/>
              </a:rPr>
              <a:t>     均负责数据流处理、数据一致性以及数据恢复</a:t>
            </a:r>
            <a:endParaRPr lang="en-US" altLang="zh-CN" dirty="0" smtClean="0">
              <a:solidFill>
                <a:schemeClr val="tx2"/>
              </a:solidFill>
              <a:latin typeface="微软雅黑" pitchFamily="34" charset="-122"/>
              <a:ea typeface="微软雅黑" pitchFamily="34" charset="-122"/>
              <a:sym typeface="宋体" pitchFamily="2" charset="-122"/>
            </a:endParaRPr>
          </a:p>
          <a:p>
            <a:pPr marL="342900" indent="-342900">
              <a:lnSpc>
                <a:spcPct val="120000"/>
              </a:lnSpc>
              <a:buAutoNum type="arabicPeriod" startAt="2"/>
            </a:pPr>
            <a:r>
              <a:rPr lang="en-US" altLang="zh-CN" dirty="0" smtClean="0">
                <a:solidFill>
                  <a:schemeClr val="tx2"/>
                </a:solidFill>
                <a:latin typeface="微软雅黑" pitchFamily="34" charset="-122"/>
                <a:ea typeface="微软雅黑" pitchFamily="34" charset="-122"/>
                <a:sym typeface="宋体" pitchFamily="2" charset="-122"/>
              </a:rPr>
              <a:t>you can see the whole of your organization’s systems and data flows as   a single very complicated distributed database.</a:t>
            </a:r>
          </a:p>
          <a:p>
            <a:pPr marL="342900" indent="-342900">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我们可以将整个组织中的所有系统和数据流视作一个复杂的分布式数据库</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1</a:t>
            </a:r>
            <a:r>
              <a:rPr lang="zh-CN" altLang="en-US" dirty="0" smtClean="0">
                <a:solidFill>
                  <a:schemeClr val="tx2"/>
                </a:solidFill>
                <a:latin typeface="微软雅黑" pitchFamily="34" charset="-122"/>
                <a:ea typeface="微软雅黑" pitchFamily="34" charset="-122"/>
                <a:sym typeface="宋体" pitchFamily="2" charset="-122"/>
              </a:rPr>
              <a:t>）</a:t>
            </a:r>
            <a:r>
              <a:rPr lang="en-US" altLang="zh-CN" dirty="0" smtClean="0">
                <a:solidFill>
                  <a:schemeClr val="tx2"/>
                </a:solidFill>
                <a:latin typeface="微软雅黑" pitchFamily="34" charset="-122"/>
                <a:ea typeface="微软雅黑" pitchFamily="34" charset="-122"/>
                <a:sym typeface="宋体" pitchFamily="2" charset="-122"/>
              </a:rPr>
              <a:t>You can view all the individual query-oriented systems (</a:t>
            </a:r>
            <a:r>
              <a:rPr lang="en-US" altLang="zh-CN" dirty="0" err="1" smtClean="0">
                <a:solidFill>
                  <a:schemeClr val="tx2"/>
                </a:solidFill>
                <a:latin typeface="微软雅黑" pitchFamily="34" charset="-122"/>
                <a:ea typeface="微软雅黑" pitchFamily="34" charset="-122"/>
                <a:sym typeface="宋体" pitchFamily="2" charset="-122"/>
              </a:rPr>
              <a:t>Redis</a:t>
            </a:r>
            <a:r>
              <a:rPr lang="en-US" altLang="zh-CN" dirty="0" smtClean="0">
                <a:solidFill>
                  <a:schemeClr val="tx2"/>
                </a:solidFill>
                <a:latin typeface="微软雅黑" pitchFamily="34" charset="-122"/>
                <a:ea typeface="微软雅黑" pitchFamily="34" charset="-122"/>
                <a:sym typeface="宋体" pitchFamily="2" charset="-122"/>
              </a:rPr>
              <a:t>, SOLR,   </a:t>
            </a: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Hive tables, and so on) as just particular indexes on your data. </a:t>
            </a: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可以将各个面向查询的系统（例如</a:t>
            </a:r>
            <a:r>
              <a:rPr lang="en-US" altLang="zh-CN" dirty="0" err="1" smtClean="0">
                <a:solidFill>
                  <a:schemeClr val="tx2"/>
                </a:solidFill>
                <a:latin typeface="微软雅黑" pitchFamily="34" charset="-122"/>
                <a:ea typeface="微软雅黑" pitchFamily="34" charset="-122"/>
                <a:sym typeface="宋体" pitchFamily="2" charset="-122"/>
              </a:rPr>
              <a:t>Redis</a:t>
            </a:r>
            <a:r>
              <a:rPr lang="en-US" altLang="zh-CN" dirty="0" smtClean="0">
                <a:solidFill>
                  <a:schemeClr val="tx2"/>
                </a:solidFill>
                <a:latin typeface="微软雅黑" pitchFamily="34" charset="-122"/>
                <a:ea typeface="微软雅黑" pitchFamily="34" charset="-122"/>
                <a:sym typeface="宋体" pitchFamily="2" charset="-122"/>
              </a:rPr>
              <a:t>, SOLR,   Hive tables </a:t>
            </a:r>
            <a:r>
              <a:rPr lang="zh-CN" altLang="en-US" dirty="0" smtClean="0">
                <a:solidFill>
                  <a:schemeClr val="tx2"/>
                </a:solidFill>
                <a:latin typeface="微软雅黑" pitchFamily="34" charset="-122"/>
                <a:ea typeface="微软雅黑" pitchFamily="34" charset="-122"/>
                <a:sym typeface="宋体" pitchFamily="2" charset="-122"/>
              </a:rPr>
              <a:t>等）视作数据    </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的索引。</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2</a:t>
            </a:r>
            <a:r>
              <a:rPr lang="zh-CN" altLang="en-US" dirty="0" smtClean="0">
                <a:solidFill>
                  <a:schemeClr val="tx2"/>
                </a:solidFill>
                <a:latin typeface="微软雅黑" pitchFamily="34" charset="-122"/>
                <a:ea typeface="微软雅黑" pitchFamily="34" charset="-122"/>
                <a:sym typeface="宋体" pitchFamily="2" charset="-122"/>
              </a:rPr>
              <a:t>）</a:t>
            </a:r>
            <a:r>
              <a:rPr lang="en-US" altLang="zh-CN" dirty="0" smtClean="0">
                <a:solidFill>
                  <a:schemeClr val="tx2"/>
                </a:solidFill>
                <a:latin typeface="微软雅黑" pitchFamily="34" charset="-122"/>
                <a:ea typeface="微软雅黑" pitchFamily="34" charset="-122"/>
                <a:sym typeface="宋体" pitchFamily="2" charset="-122"/>
              </a:rPr>
              <a:t>You can view a stream processing system like Storm or </a:t>
            </a:r>
            <a:r>
              <a:rPr lang="en-US" altLang="zh-CN" dirty="0" err="1" smtClean="0">
                <a:solidFill>
                  <a:schemeClr val="tx2"/>
                </a:solidFill>
                <a:latin typeface="微软雅黑" pitchFamily="34" charset="-122"/>
                <a:ea typeface="微软雅黑" pitchFamily="34" charset="-122"/>
                <a:sym typeface="宋体" pitchFamily="2" charset="-122"/>
              </a:rPr>
              <a:t>Samza</a:t>
            </a:r>
            <a:r>
              <a:rPr lang="en-US" altLang="zh-CN" dirty="0" smtClean="0">
                <a:solidFill>
                  <a:schemeClr val="tx2"/>
                </a:solidFill>
                <a:latin typeface="微软雅黑" pitchFamily="34" charset="-122"/>
                <a:ea typeface="微软雅黑" pitchFamily="34" charset="-122"/>
                <a:sym typeface="宋体" pitchFamily="2" charset="-122"/>
              </a:rPr>
              <a:t> as just a </a:t>
            </a: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very well-developed trigger-and-view materialization mechanism.</a:t>
            </a: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可以将流数据处理系统，比如</a:t>
            </a:r>
            <a:r>
              <a:rPr lang="en-US" altLang="zh-CN" dirty="0" smtClean="0">
                <a:solidFill>
                  <a:schemeClr val="tx2"/>
                </a:solidFill>
                <a:latin typeface="微软雅黑" pitchFamily="34" charset="-122"/>
                <a:ea typeface="微软雅黑" pitchFamily="34" charset="-122"/>
                <a:sym typeface="宋体" pitchFamily="2" charset="-122"/>
              </a:rPr>
              <a:t>Storm</a:t>
            </a:r>
            <a:r>
              <a:rPr lang="zh-CN" altLang="en-US" dirty="0" smtClean="0">
                <a:solidFill>
                  <a:schemeClr val="tx2"/>
                </a:solidFill>
                <a:latin typeface="微软雅黑" pitchFamily="34" charset="-122"/>
                <a:ea typeface="微软雅黑" pitchFamily="34" charset="-122"/>
                <a:sym typeface="宋体" pitchFamily="2" charset="-122"/>
              </a:rPr>
              <a:t>或者</a:t>
            </a:r>
            <a:r>
              <a:rPr lang="en-US" altLang="zh-CN" dirty="0" err="1" smtClean="0">
                <a:solidFill>
                  <a:schemeClr val="tx2"/>
                </a:solidFill>
                <a:latin typeface="微软雅黑" pitchFamily="34" charset="-122"/>
                <a:ea typeface="微软雅黑" pitchFamily="34" charset="-122"/>
                <a:sym typeface="宋体" pitchFamily="2" charset="-122"/>
              </a:rPr>
              <a:t>Samza</a:t>
            </a:r>
            <a:r>
              <a:rPr lang="zh-CN" altLang="en-US" dirty="0" smtClean="0">
                <a:solidFill>
                  <a:schemeClr val="tx2"/>
                </a:solidFill>
                <a:latin typeface="微软雅黑" pitchFamily="34" charset="-122"/>
                <a:ea typeface="微软雅黑" pitchFamily="34" charset="-122"/>
                <a:sym typeface="宋体" pitchFamily="2" charset="-122"/>
              </a:rPr>
              <a:t> 作为功能更为完善的触发器</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视图机制的具体实现。</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         </a:t>
            </a:r>
            <a:endParaRPr lang="zh-CN" altLang="en-US" dirty="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3</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当前的困境和解决思路</a:t>
            </a:r>
            <a:endParaRPr lang="zh-CN" altLang="en-US" dirty="0">
              <a:latin typeface="微软雅黑" pitchFamily="34" charset="-122"/>
              <a:ea typeface="微软雅黑" pitchFamily="34" charset="-122"/>
            </a:endParaRPr>
          </a:p>
        </p:txBody>
      </p:sp>
      <p:sp>
        <p:nvSpPr>
          <p:cNvPr id="8" name="文本框 8"/>
          <p:cNvSpPr txBox="1"/>
          <p:nvPr/>
        </p:nvSpPr>
        <p:spPr>
          <a:xfrm>
            <a:off x="539718" y="994549"/>
            <a:ext cx="9144064" cy="6407908"/>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There is now undeniably an explosion of types of data systems</a:t>
            </a:r>
            <a:r>
              <a:rPr lang="zh-CN" altLang="en-US" dirty="0" smtClean="0">
                <a:solidFill>
                  <a:schemeClr val="tx2"/>
                </a:solidFill>
                <a:latin typeface="微软雅黑" pitchFamily="34" charset="-122"/>
                <a:ea typeface="微软雅黑" pitchFamily="34" charset="-122"/>
                <a:sym typeface="宋体" pitchFamily="2" charset="-122"/>
              </a:rPr>
              <a:t>，</a:t>
            </a:r>
            <a:r>
              <a:rPr lang="en-US" altLang="zh-CN" dirty="0" smtClean="0">
                <a:solidFill>
                  <a:schemeClr val="tx2"/>
                </a:solidFill>
                <a:latin typeface="微软雅黑" pitchFamily="34" charset="-122"/>
                <a:ea typeface="微软雅黑" pitchFamily="34" charset="-122"/>
                <a:sym typeface="宋体" pitchFamily="2" charset="-122"/>
              </a:rPr>
              <a:t>organizations have many relational databases.</a:t>
            </a:r>
          </a:p>
          <a:p>
            <a:pPr>
              <a:lnSpc>
                <a:spcPct val="120000"/>
              </a:lnSpc>
              <a:buNone/>
            </a:pPr>
            <a:r>
              <a:rPr lang="zh-CN" altLang="en-US" dirty="0" smtClean="0">
                <a:solidFill>
                  <a:schemeClr val="tx2"/>
                </a:solidFill>
                <a:latin typeface="微软雅黑" pitchFamily="34" charset="-122"/>
                <a:ea typeface="微软雅黑" pitchFamily="34" charset="-122"/>
                <a:sym typeface="宋体" pitchFamily="2" charset="-122"/>
              </a:rPr>
              <a:t>当前有大量各种类型的数据系统，一个组织内部有很多关系型数据库。</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r>
              <a:rPr lang="en-US" altLang="zh-CN" dirty="0" smtClean="0">
                <a:solidFill>
                  <a:schemeClr val="tx2"/>
                </a:solidFill>
                <a:latin typeface="微软雅黑" pitchFamily="34" charset="-122"/>
                <a:ea typeface="微软雅黑" pitchFamily="34" charset="-122"/>
                <a:sym typeface="宋体" pitchFamily="2" charset="-122"/>
              </a:rPr>
              <a:t>There are many motivations for segregating data into multiple systems: scale, geography, security, and performance isolation are the most common.</a:t>
            </a:r>
          </a:p>
          <a:p>
            <a:pPr>
              <a:lnSpc>
                <a:spcPct val="120000"/>
              </a:lnSpc>
              <a:buNone/>
            </a:pPr>
            <a:r>
              <a:rPr lang="zh-CN" altLang="en-US" dirty="0" smtClean="0">
                <a:solidFill>
                  <a:schemeClr val="tx2"/>
                </a:solidFill>
                <a:latin typeface="微软雅黑" pitchFamily="34" charset="-122"/>
                <a:ea typeface="微软雅黑" pitchFamily="34" charset="-122"/>
                <a:sym typeface="宋体" pitchFamily="2" charset="-122"/>
              </a:rPr>
              <a:t>造成这种现象有很多因素：数据规模、地理位置、以及性能隔离（最普遍的原因）</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r>
              <a:rPr lang="zh-CN" altLang="en-US" dirty="0" smtClean="0">
                <a:solidFill>
                  <a:schemeClr val="tx2"/>
                </a:solidFill>
                <a:latin typeface="微软雅黑" pitchFamily="34" charset="-122"/>
                <a:ea typeface="微软雅黑" pitchFamily="34" charset="-122"/>
                <a:sym typeface="宋体" pitchFamily="2" charset="-122"/>
              </a:rPr>
              <a:t>一种解决方法：</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r>
              <a:rPr lang="en-US" altLang="zh-CN" dirty="0" smtClean="0">
                <a:solidFill>
                  <a:schemeClr val="tx2"/>
                </a:solidFill>
                <a:latin typeface="微软雅黑" pitchFamily="34" charset="-122"/>
                <a:ea typeface="微软雅黑" pitchFamily="34" charset="-122"/>
                <a:sym typeface="宋体" pitchFamily="2" charset="-122"/>
              </a:rPr>
              <a:t>It is possible for an organization to have a single </a:t>
            </a:r>
            <a:r>
              <a:rPr lang="en-US" altLang="zh-CN" dirty="0" err="1" smtClean="0">
                <a:solidFill>
                  <a:schemeClr val="tx2"/>
                </a:solidFill>
                <a:latin typeface="微软雅黑" pitchFamily="34" charset="-122"/>
                <a:ea typeface="微软雅黑" pitchFamily="34" charset="-122"/>
                <a:sym typeface="宋体" pitchFamily="2" charset="-122"/>
              </a:rPr>
              <a:t>Hadoop</a:t>
            </a:r>
            <a:r>
              <a:rPr lang="en-US" altLang="zh-CN" dirty="0" smtClean="0">
                <a:solidFill>
                  <a:schemeClr val="tx2"/>
                </a:solidFill>
                <a:latin typeface="微软雅黑" pitchFamily="34" charset="-122"/>
                <a:ea typeface="微软雅黑" pitchFamily="34" charset="-122"/>
                <a:sym typeface="宋体" pitchFamily="2" charset="-122"/>
              </a:rPr>
              <a:t> cluster that contains all the data and serves a large and diverse constituency</a:t>
            </a:r>
          </a:p>
          <a:p>
            <a:pPr>
              <a:lnSpc>
                <a:spcPct val="120000"/>
              </a:lnSpc>
              <a:buNone/>
            </a:pPr>
            <a:r>
              <a:rPr lang="en-US" altLang="zh-CN" dirty="0" err="1" smtClean="0">
                <a:solidFill>
                  <a:schemeClr val="tx2"/>
                </a:solidFill>
                <a:latin typeface="微软雅黑" pitchFamily="34" charset="-122"/>
                <a:ea typeface="微软雅黑" pitchFamily="34" charset="-122"/>
                <a:sym typeface="宋体" pitchFamily="2" charset="-122"/>
              </a:rPr>
              <a:t>Hadoop</a:t>
            </a:r>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集群可以存储组织中的所有数据，并提供一致性服务</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Instead of running many little single server instances of a system, you can instead run one big multitenant system shared by all the applications of an entire organization. This allows for huge efficiencies in management and utilization.</a:t>
            </a:r>
          </a:p>
          <a:p>
            <a:pPr>
              <a:lnSpc>
                <a:spcPct val="120000"/>
              </a:lnSpc>
              <a:buNone/>
            </a:pPr>
            <a:r>
              <a:rPr lang="zh-CN" altLang="en-US" dirty="0" smtClean="0">
                <a:solidFill>
                  <a:schemeClr val="tx2"/>
                </a:solidFill>
                <a:latin typeface="微软雅黑" pitchFamily="34" charset="-122"/>
                <a:ea typeface="微软雅黑" pitchFamily="34" charset="-122"/>
                <a:sym typeface="宋体" pitchFamily="2" charset="-122"/>
              </a:rPr>
              <a:t>所有的应用共享一个大的集群的方式可以用来代替一个组织中运行各种小的系统，这样可以大大提高管理效率。</a:t>
            </a: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buNone/>
            </a:pPr>
            <a:endParaRPr lang="en-US" altLang="zh-CN" dirty="0" smtClean="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4</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如何实现组织内部的数据集成？</a:t>
            </a:r>
            <a:endParaRPr lang="zh-CN" altLang="en-US" dirty="0">
              <a:latin typeface="微软雅黑" pitchFamily="34" charset="-122"/>
              <a:ea typeface="微软雅黑" pitchFamily="34" charset="-122"/>
            </a:endParaRPr>
          </a:p>
        </p:txBody>
      </p:sp>
      <p:sp>
        <p:nvSpPr>
          <p:cNvPr id="8" name="文本框 8"/>
          <p:cNvSpPr txBox="1"/>
          <p:nvPr/>
        </p:nvSpPr>
        <p:spPr>
          <a:xfrm>
            <a:off x="611156" y="1065987"/>
            <a:ext cx="8455677" cy="5133713"/>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tx2"/>
                </a:solidFill>
                <a:latin typeface="微软雅黑" pitchFamily="34" charset="-122"/>
                <a:ea typeface="微软雅黑" pitchFamily="34" charset="-122"/>
                <a:sym typeface="宋体" pitchFamily="2" charset="-122"/>
              </a:rPr>
              <a:t>Open source: data infrastructure could be unbundled into a collection of services and application-facing system API. </a:t>
            </a: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r>
              <a:rPr lang="en-US" altLang="zh-CN" dirty="0" smtClean="0">
                <a:solidFill>
                  <a:schemeClr val="tx2"/>
                </a:solidFill>
                <a:latin typeface="微软雅黑" pitchFamily="34" charset="-122"/>
                <a:ea typeface="微软雅黑" pitchFamily="34" charset="-122"/>
                <a:sym typeface="宋体" pitchFamily="2" charset="-122"/>
              </a:rPr>
              <a:t>You already see this happening to a certain extent in the Java stack</a:t>
            </a:r>
            <a:r>
              <a:rPr lang="zh-CN" altLang="en-US" dirty="0" smtClean="0">
                <a:solidFill>
                  <a:schemeClr val="tx2"/>
                </a:solidFill>
                <a:latin typeface="微软雅黑" pitchFamily="34" charset="-122"/>
                <a:ea typeface="微软雅黑" pitchFamily="34" charset="-122"/>
                <a:sym typeface="宋体" pitchFamily="2" charset="-122"/>
              </a:rPr>
              <a:t>：</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Zookeeper handles much of the system coordination.</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Mesos</a:t>
            </a:r>
            <a:r>
              <a:rPr lang="en-US" altLang="zh-CN" dirty="0" smtClean="0">
                <a:solidFill>
                  <a:schemeClr val="tx2"/>
                </a:solidFill>
                <a:latin typeface="微软雅黑" pitchFamily="34" charset="-122"/>
                <a:ea typeface="微软雅黑" pitchFamily="34" charset="-122"/>
                <a:sym typeface="宋体" pitchFamily="2" charset="-122"/>
              </a:rPr>
              <a:t> and YARN process virtualization and resource </a:t>
            </a:r>
            <a:r>
              <a:rPr lang="en-US" altLang="zh-CN" dirty="0" smtClean="0">
                <a:solidFill>
                  <a:schemeClr val="tx2"/>
                </a:solidFill>
                <a:latin typeface="微软雅黑" pitchFamily="34" charset="-122"/>
                <a:ea typeface="微软雅黑" pitchFamily="34" charset="-122"/>
                <a:sym typeface="宋体" pitchFamily="2" charset="-122"/>
              </a:rPr>
              <a:t>management.</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t>
            </a:r>
            <a:r>
              <a:rPr lang="en-US" altLang="zh-CN" dirty="0" smtClean="0">
                <a:solidFill>
                  <a:schemeClr val="tx2"/>
                </a:solidFill>
                <a:latin typeface="微软雅黑" pitchFamily="34" charset="-122"/>
                <a:ea typeface="微软雅黑" pitchFamily="34" charset="-122"/>
                <a:sym typeface="宋体" pitchFamily="2" charset="-122"/>
              </a:rPr>
              <a:t>Embedded </a:t>
            </a:r>
            <a:r>
              <a:rPr lang="en-US" altLang="zh-CN" dirty="0" smtClean="0">
                <a:solidFill>
                  <a:schemeClr val="tx2"/>
                </a:solidFill>
                <a:latin typeface="微软雅黑" pitchFamily="34" charset="-122"/>
                <a:ea typeface="微软雅黑" pitchFamily="34" charset="-122"/>
                <a:sym typeface="宋体" pitchFamily="2" charset="-122"/>
              </a:rPr>
              <a:t>libraries like </a:t>
            </a:r>
            <a:r>
              <a:rPr lang="en-US" altLang="zh-CN" dirty="0" err="1" smtClean="0">
                <a:solidFill>
                  <a:schemeClr val="tx2"/>
                </a:solidFill>
                <a:latin typeface="微软雅黑" pitchFamily="34" charset="-122"/>
                <a:ea typeface="微软雅黑" pitchFamily="34" charset="-122"/>
                <a:sym typeface="宋体" pitchFamily="2" charset="-122"/>
              </a:rPr>
              <a:t>Lucene</a:t>
            </a:r>
            <a:r>
              <a:rPr lang="en-US" altLang="zh-CN"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RocksDB</a:t>
            </a:r>
            <a:r>
              <a:rPr lang="en-US" altLang="zh-CN" dirty="0" smtClean="0">
                <a:solidFill>
                  <a:schemeClr val="tx2"/>
                </a:solidFill>
                <a:latin typeface="微软雅黑" pitchFamily="34" charset="-122"/>
                <a:ea typeface="微软雅黑" pitchFamily="34" charset="-122"/>
                <a:sym typeface="宋体" pitchFamily="2" charset="-122"/>
              </a:rPr>
              <a:t>, and LMDB do indexing.</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t>
            </a:r>
            <a:r>
              <a:rPr lang="en-US" altLang="zh-CN" dirty="0" err="1" smtClean="0">
                <a:solidFill>
                  <a:schemeClr val="tx2"/>
                </a:solidFill>
                <a:latin typeface="微软雅黑" pitchFamily="34" charset="-122"/>
                <a:ea typeface="微软雅黑" pitchFamily="34" charset="-122"/>
                <a:sym typeface="宋体" pitchFamily="2" charset="-122"/>
              </a:rPr>
              <a:t>Netty</a:t>
            </a:r>
            <a:r>
              <a:rPr lang="en-US" altLang="zh-CN" dirty="0" smtClean="0">
                <a:solidFill>
                  <a:schemeClr val="tx2"/>
                </a:solidFill>
                <a:latin typeface="微软雅黑" pitchFamily="34" charset="-122"/>
                <a:ea typeface="微软雅黑" pitchFamily="34" charset="-122"/>
                <a:sym typeface="宋体" pitchFamily="2" charset="-122"/>
              </a:rPr>
              <a:t>, Jetty, and higher-level wrappers like Finagle and rest.li handle remote communication.</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Avro, Protocol Buffers, Thrift, and umpteen zillion other libraries handle serialization.</a:t>
            </a:r>
          </a:p>
          <a:p>
            <a:pPr>
              <a:lnSpc>
                <a:spcPct val="120000"/>
              </a:lnSpc>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Kafka and </a:t>
            </a:r>
            <a:r>
              <a:rPr lang="en-US" altLang="zh-CN" dirty="0" err="1" smtClean="0">
                <a:solidFill>
                  <a:schemeClr val="tx2"/>
                </a:solidFill>
                <a:latin typeface="微软雅黑" pitchFamily="34" charset="-122"/>
                <a:ea typeface="微软雅黑" pitchFamily="34" charset="-122"/>
                <a:sym typeface="宋体" pitchFamily="2" charset="-122"/>
              </a:rPr>
              <a:t>BookKeeper</a:t>
            </a:r>
            <a:r>
              <a:rPr lang="en-US" altLang="zh-CN" dirty="0" smtClean="0">
                <a:solidFill>
                  <a:schemeClr val="tx2"/>
                </a:solidFill>
                <a:latin typeface="微软雅黑" pitchFamily="34" charset="-122"/>
                <a:ea typeface="微软雅黑" pitchFamily="34" charset="-122"/>
                <a:sym typeface="宋体" pitchFamily="2" charset="-122"/>
              </a:rPr>
              <a:t> provide a backing log.</a:t>
            </a:r>
          </a:p>
          <a:p>
            <a:pPr>
              <a:lnSpc>
                <a:spcPct val="120000"/>
              </a:lnSpc>
              <a:buFont typeface="Wingdings" pitchFamily="2" charset="2"/>
              <a:buChar char="n"/>
            </a:pPr>
            <a:endParaRPr lang="en-US" altLang="zh-CN" dirty="0" smtClean="0">
              <a:solidFill>
                <a:schemeClr val="tx2"/>
              </a:solidFill>
              <a:latin typeface="微软雅黑" pitchFamily="34" charset="-122"/>
              <a:ea typeface="微软雅黑" pitchFamily="34" charset="-122"/>
              <a:sym typeface="宋体" pitchFamily="2" charset="-122"/>
            </a:endParaRPr>
          </a:p>
          <a:p>
            <a:pPr>
              <a:lnSpc>
                <a:spcPct val="120000"/>
              </a:lnSpc>
            </a:pPr>
            <a:r>
              <a:rPr lang="en-US" altLang="zh-CN" dirty="0" smtClean="0">
                <a:solidFill>
                  <a:schemeClr val="tx2"/>
                </a:solidFill>
                <a:latin typeface="微软雅黑" pitchFamily="34" charset="-122"/>
                <a:ea typeface="微软雅黑" pitchFamily="34" charset="-122"/>
                <a:sym typeface="宋体" pitchFamily="2" charset="-122"/>
              </a:rPr>
              <a:t>It starts to look like a LEGO version of distributed data system engineering.</a:t>
            </a:r>
          </a:p>
          <a:p>
            <a:pPr>
              <a:lnSpc>
                <a:spcPct val="120000"/>
              </a:lnSpc>
            </a:pPr>
            <a:endParaRPr lang="en-US" altLang="zh-CN" dirty="0" smtClean="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5</a:t>
            </a:fld>
            <a:endParaRPr lang="zh-CN" altLang="en-US" dirty="0"/>
          </a:p>
        </p:txBody>
      </p:sp>
      <p:sp>
        <p:nvSpPr>
          <p:cNvPr id="4" name="标题 3"/>
          <p:cNvSpPr>
            <a:spLocks noGrp="1"/>
          </p:cNvSpPr>
          <p:nvPr>
            <p:ph type="ctrTitle"/>
          </p:nvPr>
        </p:nvSpPr>
        <p:spPr>
          <a:xfrm>
            <a:off x="468280" y="208731"/>
            <a:ext cx="8715436" cy="688074"/>
          </a:xfrm>
        </p:spPr>
        <p:txBody>
          <a:bodyPr>
            <a:normAutofit/>
          </a:bodyPr>
          <a:lstStyle/>
          <a:p>
            <a:r>
              <a:rPr lang="en-US" altLang="zh-CN" dirty="0" smtClean="0">
                <a:latin typeface="微软雅黑" pitchFamily="34" charset="-122"/>
                <a:ea typeface="微软雅黑" pitchFamily="34" charset="-122"/>
              </a:rPr>
              <a:t>The Place of the Log in System Architecture</a:t>
            </a:r>
            <a:endParaRPr lang="zh-CN" altLang="en-US" dirty="0">
              <a:latin typeface="微软雅黑" pitchFamily="34" charset="-122"/>
              <a:ea typeface="微软雅黑" pitchFamily="34" charset="-122"/>
            </a:endParaRPr>
          </a:p>
        </p:txBody>
      </p:sp>
      <p:sp>
        <p:nvSpPr>
          <p:cNvPr id="8" name="文本框 8"/>
          <p:cNvSpPr txBox="1"/>
          <p:nvPr/>
        </p:nvSpPr>
        <p:spPr>
          <a:xfrm>
            <a:off x="611156" y="923111"/>
            <a:ext cx="8455677" cy="6186309"/>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Handle data consistency (whether eventual or immediate) by sequencing concurrent updates to nodes</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通过记录数据更新的时序信息实现数据一致性</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Provide data replication between nodes</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提供节点间数据复制功能</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Provide “commit” semantics to the writer (such as acknowledging only</a:t>
            </a:r>
          </a:p>
          <a:p>
            <a:r>
              <a:rPr lang="en-US" altLang="zh-CN" dirty="0" smtClean="0">
                <a:solidFill>
                  <a:schemeClr val="tx2"/>
                </a:solidFill>
                <a:latin typeface="微软雅黑" pitchFamily="34" charset="-122"/>
                <a:ea typeface="微软雅黑" pitchFamily="34" charset="-122"/>
                <a:sym typeface="宋体" pitchFamily="2" charset="-122"/>
              </a:rPr>
              <a:t>    when your write is guaranteed not to be lost)</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提供</a:t>
            </a:r>
            <a:r>
              <a:rPr lang="en-US" altLang="zh-CN" dirty="0" smtClean="0">
                <a:solidFill>
                  <a:schemeClr val="tx2"/>
                </a:solidFill>
                <a:latin typeface="微软雅黑" pitchFamily="34" charset="-122"/>
                <a:ea typeface="微软雅黑" pitchFamily="34" charset="-122"/>
                <a:sym typeface="宋体" pitchFamily="2" charset="-122"/>
              </a:rPr>
              <a:t>commit</a:t>
            </a:r>
            <a:r>
              <a:rPr lang="zh-CN" altLang="en-US" dirty="0" smtClean="0">
                <a:solidFill>
                  <a:schemeClr val="tx2"/>
                </a:solidFill>
                <a:latin typeface="微软雅黑" pitchFamily="34" charset="-122"/>
                <a:ea typeface="微软雅黑" pitchFamily="34" charset="-122"/>
                <a:sym typeface="宋体" pitchFamily="2" charset="-122"/>
              </a:rPr>
              <a:t>元语</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Provide the external data subscription feed from the system</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提供外部系统对本系统数据的订阅功能</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Provide the capability to restore failed replicas that lost their data or bootstrap new replicas</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提供数据副本恢复能力或者启动一个新的副本</a:t>
            </a:r>
            <a:endParaRPr lang="en-US" altLang="zh-CN"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Handle rebalancing of data between nodes</a:t>
            </a:r>
          </a:p>
          <a:p>
            <a:r>
              <a:rPr lang="en-US" altLang="zh-CN" dirty="0" smtClean="0">
                <a:solidFill>
                  <a:schemeClr val="tx2"/>
                </a:solidFill>
                <a:latin typeface="微软雅黑" pitchFamily="34" charset="-122"/>
                <a:ea typeface="微软雅黑" pitchFamily="34" charset="-122"/>
                <a:sym typeface="宋体" pitchFamily="2" charset="-122"/>
              </a:rPr>
              <a:t>    </a:t>
            </a:r>
            <a:r>
              <a:rPr lang="zh-CN" altLang="en-US" dirty="0" smtClean="0">
                <a:solidFill>
                  <a:schemeClr val="tx2"/>
                </a:solidFill>
                <a:latin typeface="微软雅黑" pitchFamily="34" charset="-122"/>
                <a:ea typeface="微软雅黑" pitchFamily="34" charset="-122"/>
                <a:sym typeface="宋体" pitchFamily="2" charset="-122"/>
              </a:rPr>
              <a:t>实现数据节点间的均衡</a:t>
            </a:r>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r>
              <a:rPr lang="en-US" altLang="zh-CN" dirty="0" smtClean="0">
                <a:solidFill>
                  <a:schemeClr val="tx2"/>
                </a:solidFill>
                <a:latin typeface="微软雅黑" pitchFamily="34" charset="-122"/>
                <a:ea typeface="微软雅黑" pitchFamily="34" charset="-122"/>
                <a:sym typeface="宋体" pitchFamily="2" charset="-122"/>
              </a:rPr>
              <a:t>This is actually a substantial portion of what a distributed data system does. In fact, the majority of what is left over is related to the final client-facing query API and indexing strategy.</a:t>
            </a:r>
          </a:p>
          <a:p>
            <a:r>
              <a:rPr lang="zh-CN" altLang="en-US" dirty="0" smtClean="0">
                <a:solidFill>
                  <a:schemeClr val="tx2"/>
                </a:solidFill>
                <a:latin typeface="微软雅黑" pitchFamily="34" charset="-122"/>
                <a:ea typeface="微软雅黑" pitchFamily="34" charset="-122"/>
                <a:sym typeface="宋体" pitchFamily="2" charset="-122"/>
              </a:rPr>
              <a:t>这是一个分布式数据系统的主要功能，剩下的就是关于客户端查询</a:t>
            </a:r>
            <a:r>
              <a:rPr lang="en-US" altLang="zh-CN" dirty="0" smtClean="0">
                <a:solidFill>
                  <a:schemeClr val="tx2"/>
                </a:solidFill>
                <a:latin typeface="微软雅黑" pitchFamily="34" charset="-122"/>
                <a:ea typeface="微软雅黑" pitchFamily="34" charset="-122"/>
                <a:sym typeface="宋体" pitchFamily="2" charset="-122"/>
              </a:rPr>
              <a:t>API</a:t>
            </a:r>
            <a:r>
              <a:rPr lang="zh-CN" altLang="en-US" dirty="0" smtClean="0">
                <a:solidFill>
                  <a:schemeClr val="tx2"/>
                </a:solidFill>
                <a:latin typeface="微软雅黑" pitchFamily="34" charset="-122"/>
                <a:ea typeface="微软雅黑" pitchFamily="34" charset="-122"/>
                <a:sym typeface="宋体" pitchFamily="2" charset="-122"/>
              </a:rPr>
              <a:t>以及索引策略。</a:t>
            </a:r>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6</a:t>
            </a:fld>
            <a:endParaRPr lang="zh-CN" altLang="en-US" dirty="0"/>
          </a:p>
        </p:txBody>
      </p:sp>
      <p:sp>
        <p:nvSpPr>
          <p:cNvPr id="3" name="内容占位符 2"/>
          <p:cNvSpPr>
            <a:spLocks noGrp="1"/>
          </p:cNvSpPr>
          <p:nvPr>
            <p:ph sz="quarter" idx="11"/>
          </p:nvPr>
        </p:nvSpPr>
        <p:spPr>
          <a:xfrm>
            <a:off x="551254" y="1351739"/>
            <a:ext cx="8978089" cy="5286412"/>
          </a:xfrm>
        </p:spPr>
        <p:txBody>
          <a:bodyPr/>
          <a:lstStyle/>
          <a:p>
            <a:pPr>
              <a:buNone/>
            </a:pPr>
            <a:r>
              <a:rPr lang="en-US" altLang="zh-CN" dirty="0" smtClean="0"/>
              <a:t> </a:t>
            </a:r>
            <a:endParaRPr lang="zh-CN" altLang="en-US" dirty="0"/>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简单的日志为中心的数据系统</a:t>
            </a:r>
            <a:endParaRPr lang="zh-CN" altLang="en-US" dirty="0">
              <a:latin typeface="微软雅黑" pitchFamily="34" charset="-122"/>
              <a:ea typeface="微软雅黑" pitchFamily="34" charset="-122"/>
            </a:endParaRPr>
          </a:p>
        </p:txBody>
      </p:sp>
      <p:sp>
        <p:nvSpPr>
          <p:cNvPr id="8" name="文本框 8"/>
          <p:cNvSpPr txBox="1"/>
          <p:nvPr/>
        </p:nvSpPr>
        <p:spPr>
          <a:xfrm>
            <a:off x="611156" y="1077278"/>
            <a:ext cx="8929750" cy="563231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The system is divided into two logical pieces: the log and the serving layer. </a:t>
            </a: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 The log captures the state changes in sequential order. </a:t>
            </a:r>
          </a:p>
          <a:p>
            <a:pPr>
              <a:buFont typeface="Wingdings" pitchFamily="2" charset="2"/>
              <a:buChar char="n"/>
            </a:pPr>
            <a:r>
              <a:rPr lang="en-US" altLang="zh-CN" dirty="0" smtClean="0">
                <a:solidFill>
                  <a:schemeClr val="tx2"/>
                </a:solidFill>
                <a:latin typeface="微软雅黑" pitchFamily="34" charset="-122"/>
                <a:ea typeface="微软雅黑" pitchFamily="34" charset="-122"/>
                <a:sym typeface="宋体" pitchFamily="2" charset="-122"/>
              </a:rPr>
              <a:t>The serving nodes store whatever index is required to serve queries.</a:t>
            </a: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a:p>
            <a:endParaRPr lang="en-US" altLang="zh-CN" dirty="0" smtClean="0">
              <a:solidFill>
                <a:schemeClr val="tx2"/>
              </a:solidFill>
              <a:latin typeface="微软雅黑" pitchFamily="34" charset="-122"/>
              <a:ea typeface="微软雅黑" pitchFamily="34" charset="-122"/>
              <a:sym typeface="宋体" pitchFamily="2" charset="-122"/>
            </a:endParaRPr>
          </a:p>
        </p:txBody>
      </p:sp>
      <p:pic>
        <p:nvPicPr>
          <p:cNvPr id="6" name="图片 5" descr="21.PNG"/>
          <p:cNvPicPr>
            <a:picLocks noChangeAspect="1"/>
          </p:cNvPicPr>
          <p:nvPr/>
        </p:nvPicPr>
        <p:blipFill>
          <a:blip r:embed="rId2"/>
          <a:stretch>
            <a:fillRect/>
          </a:stretch>
        </p:blipFill>
        <p:spPr>
          <a:xfrm>
            <a:off x="2825734" y="2213711"/>
            <a:ext cx="4314309" cy="435300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7</a:t>
            </a:fld>
            <a:endParaRPr lang="zh-CN" altLang="en-US" dirty="0"/>
          </a:p>
        </p:txBody>
      </p:sp>
      <p:sp>
        <p:nvSpPr>
          <p:cNvPr id="3" name="内容占位符 2"/>
          <p:cNvSpPr>
            <a:spLocks noGrp="1"/>
          </p:cNvSpPr>
          <p:nvPr>
            <p:ph sz="quarter" idx="11"/>
          </p:nvPr>
        </p:nvSpPr>
        <p:spPr>
          <a:xfrm>
            <a:off x="551254" y="351607"/>
            <a:ext cx="8978089" cy="6054464"/>
          </a:xfrm>
        </p:spPr>
        <p:txBody>
          <a:bodyPr/>
          <a:lstStyle/>
          <a:p>
            <a:pPr>
              <a:buNone/>
            </a:pPr>
            <a:endParaRPr lang="en-US" altLang="zh-CN" sz="1800"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sz="1800" dirty="0" smtClean="0">
                <a:solidFill>
                  <a:schemeClr val="tx2"/>
                </a:solidFill>
                <a:latin typeface="微软雅黑" pitchFamily="34" charset="-122"/>
                <a:ea typeface="微软雅黑" pitchFamily="34" charset="-122"/>
                <a:sym typeface="宋体" pitchFamily="2" charset="-122"/>
              </a:rPr>
              <a:t>The client can get read-your-write semantics from any node by providing the timestamp of a write as part of its query. </a:t>
            </a:r>
          </a:p>
          <a:p>
            <a:pPr>
              <a:buNone/>
            </a:pPr>
            <a:r>
              <a:rPr lang="en-US" altLang="zh-CN" sz="1800" dirty="0" smtClean="0">
                <a:solidFill>
                  <a:schemeClr val="tx2"/>
                </a:solidFill>
                <a:latin typeface="微软雅黑" pitchFamily="34" charset="-122"/>
                <a:ea typeface="微软雅黑" pitchFamily="34" charset="-122"/>
                <a:sym typeface="宋体" pitchFamily="2" charset="-122"/>
              </a:rPr>
              <a:t>      </a:t>
            </a:r>
            <a:r>
              <a:rPr lang="zh-CN" altLang="en-US" sz="1800" dirty="0" smtClean="0">
                <a:solidFill>
                  <a:schemeClr val="tx2"/>
                </a:solidFill>
                <a:latin typeface="微软雅黑" pitchFamily="34" charset="-122"/>
                <a:ea typeface="微软雅黑" pitchFamily="34" charset="-122"/>
                <a:sym typeface="宋体" pitchFamily="2" charset="-122"/>
              </a:rPr>
              <a:t>客户端查询时提供</a:t>
            </a:r>
            <a:r>
              <a:rPr lang="en-US" altLang="zh-CN" sz="1800" dirty="0" smtClean="0">
                <a:solidFill>
                  <a:schemeClr val="tx2"/>
                </a:solidFill>
                <a:latin typeface="微软雅黑" pitchFamily="34" charset="-122"/>
                <a:ea typeface="微软雅黑" pitchFamily="34" charset="-122"/>
                <a:sym typeface="宋体" pitchFamily="2" charset="-122"/>
              </a:rPr>
              <a:t> </a:t>
            </a:r>
            <a:r>
              <a:rPr lang="zh-CN" altLang="en-US" sz="1800" dirty="0" smtClean="0">
                <a:solidFill>
                  <a:schemeClr val="tx2"/>
                </a:solidFill>
                <a:latin typeface="微软雅黑" pitchFamily="34" charset="-122"/>
                <a:ea typeface="微软雅黑" pitchFamily="34" charset="-122"/>
                <a:sym typeface="宋体" pitchFamily="2" charset="-122"/>
              </a:rPr>
              <a:t>特定的更新时间戳，可实现</a:t>
            </a:r>
            <a:r>
              <a:rPr lang="en-US" altLang="zh-CN" sz="1800" dirty="0" smtClean="0">
                <a:solidFill>
                  <a:schemeClr val="tx2"/>
                </a:solidFill>
                <a:latin typeface="微软雅黑" pitchFamily="34" charset="-122"/>
                <a:ea typeface="微软雅黑" pitchFamily="34" charset="-122"/>
                <a:sym typeface="宋体" pitchFamily="2" charset="-122"/>
              </a:rPr>
              <a:t>read-your-write  </a:t>
            </a:r>
            <a:r>
              <a:rPr lang="zh-CN" altLang="en-US" sz="1800" dirty="0" smtClean="0">
                <a:solidFill>
                  <a:schemeClr val="tx2"/>
                </a:solidFill>
                <a:latin typeface="微软雅黑" pitchFamily="34" charset="-122"/>
                <a:ea typeface="微软雅黑" pitchFamily="34" charset="-122"/>
                <a:sym typeface="宋体" pitchFamily="2" charset="-122"/>
              </a:rPr>
              <a:t>语义的读取</a:t>
            </a:r>
            <a:endParaRPr lang="en-US" altLang="zh-CN" sz="1800"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endParaRPr lang="en-US" altLang="zh-CN" sz="1800"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sz="1800" dirty="0" smtClean="0">
                <a:solidFill>
                  <a:schemeClr val="tx2"/>
                </a:solidFill>
                <a:latin typeface="微软雅黑" pitchFamily="34" charset="-122"/>
                <a:ea typeface="微软雅黑" pitchFamily="34" charset="-122"/>
                <a:sym typeface="宋体" pitchFamily="2" charset="-122"/>
              </a:rPr>
              <a:t>A serving node receiving such a query will compare the desired timestamp to its own index point, and if necessary, delay the request until it has indexed up to at least that time to avoid serving stale data.</a:t>
            </a:r>
          </a:p>
          <a:p>
            <a:pPr>
              <a:buNone/>
            </a:pPr>
            <a:r>
              <a:rPr lang="en-US" altLang="zh-CN" sz="1800" dirty="0" smtClean="0">
                <a:solidFill>
                  <a:schemeClr val="tx2"/>
                </a:solidFill>
                <a:latin typeface="微软雅黑" pitchFamily="34" charset="-122"/>
                <a:ea typeface="微软雅黑" pitchFamily="34" charset="-122"/>
                <a:sym typeface="宋体" pitchFamily="2" charset="-122"/>
              </a:rPr>
              <a:t>      </a:t>
            </a:r>
            <a:r>
              <a:rPr lang="zh-CN" altLang="en-US" sz="1800" dirty="0" smtClean="0">
                <a:solidFill>
                  <a:schemeClr val="tx2"/>
                </a:solidFill>
                <a:latin typeface="微软雅黑" pitchFamily="34" charset="-122"/>
                <a:ea typeface="微软雅黑" pitchFamily="34" charset="-122"/>
                <a:sym typeface="宋体" pitchFamily="2" charset="-122"/>
              </a:rPr>
              <a:t>服务节点接收到查询请求，会根据查询请求中的时间戳返回数据。如果请求的时间戳对应的数据还没最后生成，服务节点将会等待数据生成以避免数据脏读。</a:t>
            </a:r>
            <a:endParaRPr lang="en-US" altLang="zh-CN" sz="1800"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endParaRPr lang="en-US" altLang="zh-CN" sz="1800" dirty="0" smtClean="0">
              <a:solidFill>
                <a:schemeClr val="tx2"/>
              </a:solidFill>
              <a:latin typeface="微软雅黑" pitchFamily="34" charset="-122"/>
              <a:ea typeface="微软雅黑" pitchFamily="34" charset="-122"/>
              <a:sym typeface="宋体" pitchFamily="2" charset="-122"/>
            </a:endParaRPr>
          </a:p>
          <a:p>
            <a:pPr>
              <a:buFont typeface="Wingdings" pitchFamily="2" charset="2"/>
              <a:buChar char="n"/>
            </a:pPr>
            <a:r>
              <a:rPr lang="en-US" altLang="zh-CN" sz="1800" dirty="0" smtClean="0">
                <a:solidFill>
                  <a:schemeClr val="tx2"/>
                </a:solidFill>
                <a:latin typeface="微软雅黑" pitchFamily="34" charset="-122"/>
                <a:ea typeface="微软雅黑" pitchFamily="34" charset="-122"/>
                <a:sym typeface="宋体" pitchFamily="2" charset="-122"/>
              </a:rPr>
              <a:t>The serving nodes may or may not need to have any notion of mastership or leader election. For many simple use cases, the serving nodes can be completely without leaders , since the log is the source of truth.</a:t>
            </a:r>
          </a:p>
          <a:p>
            <a:pPr>
              <a:buNone/>
            </a:pPr>
            <a:r>
              <a:rPr lang="en-US" altLang="zh-CN" sz="1800" dirty="0" smtClean="0">
                <a:solidFill>
                  <a:schemeClr val="tx2"/>
                </a:solidFill>
                <a:latin typeface="微软雅黑" pitchFamily="34" charset="-122"/>
                <a:ea typeface="微软雅黑" pitchFamily="34" charset="-122"/>
                <a:sym typeface="宋体" pitchFamily="2" charset="-122"/>
              </a:rPr>
              <a:t>      </a:t>
            </a:r>
            <a:r>
              <a:rPr lang="zh-CN" altLang="en-US" sz="1800" dirty="0" smtClean="0">
                <a:solidFill>
                  <a:schemeClr val="tx2"/>
                </a:solidFill>
                <a:latin typeface="微软雅黑" pitchFamily="34" charset="-122"/>
                <a:ea typeface="微软雅黑" pitchFamily="34" charset="-122"/>
                <a:sym typeface="宋体" pitchFamily="2" charset="-122"/>
              </a:rPr>
              <a:t>在很多简单的系统中，服务节点没有</a:t>
            </a:r>
            <a:r>
              <a:rPr lang="en-US" altLang="zh-CN" sz="1800" dirty="0" smtClean="0">
                <a:solidFill>
                  <a:schemeClr val="tx2"/>
                </a:solidFill>
                <a:latin typeface="微软雅黑" pitchFamily="34" charset="-122"/>
                <a:ea typeface="微软雅黑" pitchFamily="34" charset="-122"/>
                <a:sym typeface="宋体" pitchFamily="2" charset="-122"/>
              </a:rPr>
              <a:t>leader</a:t>
            </a:r>
            <a:r>
              <a:rPr lang="zh-CN" altLang="en-US" sz="1800" dirty="0" smtClean="0">
                <a:solidFill>
                  <a:schemeClr val="tx2"/>
                </a:solidFill>
                <a:latin typeface="微软雅黑" pitchFamily="34" charset="-122"/>
                <a:ea typeface="微软雅黑" pitchFamily="34" charset="-122"/>
                <a:sym typeface="宋体" pitchFamily="2" charset="-122"/>
              </a:rPr>
              <a:t>节点，不需要</a:t>
            </a:r>
            <a:r>
              <a:rPr lang="en-US" altLang="zh-CN" sz="1800" dirty="0" smtClean="0">
                <a:solidFill>
                  <a:schemeClr val="tx2"/>
                </a:solidFill>
                <a:latin typeface="微软雅黑" pitchFamily="34" charset="-122"/>
                <a:ea typeface="微软雅黑" pitchFamily="34" charset="-122"/>
                <a:sym typeface="宋体" pitchFamily="2" charset="-122"/>
              </a:rPr>
              <a:t>leader</a:t>
            </a:r>
            <a:r>
              <a:rPr lang="zh-CN" altLang="en-US" sz="1800" dirty="0" smtClean="0">
                <a:solidFill>
                  <a:schemeClr val="tx2"/>
                </a:solidFill>
                <a:latin typeface="微软雅黑" pitchFamily="34" charset="-122"/>
                <a:ea typeface="微软雅黑" pitchFamily="34" charset="-122"/>
                <a:sym typeface="宋体" pitchFamily="2" charset="-122"/>
              </a:rPr>
              <a:t>选举，因为在日志中记录了真实的数据操作情况。</a:t>
            </a:r>
            <a:endParaRPr lang="en-US" altLang="zh-CN" sz="1800" dirty="0" smtClean="0">
              <a:solidFill>
                <a:schemeClr val="tx2"/>
              </a:solidFill>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8</a:t>
            </a:fld>
            <a:endParaRPr lang="zh-CN" altLang="en-US" dirty="0"/>
          </a:p>
        </p:txBody>
      </p:sp>
      <p:sp>
        <p:nvSpPr>
          <p:cNvPr id="3" name="内容占位符 2"/>
          <p:cNvSpPr>
            <a:spLocks noGrp="1"/>
          </p:cNvSpPr>
          <p:nvPr>
            <p:ph sz="quarter" idx="11"/>
          </p:nvPr>
        </p:nvSpPr>
        <p:spPr>
          <a:xfrm>
            <a:off x="551254" y="351607"/>
            <a:ext cx="8978089" cy="6572296"/>
          </a:xfrm>
        </p:spPr>
        <p:txBody>
          <a:bodyPr/>
          <a:lstStyle/>
          <a:p>
            <a:pPr>
              <a:buNone/>
            </a:pPr>
            <a:r>
              <a:rPr lang="en-US" altLang="zh-CN" sz="1800" dirty="0" smtClean="0">
                <a:solidFill>
                  <a:schemeClr val="tx2"/>
                </a:solidFill>
                <a:latin typeface="微软雅黑" pitchFamily="34" charset="-122"/>
                <a:ea typeface="微软雅黑" pitchFamily="34" charset="-122"/>
                <a:sym typeface="宋体" pitchFamily="2" charset="-122"/>
              </a:rPr>
              <a:t>Many systems can share the same log while providing different indexes</a:t>
            </a: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endParaRPr lang="en-US" altLang="zh-CN" sz="1800" dirty="0" smtClean="0">
              <a:solidFill>
                <a:schemeClr val="tx2"/>
              </a:solidFill>
              <a:latin typeface="微软雅黑" pitchFamily="34" charset="-122"/>
              <a:ea typeface="微软雅黑" pitchFamily="34" charset="-122"/>
              <a:sym typeface="宋体" pitchFamily="2" charset="-122"/>
            </a:endParaRPr>
          </a:p>
          <a:p>
            <a:pPr>
              <a:buNone/>
            </a:pPr>
            <a:endParaRPr lang="en-US" altLang="zh-CN" sz="1800" dirty="0" smtClean="0">
              <a:solidFill>
                <a:schemeClr val="tx2"/>
              </a:solidFill>
              <a:latin typeface="微软雅黑" pitchFamily="34" charset="-122"/>
              <a:ea typeface="微软雅黑" pitchFamily="34" charset="-122"/>
              <a:sym typeface="宋体" pitchFamily="2" charset="-122"/>
            </a:endParaRPr>
          </a:p>
          <a:p>
            <a:r>
              <a:rPr lang="en-US" altLang="zh-CN" sz="1800" dirty="0" smtClean="0">
                <a:solidFill>
                  <a:schemeClr val="tx2"/>
                </a:solidFill>
                <a:latin typeface="微软雅黑" pitchFamily="34" charset="-122"/>
                <a:ea typeface="微软雅黑" pitchFamily="34" charset="-122"/>
                <a:sym typeface="宋体" pitchFamily="2" charset="-122"/>
              </a:rPr>
              <a:t>Such a log-centric system is itself immediately a provider of data streams for processing and loading in other systems.</a:t>
            </a:r>
          </a:p>
          <a:p>
            <a:r>
              <a:rPr lang="en-US" altLang="zh-CN" sz="1800" dirty="0" smtClean="0">
                <a:solidFill>
                  <a:schemeClr val="tx2"/>
                </a:solidFill>
                <a:latin typeface="微软雅黑" pitchFamily="34" charset="-122"/>
                <a:ea typeface="微软雅黑" pitchFamily="34" charset="-122"/>
                <a:sym typeface="宋体" pitchFamily="2" charset="-122"/>
              </a:rPr>
              <a:t>Likewise, a stream processor can consume multiple input streams and then serve them via another system that indexes that output.</a:t>
            </a:r>
            <a:endParaRPr lang="zh-CN" altLang="en-US" sz="1800" dirty="0" smtClean="0">
              <a:solidFill>
                <a:schemeClr val="tx2"/>
              </a:solidFill>
              <a:latin typeface="微软雅黑" pitchFamily="34" charset="-122"/>
              <a:ea typeface="微软雅黑" pitchFamily="34" charset="-122"/>
              <a:sym typeface="宋体" pitchFamily="2" charset="-122"/>
            </a:endParaRPr>
          </a:p>
        </p:txBody>
      </p:sp>
      <p:pic>
        <p:nvPicPr>
          <p:cNvPr id="4" name="图片 3" descr="222.PNG"/>
          <p:cNvPicPr>
            <a:picLocks noChangeAspect="1"/>
          </p:cNvPicPr>
          <p:nvPr/>
        </p:nvPicPr>
        <p:blipFill>
          <a:blip r:embed="rId2"/>
          <a:stretch>
            <a:fillRect/>
          </a:stretch>
        </p:blipFill>
        <p:spPr>
          <a:xfrm>
            <a:off x="2611420" y="780234"/>
            <a:ext cx="3929090" cy="42816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04E6B97-142D-419E-9ED3-77D759E6E406}" type="slidenum">
              <a:rPr lang="zh-CN" altLang="en-US" smtClean="0"/>
              <a:pPr>
                <a:defRPr/>
              </a:pPr>
              <a:t>9</a:t>
            </a:fld>
            <a:endParaRPr lang="zh-CN" altLang="en-US" dirty="0"/>
          </a:p>
        </p:txBody>
      </p:sp>
      <p:sp>
        <p:nvSpPr>
          <p:cNvPr id="3" name="内容占位符 2"/>
          <p:cNvSpPr>
            <a:spLocks noGrp="1"/>
          </p:cNvSpPr>
          <p:nvPr>
            <p:ph sz="quarter" idx="11"/>
          </p:nvPr>
        </p:nvSpPr>
        <p:spPr>
          <a:xfrm>
            <a:off x="551254" y="994549"/>
            <a:ext cx="8978089" cy="5643602"/>
          </a:xfrm>
        </p:spPr>
        <p:txBody>
          <a:bodyPr/>
          <a:lstStyle/>
          <a:p>
            <a:pPr>
              <a:buNone/>
            </a:pPr>
            <a:r>
              <a:rPr lang="en-US" altLang="zh-CN" dirty="0" smtClean="0"/>
              <a:t> </a:t>
            </a:r>
            <a:endParaRPr lang="zh-CN" altLang="en-US" sz="1800" dirty="0">
              <a:solidFill>
                <a:schemeClr val="tx2"/>
              </a:solidFill>
              <a:latin typeface="微软雅黑" pitchFamily="34" charset="-122"/>
              <a:ea typeface="微软雅黑" pitchFamily="34" charset="-122"/>
              <a:sym typeface="宋体" pitchFamily="2" charset="-122"/>
            </a:endParaRPr>
          </a:p>
        </p:txBody>
      </p:sp>
      <p:sp>
        <p:nvSpPr>
          <p:cNvPr id="4" name="标题 3"/>
          <p:cNvSpPr>
            <a:spLocks noGrp="1"/>
          </p:cNvSpPr>
          <p:nvPr>
            <p:ph type="ctrTitle"/>
          </p:nvPr>
        </p:nvSpPr>
        <p:spPr>
          <a:xfrm>
            <a:off x="468280" y="208731"/>
            <a:ext cx="5670391" cy="688074"/>
          </a:xfrm>
        </p:spPr>
        <p:txBody>
          <a:bodyPr/>
          <a:lstStyle/>
          <a:p>
            <a:r>
              <a:rPr lang="zh-CN" altLang="en-US" dirty="0" smtClean="0">
                <a:latin typeface="微软雅黑" pitchFamily="34" charset="-122"/>
                <a:ea typeface="微软雅黑" pitchFamily="34" charset="-122"/>
              </a:rPr>
              <a:t>日志的存储开销与价值</a:t>
            </a:r>
            <a:endParaRPr lang="zh-CN" altLang="en-US" dirty="0">
              <a:latin typeface="微软雅黑" pitchFamily="34" charset="-122"/>
              <a:ea typeface="微软雅黑" pitchFamily="34" charset="-122"/>
            </a:endParaRPr>
          </a:p>
        </p:txBody>
      </p:sp>
      <p:sp>
        <p:nvSpPr>
          <p:cNvPr id="8" name="文本框 8"/>
          <p:cNvSpPr txBox="1"/>
          <p:nvPr/>
        </p:nvSpPr>
        <p:spPr>
          <a:xfrm>
            <a:off x="611156" y="1204061"/>
            <a:ext cx="9072626" cy="3139321"/>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77825" indent="-377825" defTabSz="1005840">
              <a:spcBef>
                <a:spcPct val="20000"/>
              </a:spcBef>
              <a:buClr>
                <a:srgbClr val="006DBB"/>
              </a:buClr>
            </a:pPr>
            <a:r>
              <a:rPr lang="en-US" altLang="zh-CN" dirty="0" smtClean="0">
                <a:solidFill>
                  <a:schemeClr val="tx2"/>
                </a:solidFill>
                <a:latin typeface="微软雅黑" pitchFamily="34" charset="-122"/>
                <a:ea typeface="微软雅黑" pitchFamily="34" charset="-122"/>
                <a:sym typeface="宋体" pitchFamily="2" charset="-122"/>
              </a:rPr>
              <a:t>The idea of having a separate copy of data in the log strikes many people as </a:t>
            </a:r>
          </a:p>
          <a:p>
            <a:pPr marL="377825" indent="-377825" defTabSz="1005840">
              <a:spcBef>
                <a:spcPct val="20000"/>
              </a:spcBef>
              <a:buClr>
                <a:srgbClr val="006DBB"/>
              </a:buClr>
            </a:pPr>
            <a:r>
              <a:rPr lang="en-US" altLang="zh-CN" dirty="0" smtClean="0">
                <a:solidFill>
                  <a:schemeClr val="tx2"/>
                </a:solidFill>
                <a:latin typeface="微软雅黑" pitchFamily="34" charset="-122"/>
                <a:ea typeface="微软雅黑" pitchFamily="34" charset="-122"/>
                <a:sym typeface="宋体" pitchFamily="2" charset="-122"/>
              </a:rPr>
              <a:t>wasteful.</a:t>
            </a:r>
          </a:p>
          <a:p>
            <a:pPr marL="377825" indent="-377825" defTabSz="1005840">
              <a:spcBef>
                <a:spcPct val="20000"/>
              </a:spcBef>
              <a:buClr>
                <a:srgbClr val="006DBB"/>
              </a:buClr>
            </a:pPr>
            <a:r>
              <a:rPr lang="en-US" altLang="zh-CN" dirty="0" smtClean="0">
                <a:solidFill>
                  <a:schemeClr val="tx2"/>
                </a:solidFill>
                <a:latin typeface="微软雅黑" pitchFamily="34" charset="-122"/>
                <a:ea typeface="微软雅黑" pitchFamily="34" charset="-122"/>
                <a:sym typeface="宋体" pitchFamily="2" charset="-122"/>
              </a:rPr>
              <a:t>In reality, there are a few factors that make this less of an issue</a:t>
            </a:r>
            <a:r>
              <a:rPr lang="zh-CN" altLang="en-US" dirty="0" smtClean="0">
                <a:solidFill>
                  <a:schemeClr val="tx2"/>
                </a:solidFill>
                <a:latin typeface="微软雅黑" pitchFamily="34" charset="-122"/>
                <a:ea typeface="微软雅黑" pitchFamily="34" charset="-122"/>
                <a:sym typeface="宋体" pitchFamily="2" charset="-122"/>
              </a:rPr>
              <a:t>：</a:t>
            </a:r>
            <a:endParaRPr lang="en-US" altLang="zh-CN" dirty="0" smtClean="0">
              <a:solidFill>
                <a:schemeClr val="tx2"/>
              </a:solidFill>
              <a:latin typeface="微软雅黑" pitchFamily="34" charset="-122"/>
              <a:ea typeface="微软雅黑" pitchFamily="34" charset="-122"/>
              <a:sym typeface="宋体" pitchFamily="2" charset="-122"/>
            </a:endParaRPr>
          </a:p>
          <a:p>
            <a:pPr marL="377825" indent="-377825" defTabSz="1005840">
              <a:spcBef>
                <a:spcPct val="20000"/>
              </a:spcBef>
              <a:buClr>
                <a:srgbClr val="006DBB"/>
              </a:buClr>
              <a:buAutoNum type="arabicPeriod"/>
            </a:pPr>
            <a:r>
              <a:rPr lang="en-US" altLang="zh-CN" dirty="0" smtClean="0">
                <a:solidFill>
                  <a:schemeClr val="tx2"/>
                </a:solidFill>
                <a:latin typeface="微软雅黑" pitchFamily="34" charset="-122"/>
                <a:ea typeface="微软雅黑" pitchFamily="34" charset="-122"/>
                <a:sym typeface="宋体" pitchFamily="2" charset="-122"/>
              </a:rPr>
              <a:t>The log can be a particularly efficient storage mechanism . We have the better part of a </a:t>
            </a:r>
            <a:r>
              <a:rPr lang="en-US" altLang="zh-CN" dirty="0" err="1" smtClean="0">
                <a:solidFill>
                  <a:schemeClr val="tx2"/>
                </a:solidFill>
                <a:latin typeface="微软雅黑" pitchFamily="34" charset="-122"/>
                <a:ea typeface="微软雅黑" pitchFamily="34" charset="-122"/>
                <a:sym typeface="宋体" pitchFamily="2" charset="-122"/>
              </a:rPr>
              <a:t>petabyte</a:t>
            </a:r>
            <a:r>
              <a:rPr lang="en-US" altLang="zh-CN" dirty="0" smtClean="0">
                <a:solidFill>
                  <a:schemeClr val="tx2"/>
                </a:solidFill>
                <a:latin typeface="微软雅黑" pitchFamily="34" charset="-122"/>
                <a:ea typeface="微软雅黑" pitchFamily="34" charset="-122"/>
                <a:sym typeface="宋体" pitchFamily="2" charset="-122"/>
              </a:rPr>
              <a:t> (PB) of log storage in Kafka in our live data-centers.</a:t>
            </a:r>
          </a:p>
          <a:p>
            <a:pPr marL="377825" indent="-377825" defTabSz="1005840">
              <a:spcBef>
                <a:spcPct val="20000"/>
              </a:spcBef>
              <a:buClr>
                <a:srgbClr val="006DBB"/>
              </a:buClr>
              <a:buAutoNum type="arabicPeriod"/>
            </a:pPr>
            <a:r>
              <a:rPr lang="en-US" altLang="zh-CN" dirty="0" smtClean="0">
                <a:solidFill>
                  <a:schemeClr val="tx2"/>
                </a:solidFill>
                <a:latin typeface="微软雅黑" pitchFamily="34" charset="-122"/>
                <a:ea typeface="微软雅黑" pitchFamily="34" charset="-122"/>
                <a:sym typeface="宋体" pitchFamily="2" charset="-122"/>
              </a:rPr>
              <a:t>The log system does only linear reads and writes, so it is quite happy using large </a:t>
            </a:r>
            <a:r>
              <a:rPr lang="en-US" altLang="zh-CN" dirty="0" err="1" smtClean="0">
                <a:solidFill>
                  <a:schemeClr val="tx2"/>
                </a:solidFill>
                <a:latin typeface="微软雅黑" pitchFamily="34" charset="-122"/>
                <a:ea typeface="微软雅黑" pitchFamily="34" charset="-122"/>
                <a:sym typeface="宋体" pitchFamily="2" charset="-122"/>
              </a:rPr>
              <a:t>multiterabyte</a:t>
            </a:r>
            <a:r>
              <a:rPr lang="en-US" altLang="zh-CN" dirty="0" smtClean="0">
                <a:solidFill>
                  <a:schemeClr val="tx2"/>
                </a:solidFill>
                <a:latin typeface="微软雅黑" pitchFamily="34" charset="-122"/>
                <a:ea typeface="微软雅黑" pitchFamily="34" charset="-122"/>
                <a:sym typeface="宋体" pitchFamily="2" charset="-122"/>
              </a:rPr>
              <a:t> hard drives.</a:t>
            </a:r>
          </a:p>
          <a:p>
            <a:pPr marL="377825" indent="-377825" defTabSz="1005840">
              <a:spcBef>
                <a:spcPct val="20000"/>
              </a:spcBef>
              <a:buClr>
                <a:srgbClr val="006DBB"/>
              </a:buClr>
              <a:buAutoNum type="arabicPeriod"/>
            </a:pPr>
            <a:r>
              <a:rPr lang="en-US" altLang="zh-CN" dirty="0" smtClean="0">
                <a:solidFill>
                  <a:schemeClr val="tx2"/>
                </a:solidFill>
                <a:latin typeface="微软雅黑" pitchFamily="34" charset="-122"/>
                <a:ea typeface="微软雅黑" pitchFamily="34" charset="-122"/>
                <a:sym typeface="宋体" pitchFamily="2" charset="-122"/>
              </a:rPr>
              <a:t>The data is served by multiple systems, the cost of the log is amortized over multiple indexes . This</a:t>
            </a:r>
            <a:r>
              <a:rPr lang="en-US" altLang="zh-CN" dirty="0" smtClean="0"/>
              <a:t> </a:t>
            </a:r>
            <a:r>
              <a:rPr lang="en-US" altLang="zh-CN" dirty="0" smtClean="0">
                <a:solidFill>
                  <a:schemeClr val="tx2"/>
                </a:solidFill>
                <a:latin typeface="微软雅黑" pitchFamily="34" charset="-122"/>
                <a:ea typeface="微软雅黑" pitchFamily="34" charset="-122"/>
                <a:sym typeface="宋体" pitchFamily="2" charset="-122"/>
              </a:rPr>
              <a:t>combination makes the expense of an external log fairly minimal.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民生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6678</TotalTime>
  <Words>1539</Words>
  <Application>Microsoft Office PowerPoint</Application>
  <PresentationFormat>自定义</PresentationFormat>
  <Paragraphs>178</Paragraphs>
  <Slides>19</Slides>
  <Notes>6</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民生PPT模板</vt:lpstr>
      <vt:lpstr>Building Data Systems with Logs</vt:lpstr>
      <vt:lpstr>The role of log</vt:lpstr>
      <vt:lpstr>当前的困境和解决思路</vt:lpstr>
      <vt:lpstr>如何实现组织内部的数据集成？</vt:lpstr>
      <vt:lpstr>The Place of the Log in System Architecture</vt:lpstr>
      <vt:lpstr>简单的日志为中心的数据系统</vt:lpstr>
      <vt:lpstr>幻灯片 7</vt:lpstr>
      <vt:lpstr>幻灯片 8</vt:lpstr>
      <vt:lpstr>日志的存储开销与价值</vt:lpstr>
      <vt:lpstr>HDFS 逻辑架构</vt:lpstr>
      <vt:lpstr>HDFS 组件架构</vt:lpstr>
      <vt:lpstr>HDFS namenode 架构</vt:lpstr>
      <vt:lpstr>查看数据分布情况</vt:lpstr>
      <vt:lpstr>查看edits 文件</vt:lpstr>
      <vt:lpstr>查看fsimage 文件内容</vt:lpstr>
      <vt:lpstr>基于QJM 的共享存储系统的内部实现架构图</vt:lpstr>
      <vt:lpstr>QJM</vt:lpstr>
      <vt:lpstr>QJM 数据恢复机制</vt:lpstr>
      <vt:lpstr>QJM 数据恢复机制</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Meilin Yin</dc:creator>
  <cp:lastModifiedBy>Joan</cp:lastModifiedBy>
  <cp:revision>474</cp:revision>
  <dcterms:created xsi:type="dcterms:W3CDTF">2013-08-23T03:46:00Z</dcterms:created>
  <dcterms:modified xsi:type="dcterms:W3CDTF">2019-07-26T08:10:48Z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