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17" r:id="rId3"/>
    <p:sldId id="318" r:id="rId4"/>
    <p:sldId id="258" r:id="rId5"/>
    <p:sldId id="319" r:id="rId6"/>
    <p:sldId id="307" r:id="rId7"/>
    <p:sldId id="320" r:id="rId8"/>
    <p:sldId id="312" r:id="rId9"/>
    <p:sldId id="315" r:id="rId10"/>
    <p:sldId id="323" r:id="rId11"/>
    <p:sldId id="322" r:id="rId12"/>
    <p:sldId id="306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F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1" autoAdjust="0"/>
    <p:restoredTop sz="92237" autoAdjust="0"/>
  </p:normalViewPr>
  <p:slideViewPr>
    <p:cSldViewPr snapToGrid="0" snapToObjects="1">
      <p:cViewPr>
        <p:scale>
          <a:sx n="60" d="100"/>
          <a:sy n="60" d="100"/>
        </p:scale>
        <p:origin x="2016" y="1064"/>
      </p:cViewPr>
      <p:guideLst>
        <p:guide orient="horz" pos="216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C16CE-04F7-5849-A187-371A3C44531B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0CF2B-4B93-0949-9A5B-3AFE7AEE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793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200" smtClean="0">
                <a:latin typeface="Arial" panose="020B060402020209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200" smtClean="0">
                <a:latin typeface="Arial" panose="020B060402020209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90204" pitchFamily="34" charset="0"/>
              <a:buNone/>
              <a:defRPr sz="1200" smtClean="0">
                <a:latin typeface="Arial" panose="020B060402020209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buNone/>
              <a:defRPr sz="1200" smtClean="0">
                <a:latin typeface="Arial" panose="020B060402020209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717CF7F1-559C-5945-8651-7D26B91197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200" dirty="0">
              <a:latin typeface="Calibri" charset="0"/>
              <a:ea typeface="SimSun" charset="-122"/>
            </a:endParaRPr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74680782-440A-4444-A32E-A84D474E9218}" type="slidenum">
              <a:rPr lang="zh-CN" altLang="en-US"/>
              <a:pPr eaLnBrk="1" hangingPunct="1">
                <a:buFont typeface="Arial" charset="0"/>
                <a:buNone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7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latin typeface="Calibri" charset="0"/>
                <a:ea typeface="SimSun" charset="-122"/>
              </a:rPr>
              <a:t>service负载分发策略</a:t>
            </a:r>
          </a:p>
          <a:p>
            <a:r>
              <a:rPr lang="zh-CN" altLang="en-US">
                <a:latin typeface="Calibri" charset="0"/>
                <a:ea typeface="SimSun" charset="-122"/>
              </a:rPr>
              <a:t>service 负载分发策略有两种：</a:t>
            </a:r>
          </a:p>
          <a:p>
            <a:endParaRPr lang="zh-CN" altLang="en-US">
              <a:latin typeface="Calibri" charset="0"/>
              <a:ea typeface="SimSun" charset="-122"/>
            </a:endParaRPr>
          </a:p>
          <a:p>
            <a:r>
              <a:rPr lang="zh-CN" altLang="en-US">
                <a:latin typeface="Calibri" charset="0"/>
                <a:ea typeface="SimSun" charset="-122"/>
              </a:rPr>
              <a:t>RoundRobin：轮询模式，即轮询将请求转发到后端的各个pod上（默认模式）；</a:t>
            </a:r>
          </a:p>
          <a:p>
            <a:endParaRPr lang="zh-CN" altLang="en-US">
              <a:latin typeface="Calibri" charset="0"/>
              <a:ea typeface="SimSun" charset="-122"/>
            </a:endParaRPr>
          </a:p>
          <a:p>
            <a:r>
              <a:rPr lang="zh-CN" altLang="en-US">
                <a:latin typeface="Calibri" charset="0"/>
                <a:ea typeface="SimSun" charset="-122"/>
              </a:rPr>
              <a:t>SessionAffinity：基于客户端IP地址进行会话保持的模式，第一次客户端访问后端某个pod，之后的请求都转发到这个pod上。</a:t>
            </a:r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9246F515-2647-2149-9796-5465C689DAFA}" type="slidenum">
              <a:rPr lang="zh-CN" altLang="en-US"/>
              <a:pPr eaLnBrk="1" hangingPunct="1">
                <a:buFont typeface="Arial" charset="0"/>
                <a:buNone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200" dirty="0">
              <a:latin typeface="Calibri" charset="0"/>
              <a:ea typeface="SimSun" charset="-122"/>
            </a:endParaRPr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74680782-440A-4444-A32E-A84D474E9218}" type="slidenum">
              <a:rPr lang="zh-CN" altLang="en-US"/>
              <a:pPr eaLnBrk="1" hangingPunct="1">
                <a:buFont typeface="Arial" charset="0"/>
                <a:buNone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9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200" dirty="0">
              <a:latin typeface="Calibri" charset="0"/>
              <a:ea typeface="SimSun" charset="-122"/>
            </a:endParaRPr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74680782-440A-4444-A32E-A84D474E9218}" type="slidenum">
              <a:rPr lang="zh-CN" altLang="en-US"/>
              <a:pPr eaLnBrk="1" hangingPunct="1">
                <a:buFont typeface="Arial" charset="0"/>
                <a:buNone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200" dirty="0">
              <a:latin typeface="Calibri" charset="0"/>
              <a:ea typeface="SimSun" charset="-122"/>
            </a:endParaRPr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74680782-440A-4444-A32E-A84D474E9218}" type="slidenum">
              <a:rPr lang="zh-CN" altLang="en-US"/>
              <a:pPr eaLnBrk="1" hangingPunct="1">
                <a:buFont typeface="Arial" charset="0"/>
                <a:buNone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5904BA5C-B916-FE42-82E9-AEC233E1BD4C}" type="slidenum">
              <a:rPr lang="zh-CN" altLang="en-US"/>
              <a:pPr eaLnBrk="1" hangingPunct="1">
                <a:buFont typeface="Arial" charset="0"/>
                <a:buNone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5904BA5C-B916-FE42-82E9-AEC233E1BD4C}" type="slidenum">
              <a:rPr lang="zh-CN" altLang="en-US"/>
              <a:pPr eaLnBrk="1" hangingPunct="1">
                <a:buFont typeface="Arial" charset="0"/>
                <a:buNone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8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ea typeface="SimSun" charset="-122"/>
              </a:rPr>
              <a:t>service负载分发策略</a:t>
            </a:r>
          </a:p>
          <a:p>
            <a:r>
              <a:rPr lang="zh-CN" altLang="en-US" dirty="0">
                <a:latin typeface="Calibri" charset="0"/>
                <a:ea typeface="SimSun" charset="-122"/>
              </a:rPr>
              <a:t>service 负载分发策略有两种：</a:t>
            </a:r>
          </a:p>
          <a:p>
            <a:endParaRPr lang="zh-CN" altLang="en-US" dirty="0">
              <a:latin typeface="Calibri" charset="0"/>
              <a:ea typeface="SimSun" charset="-122"/>
            </a:endParaRPr>
          </a:p>
          <a:p>
            <a:r>
              <a:rPr lang="zh-CN" altLang="en-US" dirty="0">
                <a:latin typeface="Calibri" charset="0"/>
                <a:ea typeface="SimSun" charset="-122"/>
              </a:rPr>
              <a:t>RoundRobin：轮询模式，即轮询将请求转发到后端的各个pod上（默认模式）；</a:t>
            </a:r>
          </a:p>
          <a:p>
            <a:endParaRPr lang="zh-CN" altLang="en-US" dirty="0">
              <a:latin typeface="Calibri" charset="0"/>
              <a:ea typeface="SimSun" charset="-122"/>
            </a:endParaRPr>
          </a:p>
          <a:p>
            <a:r>
              <a:rPr lang="zh-CN" altLang="en-US" dirty="0">
                <a:latin typeface="Calibri" charset="0"/>
                <a:ea typeface="SimSun" charset="-122"/>
              </a:rPr>
              <a:t>SessionAffinity：基于客户端IP地址进行会话保持的模式，第一次客户端访问后端某个pod，之后的请求都转发到这个pod上。</a:t>
            </a:r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9246F515-2647-2149-9796-5465C689DAFA}" type="slidenum">
              <a:rPr lang="zh-CN" altLang="en-US"/>
              <a:pPr eaLnBrk="1" hangingPunct="1">
                <a:buFont typeface="Arial" charset="0"/>
                <a:buNone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174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Calibri" charset="0"/>
              <a:ea typeface="SimSun" charset="-122"/>
            </a:endParaRPr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4350FD17-681A-064B-990C-7D32A522B2CC}" type="slidenum">
              <a:rPr lang="zh-CN" altLang="en-US"/>
              <a:pPr eaLnBrk="1" hangingPunct="1">
                <a:buFont typeface="Arial" charset="0"/>
                <a:buNone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ea typeface="SimSun" charset="-122"/>
              </a:rPr>
              <a:t>service负载分发策略</a:t>
            </a:r>
          </a:p>
          <a:p>
            <a:r>
              <a:rPr lang="zh-CN" altLang="en-US" dirty="0">
                <a:latin typeface="Calibri" charset="0"/>
                <a:ea typeface="SimSun" charset="-122"/>
              </a:rPr>
              <a:t>service 负载分发策略有两种：</a:t>
            </a:r>
          </a:p>
          <a:p>
            <a:endParaRPr lang="zh-CN" altLang="en-US" dirty="0">
              <a:latin typeface="Calibri" charset="0"/>
              <a:ea typeface="SimSun" charset="-122"/>
            </a:endParaRPr>
          </a:p>
          <a:p>
            <a:r>
              <a:rPr lang="zh-CN" altLang="en-US" dirty="0">
                <a:latin typeface="Calibri" charset="0"/>
                <a:ea typeface="SimSun" charset="-122"/>
              </a:rPr>
              <a:t>RoundRobin：轮询模式，即轮询将请求转发到后端的各个pod上（默认模式）；</a:t>
            </a:r>
          </a:p>
          <a:p>
            <a:endParaRPr lang="zh-CN" altLang="en-US" dirty="0">
              <a:latin typeface="Calibri" charset="0"/>
              <a:ea typeface="SimSun" charset="-122"/>
            </a:endParaRPr>
          </a:p>
          <a:p>
            <a:r>
              <a:rPr lang="zh-CN" altLang="en-US" dirty="0">
                <a:latin typeface="Calibri" charset="0"/>
                <a:ea typeface="SimSun" charset="-122"/>
              </a:rPr>
              <a:t>SessionAffinity：基于客户端IP地址进行会话保持的模式，第一次客户端访问后端某个pod，之后的请求都转发到这个pod上。</a:t>
            </a:r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9246F515-2647-2149-9796-5465C689DAFA}" type="slidenum">
              <a:rPr lang="zh-CN" altLang="en-US"/>
              <a:pPr eaLnBrk="1" hangingPunct="1">
                <a:buFont typeface="Arial" charset="0"/>
                <a:buNone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7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12A3-5589-9B4E-AE2B-529B4D795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46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E56F0-3385-D747-8927-5194B9085B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964AD-4950-CF47-893D-68820A0508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18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4746-60B5-B14B-9069-9B1D5952DC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6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50A4-D767-0245-8C3D-8D6DBA31F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62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E3DEA-6AF2-C447-AE7E-A0583CE446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19D7-909D-B44B-8C4D-0A627EBC16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1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19E6D-B7E2-7045-886C-014E305E33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5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1EE9D-5C2A-FC40-A145-27E4337F36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76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50BD1-8F6C-1449-A2DA-F1458B07D6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5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F1564-6467-1948-897D-41CF646B2B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09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400" smtClean="0">
                <a:latin typeface="Arial" panose="020B060402020209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9D760D3-1D1D-4B47-83EB-85F13883759F}" type="datetime1">
              <a:rPr lang="zh-CN" altLang="en-US"/>
              <a:pPr>
                <a:defRPr/>
              </a:pPr>
              <a:t>2019/5/9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90204" pitchFamily="34" charset="0"/>
              <a:buNone/>
              <a:defRPr sz="1400" smtClean="0">
                <a:latin typeface="Arial" panose="020B060402020209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400" smtClean="0">
                <a:latin typeface="Arial" panose="020B060402020209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B9D21B17-B4F1-AD4F-AA3E-877AACE5A1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SimSun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SimSun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SimSun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SimSun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SimSun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SimSun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replay/ngx_http_consistent_hash/blob/master/ngx_http_upstream_consistent_hash_module.c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witter/twemprox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112838"/>
            <a:ext cx="6773862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Group 3"/>
          <p:cNvGraphicFramePr>
            <a:graphicFrameLocks noGrp="1"/>
          </p:cNvGraphicFramePr>
          <p:nvPr/>
        </p:nvGraphicFramePr>
        <p:xfrm>
          <a:off x="4964113" y="1112838"/>
          <a:ext cx="6773862" cy="4514852"/>
        </p:xfrm>
        <a:graphic>
          <a:graphicData uri="http://schemas.openxmlformats.org/drawingml/2006/table">
            <a:tbl>
              <a:tblPr/>
              <a:tblGrid>
                <a:gridCol w="1354137"/>
                <a:gridCol w="1355725"/>
                <a:gridCol w="1355725"/>
                <a:gridCol w="1355725"/>
                <a:gridCol w="1352550"/>
              </a:tblGrid>
              <a:tr h="1128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128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09" name="矩形 24"/>
          <p:cNvSpPr>
            <a:spLocks noChangeArrowheads="1"/>
          </p:cNvSpPr>
          <p:nvPr/>
        </p:nvSpPr>
        <p:spPr bwMode="auto">
          <a:xfrm>
            <a:off x="58738" y="1247775"/>
            <a:ext cx="501808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4000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Chapter 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Sharded</a:t>
            </a:r>
            <a:r>
              <a:rPr lang="en-US" altLang="zh-CN" sz="2800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Services</a:t>
            </a:r>
            <a:endParaRPr lang="en-US" altLang="zh-CN" sz="2800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               </a:t>
            </a:r>
            <a:r>
              <a:rPr lang="zh-CN" altLang="en-US" sz="2400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武文齐</a:t>
            </a:r>
            <a:endParaRPr lang="zh-CN" altLang="en-US" sz="2400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            201</a:t>
            </a:r>
            <a:r>
              <a:rPr lang="en-US" altLang="zh-CN" sz="2400" dirty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9</a:t>
            </a:r>
            <a:r>
              <a:rPr lang="zh-CN" altLang="en-US" sz="2400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年</a:t>
            </a:r>
            <a:r>
              <a:rPr lang="en-US" altLang="zh-CN" sz="2400" dirty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5</a:t>
            </a:r>
            <a:r>
              <a:rPr lang="zh-CN" altLang="en-US" sz="2400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月</a:t>
            </a:r>
            <a:endParaRPr lang="en-US" altLang="zh-CN" sz="2400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3110" name="矩形 25"/>
          <p:cNvSpPr>
            <a:spLocks noChangeArrowheads="1"/>
          </p:cNvSpPr>
          <p:nvPr/>
        </p:nvSpPr>
        <p:spPr bwMode="auto"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111" name="直接连接符 26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132095" y="50800"/>
            <a:ext cx="11924438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An alternative:</a:t>
            </a:r>
            <a:r>
              <a:rPr lang="zh-CN" altLang="en-US" sz="20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  </a:t>
            </a:r>
            <a:r>
              <a:rPr lang="en-US" altLang="zh-CN" sz="2000" b="1" dirty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D</a:t>
            </a:r>
            <a:r>
              <a:rPr lang="en-US" altLang="zh-CN" sz="20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eploy a replicated shard router service</a:t>
            </a:r>
            <a:endParaRPr lang="en-US" altLang="zh-CN" sz="20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18434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4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587720" y="4540400"/>
            <a:ext cx="3038436" cy="107033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smtClean="0"/>
              <a:t>memcache-0.memcache</a:t>
            </a:r>
          </a:p>
          <a:p>
            <a:pPr eaLnBrk="1" hangingPunct="1"/>
            <a:r>
              <a:rPr lang="en-US" altLang="zh-CN" sz="2000" dirty="0" err="1" smtClean="0"/>
              <a:t>lable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app=</a:t>
            </a:r>
            <a:r>
              <a:rPr lang="en-US" altLang="zh-CN" sz="2000" dirty="0" err="1" smtClean="0"/>
              <a:t>memcache</a:t>
            </a:r>
            <a:endParaRPr lang="en-US" altLang="zh-CN" sz="2000" dirty="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3859673" y="4540400"/>
            <a:ext cx="3038437" cy="107033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smtClean="0"/>
              <a:t>memcache-1.memcache</a:t>
            </a:r>
          </a:p>
          <a:p>
            <a:pPr eaLnBrk="1" hangingPunct="1"/>
            <a:r>
              <a:rPr lang="en-US" altLang="zh-CN" sz="2000" dirty="0" err="1" smtClean="0"/>
              <a:t>lable:app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131627" y="4540400"/>
            <a:ext cx="3040510" cy="107033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smtClean="0"/>
              <a:t>memcache-2.memcache</a:t>
            </a:r>
          </a:p>
          <a:p>
            <a:pPr eaLnBrk="1" hangingPunct="1"/>
            <a:r>
              <a:rPr lang="en-US" altLang="zh-CN" sz="2000" dirty="0" err="1" smtClean="0"/>
              <a:t>lable:app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</p:txBody>
      </p:sp>
      <p:cxnSp>
        <p:nvCxnSpPr>
          <p:cNvPr id="18439" name="Straight Arrow Connector 5"/>
          <p:cNvCxnSpPr>
            <a:cxnSpLocks noChangeShapeType="1"/>
            <a:stCxn id="19" idx="2"/>
            <a:endCxn id="18435" idx="0"/>
          </p:cNvCxnSpPr>
          <p:nvPr/>
        </p:nvCxnSpPr>
        <p:spPr bwMode="auto">
          <a:xfrm>
            <a:off x="1647734" y="3755702"/>
            <a:ext cx="459204" cy="784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0" name="Straight Arrow Connector 6"/>
          <p:cNvCxnSpPr>
            <a:cxnSpLocks noChangeShapeType="1"/>
            <a:stCxn id="19" idx="2"/>
            <a:endCxn id="18437" idx="0"/>
          </p:cNvCxnSpPr>
          <p:nvPr/>
        </p:nvCxnSpPr>
        <p:spPr bwMode="auto">
          <a:xfrm>
            <a:off x="1647734" y="3755702"/>
            <a:ext cx="7004148" cy="784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1" name="Straight Arrow Connector 7"/>
          <p:cNvCxnSpPr>
            <a:cxnSpLocks noChangeShapeType="1"/>
            <a:stCxn id="19" idx="2"/>
            <a:endCxn id="18436" idx="0"/>
          </p:cNvCxnSpPr>
          <p:nvPr/>
        </p:nvCxnSpPr>
        <p:spPr bwMode="auto">
          <a:xfrm>
            <a:off x="1647734" y="3755702"/>
            <a:ext cx="3731158" cy="784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5327007" y="5742450"/>
            <a:ext cx="3040510" cy="1070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service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name: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err="1" smtClean="0"/>
              <a:t>lable:app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2072034" y="5726800"/>
            <a:ext cx="3040510" cy="1070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err="1" smtClean="0"/>
              <a:t>StatefulSet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err="1" smtClean="0"/>
              <a:t>repliacs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3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name: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memcache</a:t>
            </a:r>
            <a:endParaRPr lang="en-US" altLang="zh-CN" sz="20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-139836" y="2681544"/>
            <a:ext cx="3575140" cy="107415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err="1" smtClean="0"/>
              <a:t>label:app</a:t>
            </a:r>
            <a:r>
              <a:rPr lang="en-US" altLang="zh-CN" sz="2000" dirty="0" smtClean="0"/>
              <a:t>: shared-</a:t>
            </a:r>
            <a:r>
              <a:rPr lang="en-US" altLang="zh-CN" sz="2000" dirty="0" err="1" smtClean="0"/>
              <a:t>twemproxy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nutcracker</a:t>
            </a:r>
            <a:endParaRPr lang="en-US" altLang="zh-CN" sz="2000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606829" y="2673682"/>
            <a:ext cx="3575140" cy="107415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err="1" smtClean="0"/>
              <a:t>label:app</a:t>
            </a:r>
            <a:r>
              <a:rPr lang="en-US" altLang="zh-CN" sz="2000" dirty="0" smtClean="0"/>
              <a:t>: shared-</a:t>
            </a:r>
            <a:r>
              <a:rPr lang="en-US" altLang="zh-CN" sz="2000" dirty="0" err="1" smtClean="0"/>
              <a:t>twemproxy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nutcracker</a:t>
            </a:r>
            <a:endParaRPr lang="en-US" altLang="zh-CN" sz="2000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334764" y="2681544"/>
            <a:ext cx="3575140" cy="107415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err="1" smtClean="0"/>
              <a:t>label:app</a:t>
            </a:r>
            <a:r>
              <a:rPr lang="en-US" altLang="zh-CN" sz="2000" dirty="0" smtClean="0"/>
              <a:t>: shared-</a:t>
            </a:r>
            <a:r>
              <a:rPr lang="en-US" altLang="zh-CN" sz="2000" dirty="0" err="1" smtClean="0"/>
              <a:t>twemproxy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nutcracker</a:t>
            </a:r>
            <a:endParaRPr lang="en-US" altLang="zh-CN" sz="2000" dirty="0"/>
          </a:p>
        </p:txBody>
      </p:sp>
      <p:cxnSp>
        <p:nvCxnSpPr>
          <p:cNvPr id="25" name="Straight Arrow Connector 5"/>
          <p:cNvCxnSpPr>
            <a:cxnSpLocks noChangeShapeType="1"/>
            <a:stCxn id="20" idx="2"/>
            <a:endCxn id="18435" idx="0"/>
          </p:cNvCxnSpPr>
          <p:nvPr/>
        </p:nvCxnSpPr>
        <p:spPr bwMode="auto">
          <a:xfrm flipH="1">
            <a:off x="2106938" y="3747840"/>
            <a:ext cx="3287461" cy="792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6"/>
          <p:cNvCxnSpPr>
            <a:cxnSpLocks noChangeShapeType="1"/>
            <a:stCxn id="20" idx="2"/>
            <a:endCxn id="18437" idx="0"/>
          </p:cNvCxnSpPr>
          <p:nvPr/>
        </p:nvCxnSpPr>
        <p:spPr bwMode="auto">
          <a:xfrm>
            <a:off x="5394399" y="3747840"/>
            <a:ext cx="3257483" cy="792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7"/>
          <p:cNvCxnSpPr>
            <a:cxnSpLocks noChangeShapeType="1"/>
            <a:stCxn id="20" idx="2"/>
            <a:endCxn id="18436" idx="0"/>
          </p:cNvCxnSpPr>
          <p:nvPr/>
        </p:nvCxnSpPr>
        <p:spPr bwMode="auto">
          <a:xfrm flipH="1">
            <a:off x="5378892" y="3747840"/>
            <a:ext cx="15507" cy="792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5"/>
          <p:cNvCxnSpPr>
            <a:cxnSpLocks noChangeShapeType="1"/>
            <a:stCxn id="22" idx="2"/>
            <a:endCxn id="18435" idx="0"/>
          </p:cNvCxnSpPr>
          <p:nvPr/>
        </p:nvCxnSpPr>
        <p:spPr bwMode="auto">
          <a:xfrm flipH="1">
            <a:off x="2106938" y="3755702"/>
            <a:ext cx="7015396" cy="784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6"/>
          <p:cNvCxnSpPr>
            <a:cxnSpLocks noChangeShapeType="1"/>
            <a:stCxn id="22" idx="2"/>
            <a:endCxn id="18437" idx="0"/>
          </p:cNvCxnSpPr>
          <p:nvPr/>
        </p:nvCxnSpPr>
        <p:spPr bwMode="auto">
          <a:xfrm flipH="1">
            <a:off x="8651882" y="3755702"/>
            <a:ext cx="470452" cy="784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7"/>
          <p:cNvCxnSpPr>
            <a:cxnSpLocks noChangeShapeType="1"/>
            <a:stCxn id="22" idx="2"/>
            <a:endCxn id="18436" idx="0"/>
          </p:cNvCxnSpPr>
          <p:nvPr/>
        </p:nvCxnSpPr>
        <p:spPr bwMode="auto">
          <a:xfrm flipH="1">
            <a:off x="5378892" y="3755702"/>
            <a:ext cx="3743442" cy="784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2591668" y="1341074"/>
            <a:ext cx="3040510" cy="1070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service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type: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LoadBalancer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err="1" smtClean="0"/>
              <a:t>lable:app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6118913" y="1339843"/>
            <a:ext cx="3460620" cy="1070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Deployment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err="1" smtClean="0"/>
              <a:t>repliacs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3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name: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shared-</a:t>
            </a:r>
            <a:r>
              <a:rPr lang="en-US" altLang="zh-CN" sz="2000" dirty="0" err="1" smtClean="0"/>
              <a:t>twemproxy</a:t>
            </a:r>
            <a:endParaRPr lang="en-US" altLang="zh-CN" sz="2000" dirty="0"/>
          </a:p>
        </p:txBody>
      </p:sp>
      <p:cxnSp>
        <p:nvCxnSpPr>
          <p:cNvPr id="60" name="Straight Arrow Connector 5"/>
          <p:cNvCxnSpPr>
            <a:cxnSpLocks noChangeShapeType="1"/>
            <a:stCxn id="58" idx="2"/>
            <a:endCxn id="19" idx="0"/>
          </p:cNvCxnSpPr>
          <p:nvPr/>
        </p:nvCxnSpPr>
        <p:spPr bwMode="auto">
          <a:xfrm flipH="1">
            <a:off x="1647734" y="2411404"/>
            <a:ext cx="2464189" cy="270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" name="Straight Arrow Connector 6"/>
          <p:cNvCxnSpPr>
            <a:cxnSpLocks noChangeShapeType="1"/>
            <a:stCxn id="58" idx="2"/>
            <a:endCxn id="22" idx="0"/>
          </p:cNvCxnSpPr>
          <p:nvPr/>
        </p:nvCxnSpPr>
        <p:spPr bwMode="auto">
          <a:xfrm>
            <a:off x="4111923" y="2411404"/>
            <a:ext cx="5010411" cy="270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7"/>
          <p:cNvCxnSpPr>
            <a:cxnSpLocks noChangeShapeType="1"/>
            <a:stCxn id="58" idx="2"/>
            <a:endCxn id="20" idx="0"/>
          </p:cNvCxnSpPr>
          <p:nvPr/>
        </p:nvCxnSpPr>
        <p:spPr bwMode="auto">
          <a:xfrm>
            <a:off x="4111923" y="2411404"/>
            <a:ext cx="1282476" cy="262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9" name="Straight Arrow Connector 7"/>
          <p:cNvCxnSpPr>
            <a:cxnSpLocks noChangeShapeType="1"/>
            <a:endCxn id="58" idx="0"/>
          </p:cNvCxnSpPr>
          <p:nvPr/>
        </p:nvCxnSpPr>
        <p:spPr bwMode="auto">
          <a:xfrm>
            <a:off x="4111923" y="539203"/>
            <a:ext cx="0" cy="801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931606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228600" y="-34131"/>
            <a:ext cx="9744075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Nginx</a:t>
            </a:r>
            <a:r>
              <a:rPr lang="zh-CN" altLang="en-US" sz="26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也可实现一致性哈希</a:t>
            </a:r>
            <a:endParaRPr lang="en-US" altLang="zh-CN" sz="2600" b="1" dirty="0" smtClean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18434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4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827072"/>
            <a:ext cx="4735366" cy="60309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91200" y="1236133"/>
            <a:ext cx="5164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该例子中对路径做哈希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第三</a:t>
            </a:r>
            <a:r>
              <a:rPr lang="zh-CN" altLang="en-US" dirty="0"/>
              <a:t>方</a:t>
            </a:r>
            <a:r>
              <a:rPr lang="zh-CN" altLang="en-US" dirty="0" smtClean="0"/>
              <a:t>模块</a:t>
            </a:r>
            <a:r>
              <a:rPr lang="en-US" altLang="zh-CN" dirty="0" err="1" smtClean="0"/>
              <a:t>ngx_http_upstream_consistent_hash</a:t>
            </a:r>
            <a:r>
              <a:rPr lang="zh-CN" altLang="en-US" dirty="0"/>
              <a:t>（</a:t>
            </a:r>
            <a:r>
              <a:rPr lang="en-US" altLang="zh-CN" dirty="0" smtClean="0">
                <a:hlinkClick r:id="rId4"/>
              </a:rPr>
              <a:t>https://github.com/replay/ngx_http_consistent_hash/blob/master/ngx_http_upstream_consistent_hash_module.c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403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1"/>
          <p:cNvSpPr>
            <a:spLocks noChangeArrowheads="1"/>
          </p:cNvSpPr>
          <p:nvPr/>
        </p:nvSpPr>
        <p:spPr bwMode="auto">
          <a:xfrm>
            <a:off x="0" y="4852988"/>
            <a:ext cx="12192000" cy="2005012"/>
          </a:xfrm>
          <a:prstGeom prst="rect">
            <a:avLst/>
          </a:prstGeom>
          <a:solidFill>
            <a:srgbClr val="E2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1327150" y="1708150"/>
            <a:ext cx="6096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6000" dirty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THANKS!</a:t>
            </a:r>
            <a:endParaRPr lang="zh-CN" altLang="en-US" sz="4000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grpSp>
        <p:nvGrpSpPr>
          <p:cNvPr id="22531" name="组合 576"/>
          <p:cNvGrpSpPr>
            <a:grpSpLocks/>
          </p:cNvGrpSpPr>
          <p:nvPr/>
        </p:nvGrpSpPr>
        <p:grpSpPr bwMode="auto">
          <a:xfrm>
            <a:off x="9394825" y="5227638"/>
            <a:ext cx="2622550" cy="1090612"/>
            <a:chOff x="0" y="0"/>
            <a:chExt cx="2623837" cy="1090731"/>
          </a:xfrm>
        </p:grpSpPr>
        <p:sp>
          <p:nvSpPr>
            <p:cNvPr id="22532" name="矩形 13"/>
            <p:cNvSpPr>
              <a:spLocks noChangeArrowheads="1"/>
            </p:cNvSpPr>
            <p:nvPr/>
          </p:nvSpPr>
          <p:spPr bwMode="auto">
            <a:xfrm>
              <a:off x="0" y="672540"/>
              <a:ext cx="2623837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en-US" sz="1600">
                <a:solidFill>
                  <a:srgbClr val="7F7F7F"/>
                </a:solidFill>
                <a:latin typeface="Microsoft YaHei" charset="-122"/>
                <a:ea typeface="Microsoft YaHei" charset="-122"/>
              </a:endParaRPr>
            </a:p>
          </p:txBody>
        </p:sp>
        <p:sp>
          <p:nvSpPr>
            <p:cNvPr id="22533" name="矩形 14"/>
            <p:cNvSpPr>
              <a:spLocks noChangeArrowheads="1"/>
            </p:cNvSpPr>
            <p:nvPr/>
          </p:nvSpPr>
          <p:spPr bwMode="auto">
            <a:xfrm>
              <a:off x="0" y="0"/>
              <a:ext cx="110799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en-US" sz="2400">
                <a:solidFill>
                  <a:srgbClr val="7F7F7F"/>
                </a:solidFill>
                <a:latin typeface="Microsoft YaHei" charset="-122"/>
                <a:ea typeface="Microsoft YaHei" charset="-122"/>
              </a:endParaRPr>
            </a:p>
          </p:txBody>
        </p:sp>
      </p:grpSp>
      <p:sp>
        <p:nvSpPr>
          <p:cNvPr id="22534" name="矩形 574"/>
          <p:cNvSpPr>
            <a:spLocks noChangeArrowheads="1"/>
          </p:cNvSpPr>
          <p:nvPr/>
        </p:nvSpPr>
        <p:spPr bwMode="auto"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2535" name="直接连接符 575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椭圆 577"/>
          <p:cNvSpPr>
            <a:spLocks noChangeArrowheads="1"/>
          </p:cNvSpPr>
          <p:nvPr/>
        </p:nvSpPr>
        <p:spPr bwMode="auto">
          <a:xfrm>
            <a:off x="8113713" y="1085850"/>
            <a:ext cx="3367087" cy="3367088"/>
          </a:xfrm>
          <a:prstGeom prst="ellipse">
            <a:avLst/>
          </a:prstGeom>
          <a:solidFill>
            <a:srgbClr val="6666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37" name="文本框 578"/>
          <p:cNvSpPr txBox="1">
            <a:spLocks noChangeArrowheads="1"/>
          </p:cNvSpPr>
          <p:nvPr/>
        </p:nvSpPr>
        <p:spPr bwMode="auto">
          <a:xfrm>
            <a:off x="9083675" y="906463"/>
            <a:ext cx="142875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/>
            <a:r>
              <a:rPr lang="en-US" altLang="zh-CN" sz="23900" b="1">
                <a:solidFill>
                  <a:schemeClr val="bg1"/>
                </a:solidFill>
              </a:rPr>
              <a:t>!</a:t>
            </a:r>
            <a:endParaRPr lang="zh-CN" altLang="en-US" sz="23900" b="1">
              <a:solidFill>
                <a:schemeClr val="bg1"/>
              </a:solidFill>
            </a:endParaRPr>
          </a:p>
        </p:txBody>
      </p:sp>
      <p:pic>
        <p:nvPicPr>
          <p:cNvPr id="22538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018088"/>
            <a:ext cx="1673225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4981575"/>
            <a:ext cx="170815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5006975"/>
            <a:ext cx="1706562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图片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5032375"/>
            <a:ext cx="1704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图片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5" y="5027613"/>
            <a:ext cx="1704975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249382" y="0"/>
            <a:ext cx="9858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Replicated service versus </a:t>
            </a:r>
            <a:r>
              <a:rPr lang="en-US" altLang="zh-CN" sz="2800" b="1" dirty="0" err="1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sharded</a:t>
            </a:r>
            <a:r>
              <a:rPr lang="en-US" altLang="zh-CN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service</a:t>
            </a:r>
            <a:endParaRPr lang="zh-CN" altLang="en-US" sz="28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4098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68" y="1008827"/>
            <a:ext cx="8599865" cy="4055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8145" y="5403273"/>
            <a:ext cx="10756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T</a:t>
            </a:r>
            <a:r>
              <a:rPr kumimoji="1" lang="en-US" altLang="zh-CN" sz="2500" dirty="0" smtClean="0"/>
              <a:t>his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chapter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will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discuss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one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example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of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err="1" smtClean="0"/>
              <a:t>sharded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service</a:t>
            </a:r>
            <a:r>
              <a:rPr kumimoji="1" lang="zh-CN" altLang="en-US" sz="2500" dirty="0" smtClean="0"/>
              <a:t> </a:t>
            </a:r>
            <a:r>
              <a:rPr kumimoji="1" lang="mr-IN" altLang="zh-CN" sz="2500" dirty="0" smtClean="0"/>
              <a:t>–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err="1" smtClean="0">
                <a:solidFill>
                  <a:srgbClr val="FF0000"/>
                </a:solidFill>
              </a:rPr>
              <a:t>sharded</a:t>
            </a:r>
            <a:r>
              <a:rPr kumimoji="1" lang="zh-CN" altLang="en-US" sz="25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500" dirty="0" smtClean="0">
                <a:solidFill>
                  <a:srgbClr val="FF0000"/>
                </a:solidFill>
              </a:rPr>
              <a:t>cache</a:t>
            </a:r>
            <a:endParaRPr kumimoji="1" lang="zh-CN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002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182302" y="23246"/>
            <a:ext cx="9858375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Ambassador</a:t>
            </a:r>
            <a:r>
              <a:rPr lang="zh-CN" altLang="en-US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</a:t>
            </a:r>
            <a:r>
              <a:rPr lang="en-US" altLang="zh-CN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pattern</a:t>
            </a:r>
            <a:endParaRPr lang="zh-CN" altLang="en-US" sz="28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4098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20" y="746566"/>
            <a:ext cx="9121214" cy="27946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544" y="3480478"/>
            <a:ext cx="11804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Use this pattern when you: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Need to build </a:t>
            </a:r>
            <a:r>
              <a:rPr lang="en-US" altLang="zh-CN" dirty="0">
                <a:solidFill>
                  <a:srgbClr val="FF0000"/>
                </a:solidFill>
                <a:latin typeface="Segoe UI" charset="0"/>
              </a:rPr>
              <a:t>a common set of client connectivity </a:t>
            </a: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features for multiple languages or frameworks.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Need to offload </a:t>
            </a:r>
            <a:r>
              <a:rPr lang="en-US" altLang="zh-CN" dirty="0">
                <a:solidFill>
                  <a:srgbClr val="FF0000"/>
                </a:solidFill>
                <a:latin typeface="Segoe UI" charset="0"/>
              </a:rPr>
              <a:t>cross-cutting client connectivity </a:t>
            </a: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concerns to infrastructure developers or other more specialized teams.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Need to support cloud or cluster connectivity requirements in a legacy application or an application </a:t>
            </a:r>
            <a:r>
              <a:rPr lang="en-US" altLang="zh-CN" dirty="0">
                <a:solidFill>
                  <a:srgbClr val="FF0000"/>
                </a:solidFill>
                <a:latin typeface="Segoe UI" charset="0"/>
              </a:rPr>
              <a:t>that is difficult to modify.</a:t>
            </a:r>
          </a:p>
          <a:p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This pattern may not be suitable: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When </a:t>
            </a:r>
            <a:r>
              <a:rPr lang="en-US" altLang="zh-CN" dirty="0">
                <a:solidFill>
                  <a:srgbClr val="FF0000"/>
                </a:solidFill>
                <a:latin typeface="Segoe UI" charset="0"/>
              </a:rPr>
              <a:t>network request latency is critical</a:t>
            </a: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. A proxy will introduce some overhead, although minimal, and in some cases this may affect the application.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When client connectivity features are consumed </a:t>
            </a:r>
            <a:r>
              <a:rPr lang="en-US" altLang="zh-CN" dirty="0">
                <a:solidFill>
                  <a:srgbClr val="FF0000"/>
                </a:solidFill>
                <a:latin typeface="Segoe UI" charset="0"/>
              </a:rPr>
              <a:t>by a single language</a:t>
            </a: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. In that case, a better option might be a client library that is distributed to the development teams as a package.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When connectivity </a:t>
            </a:r>
            <a:r>
              <a:rPr lang="en-US" altLang="zh-CN" dirty="0">
                <a:solidFill>
                  <a:srgbClr val="FF0000"/>
                </a:solidFill>
                <a:latin typeface="Segoe UI" charset="0"/>
              </a:rPr>
              <a:t>features cannot be generalized </a:t>
            </a: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Segoe UI" charset="0"/>
              </a:rPr>
              <a:t>require deeper integration </a:t>
            </a:r>
            <a:r>
              <a:rPr lang="en-US" altLang="zh-CN" dirty="0">
                <a:solidFill>
                  <a:srgbClr val="000000"/>
                </a:solidFill>
                <a:latin typeface="Segoe UI" charset="0"/>
              </a:rPr>
              <a:t>with the client application.</a:t>
            </a:r>
          </a:p>
          <a:p>
            <a:pPr lvl="1"/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79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182302" y="23246"/>
            <a:ext cx="9858375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Non-consistent hash</a:t>
            </a:r>
            <a:endParaRPr lang="zh-CN" altLang="en-US" sz="28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4098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480983" y="1791873"/>
            <a:ext cx="10458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算法：</a:t>
            </a:r>
            <a:endParaRPr kumimoji="1" lang="en-US" altLang="zh-CN" sz="2800" b="1" dirty="0" smtClean="0"/>
          </a:p>
          <a:p>
            <a:r>
              <a:rPr kumimoji="1" lang="zh-CN" altLang="en-US" sz="2800" b="1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Shard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hash(key)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%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sz="28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移除一台主机：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Shard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hash(key)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%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zh-CN" altLang="en-US" sz="2800" i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命中率为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33%</a:t>
            </a:r>
          </a:p>
          <a:p>
            <a:endParaRPr kumimoji="1" lang="en-US" altLang="zh-CN" sz="2800" i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添加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一台主机：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Shard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hash(key)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%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i="1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zh-CN" altLang="en-US" sz="2800" i="1" dirty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zh-CN" altLang="en-US" sz="2800" i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命中率为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16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%</a:t>
            </a:r>
          </a:p>
          <a:p>
            <a:endParaRPr kumimoji="1" lang="zh-CN" altLang="en-US" sz="2800" i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943" y="1178443"/>
            <a:ext cx="3416300" cy="2273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9377" y="5762192"/>
            <a:ext cx="1151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使用非一致哈希进行路由，增加或删除机器导致</a:t>
            </a:r>
            <a:r>
              <a:rPr kumimoji="1" lang="zh-CN" altLang="en-US" sz="2800" smtClean="0">
                <a:solidFill>
                  <a:srgbClr val="FF0000"/>
                </a:solidFill>
              </a:rPr>
              <a:t>命中率显著下降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11" y="1129960"/>
            <a:ext cx="3989389" cy="3358913"/>
          </a:xfrm>
          <a:prstGeom prst="rect">
            <a:avLst/>
          </a:prstGeom>
        </p:spPr>
      </p:pic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182302" y="23246"/>
            <a:ext cx="9858375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consistent</a:t>
            </a:r>
            <a:r>
              <a:rPr lang="zh-CN" altLang="en-US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</a:t>
            </a:r>
            <a:r>
              <a:rPr lang="en-US" altLang="zh-CN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hash</a:t>
            </a:r>
            <a:r>
              <a:rPr lang="zh-CN" altLang="en-US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</a:t>
            </a:r>
            <a:r>
              <a:rPr lang="en-US" altLang="zh-CN" sz="2800" b="1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-----ketama</a:t>
            </a:r>
            <a:r>
              <a:rPr lang="zh-CN" altLang="en-US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（一致性哈希算法库）</a:t>
            </a:r>
            <a:endParaRPr lang="zh-CN" altLang="en-US" sz="28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4098" name="直接连接符 9"/>
          <p:cNvCxnSpPr>
            <a:cxnSpLocks noChangeShapeType="1"/>
          </p:cNvCxnSpPr>
          <p:nvPr/>
        </p:nvCxnSpPr>
        <p:spPr bwMode="auto">
          <a:xfrm>
            <a:off x="-199506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105344" y="685800"/>
            <a:ext cx="8176252" cy="5972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en-US" altLang="zh-CN" sz="2400" b="0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Ketama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solves this problem in the following way:</a:t>
            </a:r>
          </a:p>
          <a:p>
            <a:pPr lvl="1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Take your list of servers (</a:t>
            </a:r>
            <a:r>
              <a:rPr lang="en-US" altLang="zh-CN" sz="2400" b="0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eg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: </a:t>
            </a:r>
            <a:r>
              <a:rPr lang="en-US" altLang="zh-CN" sz="2400" b="0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Memcached</a:t>
            </a:r>
            <a:r>
              <a:rPr lang="zh-CN" altLang="en-US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Server</a:t>
            </a:r>
            <a:r>
              <a:rPr lang="zh-CN" altLang="en-US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1, </a:t>
            </a:r>
            <a:r>
              <a:rPr lang="en-US" altLang="zh-CN" sz="2400" b="0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Memcached</a:t>
            </a:r>
            <a:r>
              <a:rPr lang="zh-CN" altLang="en-US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Server</a:t>
            </a:r>
            <a:r>
              <a:rPr lang="zh-CN" altLang="en-US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</a:t>
            </a:r>
            <a:r>
              <a:rPr lang="en-US" altLang="zh-CN" sz="2400" dirty="0">
                <a:solidFill>
                  <a:srgbClr val="24292E"/>
                </a:solidFill>
                <a:latin typeface="-apple-system" charset="0"/>
              </a:rPr>
              <a:t>2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)</a:t>
            </a:r>
          </a:p>
          <a:p>
            <a:pPr lvl="1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-apple-system" charset="0"/>
              </a:rPr>
              <a:t>Hash 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each server string to several (100-200) unsigned </a:t>
            </a:r>
            <a:r>
              <a:rPr lang="en-US" altLang="zh-CN" sz="2400" b="0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ints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(32bit)</a:t>
            </a:r>
          </a:p>
          <a:p>
            <a:pPr lvl="1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Conceptually, these numbers are 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-apple-system" charset="0"/>
              </a:rPr>
              <a:t>placed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on a circle called the continuum. </a:t>
            </a:r>
          </a:p>
          <a:p>
            <a:pPr lvl="1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Each number 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-apple-system" charset="0"/>
              </a:rPr>
              <a:t>links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to the server it was hashed from, so servers appear at several points on the continuum, by each of the numbers they hashed to.</a:t>
            </a:r>
          </a:p>
          <a:p>
            <a:pPr lvl="1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To 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-apple-system" charset="0"/>
              </a:rPr>
              <a:t>map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a key-&gt;server, 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-apple-system" charset="0"/>
              </a:rPr>
              <a:t>hash your key 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to a single unsigned </a:t>
            </a:r>
            <a:r>
              <a:rPr lang="en-US" altLang="zh-CN" sz="2400" b="0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int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, and find the next biggest number on the continuum. The server linked to that number is the correct server for that key.</a:t>
            </a:r>
          </a:p>
          <a:p>
            <a:pPr lvl="1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If you hash your key to a value near 2^32 and there are no points on the continuum greater than your hash, 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-apple-system" charset="0"/>
              </a:rPr>
              <a:t>return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the first server in the continuum.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90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274378" y="0"/>
            <a:ext cx="6240463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twenproxy</a:t>
            </a:r>
            <a:endParaRPr lang="zh-CN" altLang="en-US" sz="28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6147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274378" y="1047404"/>
            <a:ext cx="109478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 smtClean="0">
                <a:solidFill>
                  <a:srgbClr val="24292E"/>
                </a:solidFill>
                <a:effectLst/>
                <a:latin typeface="-apple-system" charset="0"/>
              </a:rPr>
              <a:t>参考：</a:t>
            </a:r>
            <a:endParaRPr lang="en-US" altLang="zh-CN" sz="2400" b="1" i="0" dirty="0" smtClean="0">
              <a:solidFill>
                <a:srgbClr val="24292E"/>
              </a:solidFill>
              <a:effectLst/>
              <a:latin typeface="-apple-system" charset="0"/>
            </a:endParaRPr>
          </a:p>
          <a:p>
            <a:r>
              <a:rPr lang="zh-CN" altLang="en-US" sz="2400" b="1" dirty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zh-CN" altLang="en-US" sz="2400" b="1" dirty="0" smtClean="0">
                <a:solidFill>
                  <a:srgbClr val="24292E"/>
                </a:solidFill>
                <a:latin typeface="-apple-system" charset="0"/>
              </a:rPr>
              <a:t>   </a:t>
            </a:r>
            <a:r>
              <a:rPr lang="en-US" altLang="zh-CN" sz="2400" dirty="0" smtClean="0">
                <a:hlinkClick r:id="rId3"/>
              </a:rPr>
              <a:t>https://github.com/twitter/twemproxy</a:t>
            </a:r>
            <a:endParaRPr lang="en-US" altLang="zh-CN" sz="2400" b="1" i="0" dirty="0" smtClean="0">
              <a:solidFill>
                <a:srgbClr val="24292E"/>
              </a:solidFill>
              <a:effectLst/>
              <a:latin typeface="-apple-system" charset="0"/>
            </a:endParaRPr>
          </a:p>
          <a:p>
            <a:endParaRPr lang="en-US" altLang="zh-CN" sz="2400" b="1" i="0" dirty="0" smtClean="0">
              <a:solidFill>
                <a:srgbClr val="24292E"/>
              </a:solidFill>
              <a:effectLst/>
              <a:latin typeface="-apple-system" charset="0"/>
            </a:endParaRPr>
          </a:p>
          <a:p>
            <a:r>
              <a:rPr lang="en-US" altLang="zh-CN" sz="2400" b="1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twemproxy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 (pronounced "two-</a:t>
            </a:r>
            <a:r>
              <a:rPr lang="en-US" altLang="zh-CN" sz="2400" b="0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em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-proxy"),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aka </a:t>
            </a:r>
            <a:r>
              <a:rPr lang="en-US" altLang="zh-CN" sz="2400" b="1" i="0" dirty="0" smtClean="0">
                <a:solidFill>
                  <a:srgbClr val="24292E"/>
                </a:solidFill>
                <a:effectLst/>
                <a:latin typeface="-apple-system" charset="0"/>
              </a:rPr>
              <a:t>nutcracker,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 is a fast and lightweight </a:t>
            </a:r>
            <a:r>
              <a:rPr lang="en-US" altLang="zh-CN" sz="2400" b="1" i="0" dirty="0" smtClean="0">
                <a:solidFill>
                  <a:srgbClr val="24292E"/>
                </a:solidFill>
                <a:effectLst/>
                <a:latin typeface="-apple-system" charset="0"/>
              </a:rPr>
              <a:t>proxy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 </a:t>
            </a:r>
            <a:r>
              <a:rPr lang="en-US" altLang="zh-CN" sz="2400" dirty="0">
                <a:solidFill>
                  <a:srgbClr val="24292E"/>
                </a:solidFill>
                <a:latin typeface="-apple-system" charset="0"/>
              </a:rPr>
              <a:t>for </a:t>
            </a:r>
            <a:r>
              <a:rPr lang="en-US" altLang="zh-CN" sz="2400" b="1" dirty="0" err="1" smtClean="0">
                <a:solidFill>
                  <a:srgbClr val="24292E"/>
                </a:solidFill>
                <a:latin typeface="-apple-system" charset="0"/>
              </a:rPr>
              <a:t>memcached</a:t>
            </a:r>
            <a:r>
              <a:rPr lang="zh-CN" altLang="en-US" sz="2400" dirty="0" smtClean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altLang="zh-CN" sz="2400" dirty="0" smtClean="0">
                <a:solidFill>
                  <a:srgbClr val="24292E"/>
                </a:solidFill>
                <a:latin typeface="-apple-system" charset="0"/>
              </a:rPr>
              <a:t>and</a:t>
            </a:r>
            <a:r>
              <a:rPr lang="en-US" altLang="zh-CN" sz="2400" dirty="0">
                <a:solidFill>
                  <a:srgbClr val="24292E"/>
                </a:solidFill>
                <a:latin typeface="-apple-system" charset="0"/>
              </a:rPr>
              <a:t> </a:t>
            </a:r>
            <a:r>
              <a:rPr lang="en-US" altLang="zh-CN" sz="2400" b="1" dirty="0" err="1" smtClean="0">
                <a:solidFill>
                  <a:srgbClr val="24292E"/>
                </a:solidFill>
                <a:latin typeface="-apple-system" charset="0"/>
              </a:rPr>
              <a:t>redis</a:t>
            </a:r>
            <a:r>
              <a:rPr lang="zh-CN" altLang="en-US" sz="2400" dirty="0" smtClean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altLang="zh-CN" sz="2400" dirty="0" smtClean="0">
                <a:solidFill>
                  <a:srgbClr val="24292E"/>
                </a:solidFill>
                <a:latin typeface="-apple-system" charset="0"/>
              </a:rPr>
              <a:t>protocol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. 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400" b="0" i="0" dirty="0" smtClean="0">
              <a:solidFill>
                <a:srgbClr val="24292E"/>
              </a:solidFill>
              <a:effectLst/>
              <a:latin typeface="-apple-system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It was built primarily </a:t>
            </a:r>
            <a:r>
              <a:rPr lang="en-US" altLang="zh-CN" sz="2400" b="1" i="0" dirty="0" smtClean="0">
                <a:solidFill>
                  <a:srgbClr val="24292E"/>
                </a:solidFill>
                <a:effectLst/>
                <a:latin typeface="-apple-system" charset="0"/>
              </a:rPr>
              <a:t>to reduce the number of connect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ions to the caching servers on the backend. 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400" b="0" i="0" dirty="0" smtClean="0">
              <a:solidFill>
                <a:srgbClr val="24292E"/>
              </a:solidFill>
              <a:effectLst/>
              <a:latin typeface="-apple-system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This, together with protocol </a:t>
            </a:r>
            <a:r>
              <a:rPr lang="en-US" altLang="zh-CN" sz="2400" b="1" i="0" dirty="0" smtClean="0">
                <a:solidFill>
                  <a:srgbClr val="24292E"/>
                </a:solidFill>
                <a:effectLst/>
                <a:latin typeface="-apple-system" charset="0"/>
              </a:rPr>
              <a:t>pipelining and </a:t>
            </a:r>
            <a:r>
              <a:rPr lang="en-US" altLang="zh-CN" sz="2400" b="1" i="0" dirty="0" err="1" smtClean="0">
                <a:solidFill>
                  <a:srgbClr val="24292E"/>
                </a:solidFill>
                <a:effectLst/>
                <a:latin typeface="-apple-system" charset="0"/>
              </a:rPr>
              <a:t>sharding</a:t>
            </a:r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-apple-system" charset="0"/>
              </a:rPr>
              <a:t>(routing) enables you to horizontally scale your distributed caching architecture.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solidFill>
                <a:srgbClr val="24292E"/>
              </a:solidFill>
              <a:latin typeface="-apple-system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err="1" smtClean="0">
                <a:solidFill>
                  <a:srgbClr val="24292E"/>
                </a:solidFill>
                <a:latin typeface="-apple-system" charset="0"/>
              </a:rPr>
              <a:t>Supportted</a:t>
            </a:r>
            <a:r>
              <a:rPr lang="zh-CN" altLang="en-US" sz="2400" dirty="0" smtClean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altLang="zh-CN" sz="2400" dirty="0" smtClean="0">
                <a:solidFill>
                  <a:srgbClr val="24292E"/>
                </a:solidFill>
                <a:latin typeface="-apple-system" charset="0"/>
              </a:rPr>
              <a:t>distribution</a:t>
            </a:r>
            <a:r>
              <a:rPr lang="zh-CN" altLang="en-US" sz="2400" dirty="0" smtClean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altLang="zh-CN" sz="2400" dirty="0" smtClean="0">
                <a:solidFill>
                  <a:srgbClr val="24292E"/>
                </a:solidFill>
                <a:latin typeface="-apple-system" charset="0"/>
              </a:rPr>
              <a:t>mode:</a:t>
            </a:r>
            <a:r>
              <a:rPr lang="zh-CN" altLang="en-US" sz="2400" dirty="0" smtClean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altLang="zh-CN" sz="2400" b="1" dirty="0" err="1" smtClean="0">
                <a:solidFill>
                  <a:srgbClr val="24292E"/>
                </a:solidFill>
                <a:latin typeface="-apple-system" charset="0"/>
              </a:rPr>
              <a:t>ketama</a:t>
            </a:r>
            <a:r>
              <a:rPr lang="zh-CN" altLang="en-US" sz="2400" dirty="0" smtClean="0">
                <a:solidFill>
                  <a:srgbClr val="24292E"/>
                </a:solidFill>
                <a:latin typeface="-apple-system" charset="0"/>
              </a:rPr>
              <a:t>、</a:t>
            </a:r>
            <a:r>
              <a:rPr lang="en-US" altLang="zh-CN" sz="2400" dirty="0" err="1" smtClean="0">
                <a:solidFill>
                  <a:srgbClr val="24292E"/>
                </a:solidFill>
                <a:latin typeface="-apple-system" charset="0"/>
              </a:rPr>
              <a:t>modula</a:t>
            </a:r>
            <a:r>
              <a:rPr lang="zh-CN" altLang="en-US" sz="2400" dirty="0">
                <a:solidFill>
                  <a:srgbClr val="24292E"/>
                </a:solidFill>
                <a:latin typeface="-apple-system" charset="0"/>
              </a:rPr>
              <a:t>、</a:t>
            </a:r>
            <a:r>
              <a:rPr lang="en-US" altLang="zh-CN" sz="2400" dirty="0" smtClean="0">
                <a:solidFill>
                  <a:srgbClr val="24292E"/>
                </a:solidFill>
                <a:latin typeface="-apple-system" charset="0"/>
              </a:rPr>
              <a:t>random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274378" y="0"/>
            <a:ext cx="6240463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twenproxy</a:t>
            </a:r>
            <a:r>
              <a:rPr lang="en-US" altLang="zh-CN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-</a:t>
            </a:r>
            <a:r>
              <a:rPr lang="zh-CN" altLang="en-US" sz="28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启动</a:t>
            </a:r>
            <a:endParaRPr lang="zh-CN" altLang="en-US" sz="28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6147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053" y="878551"/>
            <a:ext cx="4970896" cy="40565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12711"/>
          <a:stretch/>
        </p:blipFill>
        <p:spPr>
          <a:xfrm>
            <a:off x="274378" y="878551"/>
            <a:ext cx="6425679" cy="49565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83053" y="5044459"/>
            <a:ext cx="4970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2</a:t>
            </a:r>
            <a:r>
              <a:rPr kumimoji="1" lang="zh-CN" altLang="en-US" sz="2400" b="1" dirty="0" smtClean="0"/>
              <a:t>个端口：</a:t>
            </a:r>
            <a:endParaRPr kumimoji="1" lang="en-US" altLang="zh-CN" sz="2400" b="1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数据端口</a:t>
            </a:r>
            <a:r>
              <a:rPr kumimoji="1" lang="en-US" altLang="zh-CN" dirty="0" smtClean="0"/>
              <a:t>11211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状态端口 </a:t>
            </a:r>
            <a:r>
              <a:rPr kumimoji="1" lang="en-US" altLang="zh-CN" dirty="0" smtClean="0"/>
              <a:t>6222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213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107020" y="818632"/>
            <a:ext cx="6510995" cy="232564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smtClean="0"/>
              <a:t>name: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sharded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memcache</a:t>
            </a:r>
            <a:r>
              <a:rPr lang="en-US" altLang="zh-CN" sz="2000" dirty="0" smtClean="0"/>
              <a:t>-ambassador</a:t>
            </a:r>
            <a:endParaRPr lang="en-US" altLang="zh-CN" sz="2000" dirty="0"/>
          </a:p>
        </p:txBody>
      </p:sp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132095" y="84398"/>
            <a:ext cx="1163814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Hands </a:t>
            </a:r>
            <a:r>
              <a:rPr lang="en-US" altLang="zh-CN" sz="20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On</a:t>
            </a:r>
            <a:r>
              <a:rPr lang="zh-CN" altLang="en-US" sz="20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：</a:t>
            </a:r>
            <a:r>
              <a:rPr lang="en-US" altLang="zh-CN" sz="20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Deploying an Ambassador and </a:t>
            </a:r>
            <a:r>
              <a:rPr lang="en-US" altLang="zh-CN" sz="2000" b="1" dirty="0" err="1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Memcache</a:t>
            </a:r>
            <a:r>
              <a:rPr lang="en-US" altLang="zh-CN" sz="20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for a </a:t>
            </a:r>
            <a:r>
              <a:rPr lang="en-US" altLang="zh-CN" sz="2000" b="1" dirty="0" err="1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Sharded</a:t>
            </a:r>
            <a:r>
              <a:rPr lang="en-US" altLang="zh-CN" sz="20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Cache</a:t>
            </a:r>
            <a:endParaRPr lang="en-US" altLang="zh-CN" sz="20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18434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4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553853" y="4338653"/>
            <a:ext cx="3038436" cy="107033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smtClean="0"/>
              <a:t>memcache-0.memcache</a:t>
            </a:r>
          </a:p>
          <a:p>
            <a:pPr eaLnBrk="1" hangingPunct="1"/>
            <a:r>
              <a:rPr lang="en-US" altLang="zh-CN" sz="2000" dirty="0" err="1" smtClean="0"/>
              <a:t>lable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app=</a:t>
            </a:r>
            <a:r>
              <a:rPr lang="en-US" altLang="zh-CN" sz="2000" dirty="0" err="1" smtClean="0"/>
              <a:t>memcache</a:t>
            </a:r>
            <a:endParaRPr lang="en-US" altLang="zh-CN" sz="2000" dirty="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3825806" y="4338653"/>
            <a:ext cx="3038437" cy="107033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smtClean="0"/>
              <a:t>memcache-1.memcache</a:t>
            </a:r>
          </a:p>
          <a:p>
            <a:pPr eaLnBrk="1" hangingPunct="1"/>
            <a:r>
              <a:rPr lang="en-US" altLang="zh-CN" sz="2000" dirty="0" err="1" smtClean="0"/>
              <a:t>lable:app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097760" y="4338653"/>
            <a:ext cx="3040510" cy="107033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pod</a:t>
            </a:r>
          </a:p>
          <a:p>
            <a:pPr eaLnBrk="1" hangingPunct="1"/>
            <a:r>
              <a:rPr lang="en-US" altLang="zh-CN" sz="2000" dirty="0" smtClean="0"/>
              <a:t>memcache-2.memcache</a:t>
            </a:r>
          </a:p>
          <a:p>
            <a:pPr eaLnBrk="1" hangingPunct="1"/>
            <a:r>
              <a:rPr lang="en-US" altLang="zh-CN" sz="2000" dirty="0" err="1" smtClean="0"/>
              <a:t>lable:app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199039" y="2389915"/>
            <a:ext cx="6326955" cy="5249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nutcracker -c 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nutcracker.yaml</a:t>
            </a:r>
            <a:r>
              <a:rPr lang="en-US" altLang="zh-CN" sz="2000" dirty="0" smtClean="0"/>
              <a:t> -v 7 -s 6222</a:t>
            </a:r>
            <a:endParaRPr lang="en-US" altLang="zh-CN" sz="2000" dirty="0"/>
          </a:p>
        </p:txBody>
      </p:sp>
      <p:cxnSp>
        <p:nvCxnSpPr>
          <p:cNvPr id="18439" name="Straight Arrow Connector 5"/>
          <p:cNvCxnSpPr>
            <a:cxnSpLocks noChangeShapeType="1"/>
            <a:stCxn id="18438" idx="2"/>
            <a:endCxn id="18435" idx="0"/>
          </p:cNvCxnSpPr>
          <p:nvPr/>
        </p:nvCxnSpPr>
        <p:spPr bwMode="auto">
          <a:xfrm flipH="1">
            <a:off x="2073071" y="2914849"/>
            <a:ext cx="3289446" cy="14238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0" name="Straight Arrow Connector 6"/>
          <p:cNvCxnSpPr>
            <a:cxnSpLocks noChangeShapeType="1"/>
            <a:stCxn id="18438" idx="2"/>
            <a:endCxn id="18437" idx="0"/>
          </p:cNvCxnSpPr>
          <p:nvPr/>
        </p:nvCxnSpPr>
        <p:spPr bwMode="auto">
          <a:xfrm>
            <a:off x="5362517" y="2914849"/>
            <a:ext cx="3255498" cy="14238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1" name="Straight Arrow Connector 7"/>
          <p:cNvCxnSpPr>
            <a:cxnSpLocks noChangeShapeType="1"/>
            <a:stCxn id="18438" idx="2"/>
            <a:endCxn id="18436" idx="0"/>
          </p:cNvCxnSpPr>
          <p:nvPr/>
        </p:nvCxnSpPr>
        <p:spPr bwMode="auto">
          <a:xfrm flipH="1">
            <a:off x="5345025" y="2914849"/>
            <a:ext cx="17492" cy="14238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326045" y="1568861"/>
            <a:ext cx="6072944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err="1" smtClean="0"/>
              <a:t>nc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localhost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11211</a:t>
            </a:r>
            <a:endParaRPr lang="en-US" altLang="zh-CN" sz="2000" dirty="0"/>
          </a:p>
        </p:txBody>
      </p:sp>
      <p:cxnSp>
        <p:nvCxnSpPr>
          <p:cNvPr id="28" name="Straight Arrow Connector 7"/>
          <p:cNvCxnSpPr>
            <a:cxnSpLocks noChangeShapeType="1"/>
            <a:stCxn id="27" idx="2"/>
            <a:endCxn id="18438" idx="0"/>
          </p:cNvCxnSpPr>
          <p:nvPr/>
        </p:nvCxnSpPr>
        <p:spPr bwMode="auto">
          <a:xfrm>
            <a:off x="5362517" y="2072098"/>
            <a:ext cx="0" cy="317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5327007" y="5742450"/>
            <a:ext cx="3040510" cy="1070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service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name: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err="1" smtClean="0"/>
              <a:t>lable:app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memcache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2072034" y="5726800"/>
            <a:ext cx="3040510" cy="1070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err="1" smtClean="0"/>
              <a:t>StatefulSet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err="1" smtClean="0"/>
              <a:t>repliacs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3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name: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memcache</a:t>
            </a:r>
            <a:endParaRPr lang="en-US" altLang="zh-CN" sz="20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9168423" y="2109605"/>
            <a:ext cx="2888110" cy="107033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/>
            <a:r>
              <a:rPr lang="en-US" altLang="zh-CN" sz="2000" dirty="0" err="1" smtClean="0"/>
              <a:t>configMap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data: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nutcracker.yaml</a:t>
            </a:r>
            <a:r>
              <a:rPr lang="en-US" altLang="zh-CN" sz="2000" dirty="0" smtClean="0">
                <a:sym typeface="Wingdings"/>
              </a:rPr>
              <a:t>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|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mr-IN" altLang="zh-CN" sz="2000" dirty="0" smtClean="0">
                <a:sym typeface="Wingdings"/>
              </a:rPr>
              <a:t>…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</p:txBody>
      </p:sp>
      <p:cxnSp>
        <p:nvCxnSpPr>
          <p:cNvPr id="33" name="直线连接符 32"/>
          <p:cNvCxnSpPr>
            <a:stCxn id="18438" idx="3"/>
            <a:endCxn id="53" idx="1"/>
          </p:cNvCxnSpPr>
          <p:nvPr/>
        </p:nvCxnSpPr>
        <p:spPr bwMode="auto">
          <a:xfrm flipV="1">
            <a:off x="8525994" y="2644770"/>
            <a:ext cx="642429" cy="76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3"/>
          <p:cNvSpPr>
            <a:spLocks noChangeArrowheads="1"/>
          </p:cNvSpPr>
          <p:nvPr/>
        </p:nvSpPr>
        <p:spPr bwMode="auto">
          <a:xfrm>
            <a:off x="225425" y="0"/>
            <a:ext cx="9964738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Hands</a:t>
            </a:r>
            <a:r>
              <a:rPr lang="zh-CN" altLang="en-US" sz="26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 </a:t>
            </a:r>
            <a:r>
              <a:rPr lang="en-US" altLang="zh-CN" sz="26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</a:rPr>
              <a:t>on</a:t>
            </a:r>
            <a:endParaRPr lang="zh-CN" altLang="en-US" sz="2600" b="1" dirty="0">
              <a:solidFill>
                <a:srgbClr val="7F7F7F"/>
              </a:solidFill>
              <a:latin typeface="Microsoft YaHei" charset="-122"/>
              <a:ea typeface="Microsoft YaHei" charset="-122"/>
            </a:endParaRPr>
          </a:p>
        </p:txBody>
      </p:sp>
      <p:cxnSp>
        <p:nvCxnSpPr>
          <p:cNvPr id="16386" name="直接连接符 9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4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545775" y="953028"/>
            <a:ext cx="111004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 smtClean="0"/>
              <a:t>映射：</a:t>
            </a:r>
            <a:r>
              <a:rPr kumimoji="1" lang="zh-CN" altLang="en-US" sz="2200" dirty="0" smtClean="0"/>
              <a:t>键 </a:t>
            </a:r>
            <a:r>
              <a:rPr kumimoji="1" lang="en-US" altLang="zh-CN" sz="2200" dirty="0" smtClean="0"/>
              <a:t>=&gt;</a:t>
            </a:r>
            <a:r>
              <a:rPr kumimoji="1" lang="zh-CN" altLang="en-US" sz="2200" dirty="0" smtClean="0"/>
              <a:t> 主机</a:t>
            </a:r>
            <a:endParaRPr kumimoji="1" lang="en-US" altLang="zh-CN" sz="2200" b="1" dirty="0" smtClean="0"/>
          </a:p>
          <a:p>
            <a:pPr lvl="1"/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=&gt;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memcache-0.memcache</a:t>
            </a:r>
            <a:endParaRPr kumimoji="1" lang="en-US" altLang="zh-CN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=&gt;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memcache-1.memcache</a:t>
            </a:r>
          </a:p>
          <a:p>
            <a:pPr lvl="1"/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fourth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=&gt;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memcache-2.memcache</a:t>
            </a:r>
          </a:p>
          <a:p>
            <a:pPr lvl="1"/>
            <a:endParaRPr kumimoji="1" lang="en-US" altLang="zh-CN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kumimoji="1" lang="en-US" altLang="zh-CN" sz="2200" b="1" dirty="0" err="1" smtClean="0">
                <a:latin typeface="Times New Roman" charset="0"/>
                <a:ea typeface="Times New Roman" charset="0"/>
                <a:cs typeface="Times New Roman" charset="0"/>
              </a:rPr>
              <a:t>Memcached</a:t>
            </a:r>
            <a:r>
              <a:rPr kumimoji="1"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建立 </a:t>
            </a:r>
            <a:r>
              <a:rPr kumimoji="1" lang="en-US" altLang="zh-CN" sz="2200" b="1" dirty="0" smtClean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kumimoji="1"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 个连接</a:t>
            </a:r>
            <a:endParaRPr kumimoji="1" lang="en-US" altLang="zh-CN" sz="2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nc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localhost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11211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 连接代理</a:t>
            </a:r>
            <a:endParaRPr kumimoji="1" lang="en-US" altLang="zh-CN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nc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memcache-0.memcache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11211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与真实的</a:t>
            </a:r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memcache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连接 </a:t>
            </a:r>
            <a:endParaRPr kumimoji="1" lang="en-US" altLang="zh-CN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nc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memcache-1.memcache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11211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与真实的</a:t>
            </a:r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memcache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连接 </a:t>
            </a:r>
            <a:endParaRPr kumimoji="1" lang="en-US" altLang="zh-CN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nc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memcache-2.memcache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11211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与真实的</a:t>
            </a:r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memcache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连接 </a:t>
            </a:r>
            <a:endParaRPr kumimoji="1" lang="en-US" altLang="zh-CN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endParaRPr kumimoji="1" lang="en-US" altLang="zh-CN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kumimoji="1" lang="en-US" altLang="zh-CN" sz="2200" b="1" dirty="0" err="1" smtClean="0">
                <a:latin typeface="Times New Roman" charset="0"/>
                <a:ea typeface="Times New Roman" charset="0"/>
                <a:cs typeface="Times New Roman" charset="0"/>
              </a:rPr>
              <a:t>Memcached</a:t>
            </a:r>
            <a:r>
              <a:rPr kumimoji="1"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命令</a:t>
            </a:r>
            <a:endParaRPr kumimoji="1" lang="en-US" altLang="zh-CN" sz="2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key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9999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en-US" altLang="zh-CN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get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key</a:t>
            </a:r>
          </a:p>
          <a:p>
            <a:pPr marL="0" lvl="1"/>
            <a:r>
              <a:rPr kumimoji="1" lang="en-US" altLang="zh-CN" sz="2200" b="1" dirty="0" smtClean="0">
                <a:latin typeface="Times New Roman" charset="0"/>
                <a:ea typeface="Times New Roman" charset="0"/>
                <a:cs typeface="Times New Roman" charset="0"/>
              </a:rPr>
              <a:t>nutcracker</a:t>
            </a:r>
            <a:r>
              <a:rPr kumimoji="1"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sz="2200" b="1" dirty="0" smtClean="0">
                <a:latin typeface="Times New Roman" charset="0"/>
                <a:ea typeface="Times New Roman" charset="0"/>
                <a:cs typeface="Times New Roman" charset="0"/>
              </a:rPr>
              <a:t>状态查看</a:t>
            </a:r>
            <a:endParaRPr kumimoji="1" lang="en-US" altLang="zh-CN" sz="2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nc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localhost</a:t>
            </a:r>
            <a:r>
              <a:rPr kumimoji="1"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6222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Pages>0</Pages>
  <Words>875</Words>
  <Characters>0</Characters>
  <Application>Microsoft Macintosh PowerPoint</Application>
  <DocSecurity>0</DocSecurity>
  <PresentationFormat>宽屏</PresentationFormat>
  <Lines>0</Lines>
  <Paragraphs>155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PingFang SC</vt:lpstr>
      <vt:lpstr>Wingdings</vt:lpstr>
      <vt:lpstr>Songti SC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dccb-zhaom</dc:creator>
  <cp:keywords/>
  <dc:description/>
  <cp:lastModifiedBy>武 文齐</cp:lastModifiedBy>
  <cp:revision>85</cp:revision>
  <dcterms:created xsi:type="dcterms:W3CDTF">2013-01-25T09:44:32Z</dcterms:created>
  <dcterms:modified xsi:type="dcterms:W3CDTF">2019-05-10T09:05:05Z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1033-1.0.1.1354</vt:lpwstr>
  </property>
</Properties>
</file>