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oboto"/>
      <p:regular r:id="rId39"/>
      <p:bold r:id="rId40"/>
      <p:italic r:id="rId41"/>
      <p:boldItalic r:id="rId42"/>
    </p:embeddedFon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Average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7f16873c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7f16873c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7f16873c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7f16873c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7f16873c4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7f16873c4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7f16873c4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7f16873c4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7f16873c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7f16873c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7f16873c4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7f16873c4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7f16873c4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7f16873c4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87f16873c4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87f16873c4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87f16873c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87f16873c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87f16873c4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87f16873c4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7e799c5cd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7e799c5cd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87f16873c4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87f16873c4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87f16873c4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87f16873c4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87f16873c4_0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87f16873c4_0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87f16873c4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87f16873c4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87f16873c4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87f16873c4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87f16873c4_0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87f16873c4_0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87f16873c4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87f16873c4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87f16873c4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87f16873c4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87f16873c4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87f16873c4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87f16873c4_0_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87f16873c4_0_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7e799c5c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7e799c5c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87f16873c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87f16873c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87f16873c4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87f16873c4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87f16873c4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87f16873c4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87f16873c4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87f16873c4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7f16873c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7f16873c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7f16873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7f16873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7f16873c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7f16873c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7f1687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7f1687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7f16873c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7f16873c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7f16873c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7f16873c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eph.io/assets/pdfs/weil-crush-sc06.pdf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eph.io/assets/pdfs/weil-ceph-osdi06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Distributed Storage (Ceph)</a:t>
            </a:r>
            <a:endParaRPr sz="48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Krishnan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three copies of data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Why?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Sometimes, you’re in a situation where a drive doesn’t </a:t>
            </a:r>
            <a:r>
              <a:rPr i="1" lang="en">
                <a:solidFill>
                  <a:schemeClr val="lt2"/>
                </a:solidFill>
              </a:rPr>
              <a:t>fail</a:t>
            </a:r>
            <a:r>
              <a:rPr lang="en">
                <a:solidFill>
                  <a:schemeClr val="lt2"/>
                </a:solidFill>
              </a:rPr>
              <a:t>, but a few bits flip</a:t>
            </a:r>
            <a:br>
              <a:rPr lang="en">
                <a:solidFill>
                  <a:schemeClr val="lt2"/>
                </a:solidFill>
              </a:rPr>
            </a:br>
            <a:r>
              <a:rPr lang="en">
                <a:solidFill>
                  <a:schemeClr val="lt2"/>
                </a:solidFill>
              </a:rPr>
              <a:t>(see: bit rot)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The concept of </a:t>
            </a:r>
            <a:r>
              <a:rPr b="1" lang="en">
                <a:solidFill>
                  <a:schemeClr val="lt2"/>
                </a:solidFill>
              </a:rPr>
              <a:t>quorum</a:t>
            </a:r>
            <a:r>
              <a:rPr lang="en">
                <a:solidFill>
                  <a:schemeClr val="lt2"/>
                </a:solidFill>
              </a:rPr>
              <a:t>: If two copies of the data agree on something, that’s considered “truth”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16" name="Google Shape;116;p22"/>
          <p:cNvGrpSpPr/>
          <p:nvPr/>
        </p:nvGrpSpPr>
        <p:grpSpPr>
          <a:xfrm>
            <a:off x="2729950" y="3401750"/>
            <a:ext cx="3684100" cy="1263300"/>
            <a:chOff x="2729950" y="3180200"/>
            <a:chExt cx="3684100" cy="1263300"/>
          </a:xfrm>
        </p:grpSpPr>
        <p:sp>
          <p:nvSpPr>
            <p:cNvPr id="117" name="Google Shape;117;p22"/>
            <p:cNvSpPr/>
            <p:nvPr/>
          </p:nvSpPr>
          <p:spPr>
            <a:xfrm>
              <a:off x="2729950" y="3278300"/>
              <a:ext cx="207300" cy="180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2729950" y="3721400"/>
              <a:ext cx="207300" cy="180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2729950" y="4164500"/>
              <a:ext cx="207300" cy="180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" name="Google Shape;120;p22"/>
            <p:cNvSpPr txBox="1"/>
            <p:nvPr/>
          </p:nvSpPr>
          <p:spPr>
            <a:xfrm>
              <a:off x="3024950" y="3180200"/>
              <a:ext cx="338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10101011</a:t>
              </a:r>
              <a:r>
                <a:rPr b="1" lang="en">
                  <a:solidFill>
                    <a:srgbClr val="00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1010010</a:t>
              </a:r>
              <a:r>
                <a:rPr b="1" lang="en">
                  <a:solidFill>
                    <a:srgbClr val="00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0010101110101</a:t>
              </a:r>
              <a:endParaRPr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1" name="Google Shape;121;p22"/>
            <p:cNvSpPr txBox="1"/>
            <p:nvPr/>
          </p:nvSpPr>
          <p:spPr>
            <a:xfrm>
              <a:off x="3024950" y="3623300"/>
              <a:ext cx="338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10101011</a:t>
              </a:r>
              <a:r>
                <a:rPr b="1" lang="en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1010010</a:t>
              </a:r>
              <a:r>
                <a:rPr b="1" lang="en">
                  <a:solidFill>
                    <a:srgbClr val="00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0010101110101</a:t>
              </a:r>
              <a:endParaRPr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22" name="Google Shape;122;p22"/>
            <p:cNvSpPr txBox="1"/>
            <p:nvPr/>
          </p:nvSpPr>
          <p:spPr>
            <a:xfrm>
              <a:off x="3024950" y="4066400"/>
              <a:ext cx="338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10101011</a:t>
              </a:r>
              <a:r>
                <a:rPr b="1" lang="en">
                  <a:solidFill>
                    <a:srgbClr val="00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1010010</a:t>
              </a:r>
              <a:r>
                <a:rPr b="1" lang="en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0010101110101</a:t>
              </a:r>
              <a:endParaRPr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account for both drive failures and server failures?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426150" y="801904"/>
            <a:ext cx="2628900" cy="3539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Server A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3" name="Google Shape;133;p24"/>
          <p:cNvSpPr/>
          <p:nvPr/>
        </p:nvSpPr>
        <p:spPr>
          <a:xfrm>
            <a:off x="3255075" y="801904"/>
            <a:ext cx="2628900" cy="3539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Server B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6084000" y="801904"/>
            <a:ext cx="2628900" cy="3539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Server C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669038" y="15287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4"/>
          <p:cNvSpPr/>
          <p:nvPr/>
        </p:nvSpPr>
        <p:spPr>
          <a:xfrm>
            <a:off x="1821563" y="15287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4"/>
          <p:cNvSpPr/>
          <p:nvPr/>
        </p:nvSpPr>
        <p:spPr>
          <a:xfrm>
            <a:off x="669025" y="193830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24"/>
          <p:cNvSpPr/>
          <p:nvPr/>
        </p:nvSpPr>
        <p:spPr>
          <a:xfrm>
            <a:off x="2166850" y="1938300"/>
            <a:ext cx="6453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669025" y="234787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669025" y="2757450"/>
            <a:ext cx="6453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/>
          <p:nvPr/>
        </p:nvSpPr>
        <p:spPr>
          <a:xfrm>
            <a:off x="1821550" y="275745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669025" y="31670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4"/>
          <p:cNvSpPr/>
          <p:nvPr/>
        </p:nvSpPr>
        <p:spPr>
          <a:xfrm>
            <a:off x="1821550" y="31670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669025" y="3576600"/>
            <a:ext cx="6453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1821550" y="357660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497963" y="15287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4650488" y="15287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3497950" y="1938300"/>
            <a:ext cx="6453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4995775" y="1938300"/>
            <a:ext cx="6453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3497950" y="234787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4650475" y="234787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4"/>
          <p:cNvSpPr/>
          <p:nvPr/>
        </p:nvSpPr>
        <p:spPr>
          <a:xfrm>
            <a:off x="3497950" y="2757450"/>
            <a:ext cx="6453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24"/>
          <p:cNvSpPr/>
          <p:nvPr/>
        </p:nvSpPr>
        <p:spPr>
          <a:xfrm>
            <a:off x="3497950" y="31670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4650475" y="31670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3497950" y="357660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4995775" y="3576600"/>
            <a:ext cx="6453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6326888" y="15287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7479413" y="15287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6326875" y="193830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7479400" y="193830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6326875" y="2347875"/>
            <a:ext cx="6453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479400" y="234787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6326875" y="275745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7479400" y="275745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6326875" y="316702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7824700" y="3167025"/>
            <a:ext cx="6453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326875" y="357660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479400" y="3576600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821550" y="2347875"/>
            <a:ext cx="990600" cy="2763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669025" y="1528725"/>
            <a:ext cx="207300" cy="18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5433800" y="1938300"/>
            <a:ext cx="207300" cy="18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7479400" y="1528725"/>
            <a:ext cx="207300" cy="18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2385850" y="2852850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497975" y="31670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7686700" y="15287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4083675" y="311375"/>
            <a:ext cx="1071900" cy="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Terminology Note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Individual d</a:t>
            </a:r>
            <a:r>
              <a:rPr lang="en">
                <a:solidFill>
                  <a:schemeClr val="lt2"/>
                </a:solidFill>
              </a:rPr>
              <a:t>rives are wrapped in OSDs (Object Storage Daemons)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Each “block” of data is called a PG (Placement Group)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The random-ish algorithm that assigns PGs to OSDs is called CRUSH (Controlled Replication Under Scalable Hashing)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There’s a </a:t>
            </a:r>
            <a:r>
              <a:rPr lang="en" u="sng">
                <a:solidFill>
                  <a:schemeClr val="hlink"/>
                </a:solidFill>
                <a:hlinkClick r:id="rId3"/>
              </a:rPr>
              <a:t>paper</a:t>
            </a:r>
            <a:r>
              <a:rPr lang="en">
                <a:solidFill>
                  <a:schemeClr val="lt2"/>
                </a:solidFill>
              </a:rPr>
              <a:t> about this!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183" name="Google Shape;183;p25"/>
          <p:cNvGrpSpPr/>
          <p:nvPr/>
        </p:nvGrpSpPr>
        <p:grpSpPr>
          <a:xfrm>
            <a:off x="4076688" y="1409950"/>
            <a:ext cx="990613" cy="276300"/>
            <a:chOff x="7841675" y="593225"/>
            <a:chExt cx="990613" cy="276300"/>
          </a:xfrm>
        </p:grpSpPr>
        <p:sp>
          <p:nvSpPr>
            <p:cNvPr id="184" name="Google Shape;184;p25"/>
            <p:cNvSpPr/>
            <p:nvPr/>
          </p:nvSpPr>
          <p:spPr>
            <a:xfrm>
              <a:off x="7841688" y="593225"/>
              <a:ext cx="990600" cy="2763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5"/>
            <p:cNvSpPr/>
            <p:nvPr/>
          </p:nvSpPr>
          <p:spPr>
            <a:xfrm>
              <a:off x="7841675" y="593225"/>
              <a:ext cx="207300" cy="180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5"/>
            <p:cNvSpPr/>
            <p:nvPr/>
          </p:nvSpPr>
          <p:spPr>
            <a:xfrm>
              <a:off x="8048975" y="593225"/>
              <a:ext cx="207300" cy="180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Still Need…</a:t>
            </a:r>
            <a:endParaRPr/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 way to route data requests to the right drives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I want to read from        , Ceph needs to find one of the copies and give it to me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I want to write to        , Ceph needs to write to all three copies of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3016838" y="1589575"/>
            <a:ext cx="207300" cy="18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>
            <a:off x="2864888" y="18171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>
            <a:off x="6352488" y="18171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/>
          <p:nvPr/>
        </p:nvSpPr>
        <p:spPr>
          <a:xfrm>
            <a:off x="2407074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A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1" name="Google Shape;201;p27"/>
          <p:cNvSpPr/>
          <p:nvPr/>
        </p:nvSpPr>
        <p:spPr>
          <a:xfrm>
            <a:off x="4623980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B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6840885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C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27"/>
          <p:cNvSpPr/>
          <p:nvPr/>
        </p:nvSpPr>
        <p:spPr>
          <a:xfrm>
            <a:off x="2597415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3500598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2597405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7"/>
          <p:cNvSpPr/>
          <p:nvPr/>
        </p:nvSpPr>
        <p:spPr>
          <a:xfrm>
            <a:off x="3771185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2597405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2597405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350058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2597405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3500589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2597405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7"/>
          <p:cNvSpPr/>
          <p:nvPr/>
        </p:nvSpPr>
        <p:spPr>
          <a:xfrm>
            <a:off x="350058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7"/>
          <p:cNvSpPr/>
          <p:nvPr/>
        </p:nvSpPr>
        <p:spPr>
          <a:xfrm>
            <a:off x="4814320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7"/>
          <p:cNvSpPr/>
          <p:nvPr/>
        </p:nvSpPr>
        <p:spPr>
          <a:xfrm>
            <a:off x="5717504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7"/>
          <p:cNvSpPr/>
          <p:nvPr/>
        </p:nvSpPr>
        <p:spPr>
          <a:xfrm>
            <a:off x="4814310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5988091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4814310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5717494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7"/>
          <p:cNvSpPr/>
          <p:nvPr/>
        </p:nvSpPr>
        <p:spPr>
          <a:xfrm>
            <a:off x="4814310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4814310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5717494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4814310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988091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7"/>
          <p:cNvSpPr/>
          <p:nvPr/>
        </p:nvSpPr>
        <p:spPr>
          <a:xfrm>
            <a:off x="7031226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7934409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7"/>
          <p:cNvSpPr/>
          <p:nvPr/>
        </p:nvSpPr>
        <p:spPr>
          <a:xfrm>
            <a:off x="7031216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7934399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7031216" y="3360445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793439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7031216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7"/>
          <p:cNvSpPr/>
          <p:nvPr/>
        </p:nvSpPr>
        <p:spPr>
          <a:xfrm>
            <a:off x="793439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7031216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7"/>
          <p:cNvSpPr/>
          <p:nvPr/>
        </p:nvSpPr>
        <p:spPr>
          <a:xfrm>
            <a:off x="8204996" y="4002367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7"/>
          <p:cNvSpPr/>
          <p:nvPr/>
        </p:nvSpPr>
        <p:spPr>
          <a:xfrm>
            <a:off x="7031216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793439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350058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2597405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6331352" y="3039484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7"/>
          <p:cNvSpPr/>
          <p:nvPr/>
        </p:nvSpPr>
        <p:spPr>
          <a:xfrm>
            <a:off x="7934399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7"/>
          <p:cNvSpPr/>
          <p:nvPr/>
        </p:nvSpPr>
        <p:spPr>
          <a:xfrm>
            <a:off x="3942806" y="3756166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4814330" y="4002367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8096851" y="2718523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5271378" y="2148950"/>
            <a:ext cx="840000" cy="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50" lIns="71650" spcFirstLastPara="1" rIns="71650" wrap="square" tIns="7165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1350600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D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2407074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A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4623980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B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6840885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C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2597415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3500598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8"/>
          <p:cNvSpPr/>
          <p:nvPr/>
        </p:nvSpPr>
        <p:spPr>
          <a:xfrm>
            <a:off x="2597405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8"/>
          <p:cNvSpPr/>
          <p:nvPr/>
        </p:nvSpPr>
        <p:spPr>
          <a:xfrm>
            <a:off x="3771185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8"/>
          <p:cNvSpPr/>
          <p:nvPr/>
        </p:nvSpPr>
        <p:spPr>
          <a:xfrm>
            <a:off x="2597405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2597405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350058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2597405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3500589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8"/>
          <p:cNvSpPr/>
          <p:nvPr/>
        </p:nvSpPr>
        <p:spPr>
          <a:xfrm>
            <a:off x="2597405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350058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4814320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5717504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4814310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5988091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8"/>
          <p:cNvSpPr/>
          <p:nvPr/>
        </p:nvSpPr>
        <p:spPr>
          <a:xfrm>
            <a:off x="4814310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8"/>
          <p:cNvSpPr/>
          <p:nvPr/>
        </p:nvSpPr>
        <p:spPr>
          <a:xfrm>
            <a:off x="5717494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8"/>
          <p:cNvSpPr/>
          <p:nvPr/>
        </p:nvSpPr>
        <p:spPr>
          <a:xfrm>
            <a:off x="4814310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8"/>
          <p:cNvSpPr/>
          <p:nvPr/>
        </p:nvSpPr>
        <p:spPr>
          <a:xfrm>
            <a:off x="4814310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8"/>
          <p:cNvSpPr/>
          <p:nvPr/>
        </p:nvSpPr>
        <p:spPr>
          <a:xfrm>
            <a:off x="5717494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8"/>
          <p:cNvSpPr/>
          <p:nvPr/>
        </p:nvSpPr>
        <p:spPr>
          <a:xfrm>
            <a:off x="4814310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8"/>
          <p:cNvSpPr/>
          <p:nvPr/>
        </p:nvSpPr>
        <p:spPr>
          <a:xfrm>
            <a:off x="5988091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8"/>
          <p:cNvSpPr/>
          <p:nvPr/>
        </p:nvSpPr>
        <p:spPr>
          <a:xfrm>
            <a:off x="7031226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8"/>
          <p:cNvSpPr/>
          <p:nvPr/>
        </p:nvSpPr>
        <p:spPr>
          <a:xfrm>
            <a:off x="7934409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8"/>
          <p:cNvSpPr/>
          <p:nvPr/>
        </p:nvSpPr>
        <p:spPr>
          <a:xfrm>
            <a:off x="7031216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8"/>
          <p:cNvSpPr/>
          <p:nvPr/>
        </p:nvSpPr>
        <p:spPr>
          <a:xfrm>
            <a:off x="7934399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8"/>
          <p:cNvSpPr/>
          <p:nvPr/>
        </p:nvSpPr>
        <p:spPr>
          <a:xfrm>
            <a:off x="7031216" y="3360445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8"/>
          <p:cNvSpPr/>
          <p:nvPr/>
        </p:nvSpPr>
        <p:spPr>
          <a:xfrm>
            <a:off x="793439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8"/>
          <p:cNvSpPr/>
          <p:nvPr/>
        </p:nvSpPr>
        <p:spPr>
          <a:xfrm>
            <a:off x="7031216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8"/>
          <p:cNvSpPr/>
          <p:nvPr/>
        </p:nvSpPr>
        <p:spPr>
          <a:xfrm>
            <a:off x="793439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8"/>
          <p:cNvSpPr/>
          <p:nvPr/>
        </p:nvSpPr>
        <p:spPr>
          <a:xfrm>
            <a:off x="7031216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8204996" y="4002367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8"/>
          <p:cNvSpPr/>
          <p:nvPr/>
        </p:nvSpPr>
        <p:spPr>
          <a:xfrm>
            <a:off x="7031216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8"/>
          <p:cNvSpPr/>
          <p:nvPr/>
        </p:nvSpPr>
        <p:spPr>
          <a:xfrm>
            <a:off x="793439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8"/>
          <p:cNvSpPr/>
          <p:nvPr/>
        </p:nvSpPr>
        <p:spPr>
          <a:xfrm>
            <a:off x="350058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8"/>
          <p:cNvSpPr/>
          <p:nvPr/>
        </p:nvSpPr>
        <p:spPr>
          <a:xfrm>
            <a:off x="2597405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8"/>
          <p:cNvSpPr/>
          <p:nvPr/>
        </p:nvSpPr>
        <p:spPr>
          <a:xfrm>
            <a:off x="6331352" y="3039484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7934399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3942806" y="3756166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4814330" y="4002367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8096851" y="2718523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5271378" y="2148950"/>
            <a:ext cx="840000" cy="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50" lIns="71650" spcFirstLastPara="1" rIns="71650" wrap="square" tIns="7165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5" name="Google Shape;295;p28"/>
          <p:cNvSpPr/>
          <p:nvPr/>
        </p:nvSpPr>
        <p:spPr>
          <a:xfrm>
            <a:off x="1350600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D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96" name="Google Shape;296;p28"/>
          <p:cNvCxnSpPr/>
          <p:nvPr/>
        </p:nvCxnSpPr>
        <p:spPr>
          <a:xfrm>
            <a:off x="263450" y="742475"/>
            <a:ext cx="1107900" cy="35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28"/>
          <p:cNvSpPr txBox="1"/>
          <p:nvPr/>
        </p:nvSpPr>
        <p:spPr>
          <a:xfrm>
            <a:off x="449075" y="508975"/>
            <a:ext cx="1077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Read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983405" y="57887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28"/>
          <p:cNvCxnSpPr>
            <a:stCxn id="295" idx="2"/>
            <a:endCxn id="288" idx="0"/>
          </p:cNvCxnSpPr>
          <p:nvPr/>
        </p:nvCxnSpPr>
        <p:spPr>
          <a:xfrm>
            <a:off x="2226900" y="1592750"/>
            <a:ext cx="451800" cy="11259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/>
          <p:nvPr/>
        </p:nvSpPr>
        <p:spPr>
          <a:xfrm>
            <a:off x="2407074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A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29"/>
          <p:cNvSpPr/>
          <p:nvPr/>
        </p:nvSpPr>
        <p:spPr>
          <a:xfrm>
            <a:off x="4623980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B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6" name="Google Shape;306;p29"/>
          <p:cNvSpPr/>
          <p:nvPr/>
        </p:nvSpPr>
        <p:spPr>
          <a:xfrm>
            <a:off x="6840885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C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7" name="Google Shape;307;p29"/>
          <p:cNvSpPr/>
          <p:nvPr/>
        </p:nvSpPr>
        <p:spPr>
          <a:xfrm>
            <a:off x="2597415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3500598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9"/>
          <p:cNvSpPr/>
          <p:nvPr/>
        </p:nvSpPr>
        <p:spPr>
          <a:xfrm>
            <a:off x="2597405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9"/>
          <p:cNvSpPr/>
          <p:nvPr/>
        </p:nvSpPr>
        <p:spPr>
          <a:xfrm>
            <a:off x="3771185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9"/>
          <p:cNvSpPr/>
          <p:nvPr/>
        </p:nvSpPr>
        <p:spPr>
          <a:xfrm>
            <a:off x="2597405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9"/>
          <p:cNvSpPr/>
          <p:nvPr/>
        </p:nvSpPr>
        <p:spPr>
          <a:xfrm>
            <a:off x="2597405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9"/>
          <p:cNvSpPr/>
          <p:nvPr/>
        </p:nvSpPr>
        <p:spPr>
          <a:xfrm>
            <a:off x="350058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2597405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3500589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2597405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350058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9"/>
          <p:cNvSpPr/>
          <p:nvPr/>
        </p:nvSpPr>
        <p:spPr>
          <a:xfrm>
            <a:off x="4814320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5717504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9"/>
          <p:cNvSpPr/>
          <p:nvPr/>
        </p:nvSpPr>
        <p:spPr>
          <a:xfrm>
            <a:off x="4814310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9"/>
          <p:cNvSpPr/>
          <p:nvPr/>
        </p:nvSpPr>
        <p:spPr>
          <a:xfrm>
            <a:off x="5988091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4814310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5717494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9"/>
          <p:cNvSpPr/>
          <p:nvPr/>
        </p:nvSpPr>
        <p:spPr>
          <a:xfrm>
            <a:off x="4814310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29"/>
          <p:cNvSpPr/>
          <p:nvPr/>
        </p:nvSpPr>
        <p:spPr>
          <a:xfrm>
            <a:off x="4814310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29"/>
          <p:cNvSpPr/>
          <p:nvPr/>
        </p:nvSpPr>
        <p:spPr>
          <a:xfrm>
            <a:off x="5717494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29"/>
          <p:cNvSpPr/>
          <p:nvPr/>
        </p:nvSpPr>
        <p:spPr>
          <a:xfrm>
            <a:off x="4814310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p29"/>
          <p:cNvSpPr/>
          <p:nvPr/>
        </p:nvSpPr>
        <p:spPr>
          <a:xfrm>
            <a:off x="5988091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29"/>
          <p:cNvSpPr/>
          <p:nvPr/>
        </p:nvSpPr>
        <p:spPr>
          <a:xfrm>
            <a:off x="7031226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29"/>
          <p:cNvSpPr/>
          <p:nvPr/>
        </p:nvSpPr>
        <p:spPr>
          <a:xfrm>
            <a:off x="7934409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9"/>
          <p:cNvSpPr/>
          <p:nvPr/>
        </p:nvSpPr>
        <p:spPr>
          <a:xfrm>
            <a:off x="7031216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7934399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9"/>
          <p:cNvSpPr/>
          <p:nvPr/>
        </p:nvSpPr>
        <p:spPr>
          <a:xfrm>
            <a:off x="7031216" y="3360445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9"/>
          <p:cNvSpPr/>
          <p:nvPr/>
        </p:nvSpPr>
        <p:spPr>
          <a:xfrm>
            <a:off x="793439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9"/>
          <p:cNvSpPr/>
          <p:nvPr/>
        </p:nvSpPr>
        <p:spPr>
          <a:xfrm>
            <a:off x="7031216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29"/>
          <p:cNvSpPr/>
          <p:nvPr/>
        </p:nvSpPr>
        <p:spPr>
          <a:xfrm>
            <a:off x="793439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9"/>
          <p:cNvSpPr/>
          <p:nvPr/>
        </p:nvSpPr>
        <p:spPr>
          <a:xfrm>
            <a:off x="7031216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9"/>
          <p:cNvSpPr/>
          <p:nvPr/>
        </p:nvSpPr>
        <p:spPr>
          <a:xfrm>
            <a:off x="8204996" y="4002367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9"/>
          <p:cNvSpPr/>
          <p:nvPr/>
        </p:nvSpPr>
        <p:spPr>
          <a:xfrm>
            <a:off x="7031216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9"/>
          <p:cNvSpPr/>
          <p:nvPr/>
        </p:nvSpPr>
        <p:spPr>
          <a:xfrm>
            <a:off x="793439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9"/>
          <p:cNvSpPr/>
          <p:nvPr/>
        </p:nvSpPr>
        <p:spPr>
          <a:xfrm>
            <a:off x="350058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9"/>
          <p:cNvSpPr/>
          <p:nvPr/>
        </p:nvSpPr>
        <p:spPr>
          <a:xfrm>
            <a:off x="2597405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29"/>
          <p:cNvSpPr/>
          <p:nvPr/>
        </p:nvSpPr>
        <p:spPr>
          <a:xfrm>
            <a:off x="6331352" y="3039484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9"/>
          <p:cNvSpPr/>
          <p:nvPr/>
        </p:nvSpPr>
        <p:spPr>
          <a:xfrm>
            <a:off x="7934399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9"/>
          <p:cNvSpPr/>
          <p:nvPr/>
        </p:nvSpPr>
        <p:spPr>
          <a:xfrm>
            <a:off x="3942806" y="3756166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29"/>
          <p:cNvSpPr/>
          <p:nvPr/>
        </p:nvSpPr>
        <p:spPr>
          <a:xfrm>
            <a:off x="4814330" y="4002367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9"/>
          <p:cNvSpPr/>
          <p:nvPr/>
        </p:nvSpPr>
        <p:spPr>
          <a:xfrm>
            <a:off x="8096851" y="2718523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9"/>
          <p:cNvSpPr txBox="1"/>
          <p:nvPr/>
        </p:nvSpPr>
        <p:spPr>
          <a:xfrm>
            <a:off x="5271378" y="2148950"/>
            <a:ext cx="840000" cy="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50" lIns="71650" spcFirstLastPara="1" rIns="71650" wrap="square" tIns="7165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9" name="Google Shape;349;p29"/>
          <p:cNvSpPr/>
          <p:nvPr/>
        </p:nvSpPr>
        <p:spPr>
          <a:xfrm>
            <a:off x="1350600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D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50" name="Google Shape;350;p29"/>
          <p:cNvCxnSpPr/>
          <p:nvPr/>
        </p:nvCxnSpPr>
        <p:spPr>
          <a:xfrm>
            <a:off x="263450" y="742475"/>
            <a:ext cx="1107900" cy="35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29"/>
          <p:cNvSpPr txBox="1"/>
          <p:nvPr/>
        </p:nvSpPr>
        <p:spPr>
          <a:xfrm>
            <a:off x="449075" y="508975"/>
            <a:ext cx="1077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Write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52" name="Google Shape;352;p29"/>
          <p:cNvCxnSpPr>
            <a:stCxn id="349" idx="2"/>
            <a:endCxn id="345" idx="0"/>
          </p:cNvCxnSpPr>
          <p:nvPr/>
        </p:nvCxnSpPr>
        <p:spPr>
          <a:xfrm>
            <a:off x="2226900" y="1592750"/>
            <a:ext cx="1797300" cy="21633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29"/>
          <p:cNvSpPr/>
          <p:nvPr/>
        </p:nvSpPr>
        <p:spPr>
          <a:xfrm>
            <a:off x="1023481" y="578866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4" name="Google Shape;354;p29"/>
          <p:cNvCxnSpPr>
            <a:stCxn id="349" idx="2"/>
            <a:endCxn id="346" idx="0"/>
          </p:cNvCxnSpPr>
          <p:nvPr/>
        </p:nvCxnSpPr>
        <p:spPr>
          <a:xfrm>
            <a:off x="2226900" y="1592750"/>
            <a:ext cx="2668800" cy="2409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29"/>
          <p:cNvCxnSpPr>
            <a:stCxn id="349" idx="2"/>
            <a:endCxn id="347" idx="1"/>
          </p:cNvCxnSpPr>
          <p:nvPr/>
        </p:nvCxnSpPr>
        <p:spPr>
          <a:xfrm>
            <a:off x="2226900" y="1592750"/>
            <a:ext cx="5870100" cy="1196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/>
          <p:nvPr/>
        </p:nvSpPr>
        <p:spPr>
          <a:xfrm>
            <a:off x="2407074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A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1" name="Google Shape;361;p30"/>
          <p:cNvSpPr/>
          <p:nvPr/>
        </p:nvSpPr>
        <p:spPr>
          <a:xfrm>
            <a:off x="4623980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B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2" name="Google Shape;362;p30"/>
          <p:cNvSpPr/>
          <p:nvPr/>
        </p:nvSpPr>
        <p:spPr>
          <a:xfrm>
            <a:off x="6840885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C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2597415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30"/>
          <p:cNvSpPr/>
          <p:nvPr/>
        </p:nvSpPr>
        <p:spPr>
          <a:xfrm>
            <a:off x="3500598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0"/>
          <p:cNvSpPr/>
          <p:nvPr/>
        </p:nvSpPr>
        <p:spPr>
          <a:xfrm>
            <a:off x="2597405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3771185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0"/>
          <p:cNvSpPr/>
          <p:nvPr/>
        </p:nvSpPr>
        <p:spPr>
          <a:xfrm>
            <a:off x="2597405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0"/>
          <p:cNvSpPr/>
          <p:nvPr/>
        </p:nvSpPr>
        <p:spPr>
          <a:xfrm>
            <a:off x="2597405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0"/>
          <p:cNvSpPr/>
          <p:nvPr/>
        </p:nvSpPr>
        <p:spPr>
          <a:xfrm>
            <a:off x="350058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2597405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30"/>
          <p:cNvSpPr/>
          <p:nvPr/>
        </p:nvSpPr>
        <p:spPr>
          <a:xfrm>
            <a:off x="3500589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2" name="Google Shape;372;p30"/>
          <p:cNvSpPr/>
          <p:nvPr/>
        </p:nvSpPr>
        <p:spPr>
          <a:xfrm>
            <a:off x="2597405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350058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30"/>
          <p:cNvSpPr/>
          <p:nvPr/>
        </p:nvSpPr>
        <p:spPr>
          <a:xfrm>
            <a:off x="4814320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5717504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30"/>
          <p:cNvSpPr/>
          <p:nvPr/>
        </p:nvSpPr>
        <p:spPr>
          <a:xfrm>
            <a:off x="4814310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0"/>
          <p:cNvSpPr/>
          <p:nvPr/>
        </p:nvSpPr>
        <p:spPr>
          <a:xfrm>
            <a:off x="5988091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0"/>
          <p:cNvSpPr/>
          <p:nvPr/>
        </p:nvSpPr>
        <p:spPr>
          <a:xfrm>
            <a:off x="4814310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0"/>
          <p:cNvSpPr/>
          <p:nvPr/>
        </p:nvSpPr>
        <p:spPr>
          <a:xfrm>
            <a:off x="5717494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30"/>
          <p:cNvSpPr/>
          <p:nvPr/>
        </p:nvSpPr>
        <p:spPr>
          <a:xfrm>
            <a:off x="4814310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30"/>
          <p:cNvSpPr/>
          <p:nvPr/>
        </p:nvSpPr>
        <p:spPr>
          <a:xfrm>
            <a:off x="4814310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30"/>
          <p:cNvSpPr/>
          <p:nvPr/>
        </p:nvSpPr>
        <p:spPr>
          <a:xfrm>
            <a:off x="5717494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30"/>
          <p:cNvSpPr/>
          <p:nvPr/>
        </p:nvSpPr>
        <p:spPr>
          <a:xfrm>
            <a:off x="4814310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0"/>
          <p:cNvSpPr/>
          <p:nvPr/>
        </p:nvSpPr>
        <p:spPr>
          <a:xfrm>
            <a:off x="5988091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0"/>
          <p:cNvSpPr/>
          <p:nvPr/>
        </p:nvSpPr>
        <p:spPr>
          <a:xfrm>
            <a:off x="7031226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0"/>
          <p:cNvSpPr/>
          <p:nvPr/>
        </p:nvSpPr>
        <p:spPr>
          <a:xfrm>
            <a:off x="7934409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30"/>
          <p:cNvSpPr/>
          <p:nvPr/>
        </p:nvSpPr>
        <p:spPr>
          <a:xfrm>
            <a:off x="7031216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30"/>
          <p:cNvSpPr/>
          <p:nvPr/>
        </p:nvSpPr>
        <p:spPr>
          <a:xfrm>
            <a:off x="7934399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0"/>
          <p:cNvSpPr/>
          <p:nvPr/>
        </p:nvSpPr>
        <p:spPr>
          <a:xfrm>
            <a:off x="7031216" y="3360445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0"/>
          <p:cNvSpPr/>
          <p:nvPr/>
        </p:nvSpPr>
        <p:spPr>
          <a:xfrm>
            <a:off x="793439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7031216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793439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7031216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8204996" y="4002367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30"/>
          <p:cNvSpPr/>
          <p:nvPr/>
        </p:nvSpPr>
        <p:spPr>
          <a:xfrm>
            <a:off x="7031216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30"/>
          <p:cNvSpPr/>
          <p:nvPr/>
        </p:nvSpPr>
        <p:spPr>
          <a:xfrm>
            <a:off x="793439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30"/>
          <p:cNvSpPr/>
          <p:nvPr/>
        </p:nvSpPr>
        <p:spPr>
          <a:xfrm>
            <a:off x="350058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2597405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6331352" y="3039484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7934399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p30"/>
          <p:cNvSpPr/>
          <p:nvPr/>
        </p:nvSpPr>
        <p:spPr>
          <a:xfrm>
            <a:off x="3942806" y="3756166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30"/>
          <p:cNvSpPr/>
          <p:nvPr/>
        </p:nvSpPr>
        <p:spPr>
          <a:xfrm>
            <a:off x="4814330" y="4002367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8096851" y="2718523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30"/>
          <p:cNvSpPr txBox="1"/>
          <p:nvPr/>
        </p:nvSpPr>
        <p:spPr>
          <a:xfrm>
            <a:off x="5271378" y="2148950"/>
            <a:ext cx="840000" cy="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50" lIns="71650" spcFirstLastPara="1" rIns="71650" wrap="square" tIns="7165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5" name="Google Shape;405;p30"/>
          <p:cNvSpPr/>
          <p:nvPr/>
        </p:nvSpPr>
        <p:spPr>
          <a:xfrm>
            <a:off x="1350600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D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06" name="Google Shape;406;p30"/>
          <p:cNvCxnSpPr/>
          <p:nvPr/>
        </p:nvCxnSpPr>
        <p:spPr>
          <a:xfrm>
            <a:off x="263450" y="742475"/>
            <a:ext cx="1107900" cy="353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7" name="Google Shape;407;p30"/>
          <p:cNvSpPr txBox="1"/>
          <p:nvPr/>
        </p:nvSpPr>
        <p:spPr>
          <a:xfrm>
            <a:off x="449075" y="508975"/>
            <a:ext cx="1077900" cy="28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Write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08" name="Google Shape;408;p30"/>
          <p:cNvCxnSpPr>
            <a:stCxn id="405" idx="2"/>
            <a:endCxn id="401" idx="0"/>
          </p:cNvCxnSpPr>
          <p:nvPr/>
        </p:nvCxnSpPr>
        <p:spPr>
          <a:xfrm>
            <a:off x="2226900" y="1592750"/>
            <a:ext cx="1797300" cy="21633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30"/>
          <p:cNvSpPr/>
          <p:nvPr/>
        </p:nvSpPr>
        <p:spPr>
          <a:xfrm>
            <a:off x="1023481" y="578866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" name="Google Shape;410;p30"/>
          <p:cNvCxnSpPr>
            <a:stCxn id="405" idx="2"/>
            <a:endCxn id="402" idx="0"/>
          </p:cNvCxnSpPr>
          <p:nvPr/>
        </p:nvCxnSpPr>
        <p:spPr>
          <a:xfrm>
            <a:off x="2226900" y="1592750"/>
            <a:ext cx="2668800" cy="2409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30"/>
          <p:cNvCxnSpPr>
            <a:stCxn id="405" idx="2"/>
            <a:endCxn id="403" idx="1"/>
          </p:cNvCxnSpPr>
          <p:nvPr/>
        </p:nvCxnSpPr>
        <p:spPr>
          <a:xfrm>
            <a:off x="2226900" y="1592750"/>
            <a:ext cx="5870100" cy="1196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2" name="Google Shape;412;p30"/>
          <p:cNvSpPr/>
          <p:nvPr/>
        </p:nvSpPr>
        <p:spPr>
          <a:xfrm>
            <a:off x="4095738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E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3" name="Google Shape;413;p30"/>
          <p:cNvSpPr/>
          <p:nvPr/>
        </p:nvSpPr>
        <p:spPr>
          <a:xfrm>
            <a:off x="6840875" y="1071525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F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14" name="Google Shape;414;p30"/>
          <p:cNvCxnSpPr>
            <a:stCxn id="405" idx="3"/>
            <a:endCxn id="412" idx="1"/>
          </p:cNvCxnSpPr>
          <p:nvPr/>
        </p:nvCxnSpPr>
        <p:spPr>
          <a:xfrm>
            <a:off x="3103200" y="1332200"/>
            <a:ext cx="992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5" name="Google Shape;415;p30"/>
          <p:cNvCxnSpPr>
            <a:stCxn id="412" idx="3"/>
            <a:endCxn id="413" idx="1"/>
          </p:cNvCxnSpPr>
          <p:nvPr/>
        </p:nvCxnSpPr>
        <p:spPr>
          <a:xfrm>
            <a:off x="5848338" y="1332200"/>
            <a:ext cx="992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Still Need…</a:t>
            </a:r>
            <a:endParaRPr/>
          </a:p>
        </p:txBody>
      </p:sp>
      <p:sp>
        <p:nvSpPr>
          <p:cNvPr id="421" name="Google Shape;42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✓"/>
            </a:pPr>
            <a:r>
              <a:rPr lang="en">
                <a:solidFill>
                  <a:schemeClr val="lt2"/>
                </a:solidFill>
              </a:rPr>
              <a:t>A way to route data requests to the right drives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I want to read from        , Ceph needs to find one of the copies and give it to me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I want to write to        , Ceph needs to write to all three copies of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22" name="Google Shape;422;p31"/>
          <p:cNvSpPr/>
          <p:nvPr/>
        </p:nvSpPr>
        <p:spPr>
          <a:xfrm>
            <a:off x="3016838" y="1589575"/>
            <a:ext cx="207300" cy="18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31"/>
          <p:cNvSpPr/>
          <p:nvPr/>
        </p:nvSpPr>
        <p:spPr>
          <a:xfrm>
            <a:off x="2864888" y="18171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1"/>
          <p:cNvSpPr/>
          <p:nvPr/>
        </p:nvSpPr>
        <p:spPr>
          <a:xfrm>
            <a:off x="6352488" y="18171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Still Need…</a:t>
            </a:r>
            <a:endParaRPr/>
          </a:p>
        </p:txBody>
      </p:sp>
      <p:sp>
        <p:nvSpPr>
          <p:cNvPr id="430" name="Google Shape;43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✓"/>
            </a:pPr>
            <a:r>
              <a:rPr lang="en">
                <a:solidFill>
                  <a:schemeClr val="lt2"/>
                </a:solidFill>
              </a:rPr>
              <a:t>A way to route data requests to the right drives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I want to read from        , Ceph needs to find one of the copies and give it to me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I want to write to        , Ceph needs to write to all three copies of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 way to scan all copies of data to find inconsistencies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31" name="Google Shape;431;p32"/>
          <p:cNvSpPr/>
          <p:nvPr/>
        </p:nvSpPr>
        <p:spPr>
          <a:xfrm>
            <a:off x="3016838" y="1589575"/>
            <a:ext cx="207300" cy="18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32"/>
          <p:cNvSpPr/>
          <p:nvPr/>
        </p:nvSpPr>
        <p:spPr>
          <a:xfrm>
            <a:off x="2864888" y="18171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32"/>
          <p:cNvSpPr/>
          <p:nvPr/>
        </p:nvSpPr>
        <p:spPr>
          <a:xfrm>
            <a:off x="6352488" y="18171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34" name="Google Shape;434;p32"/>
          <p:cNvGrpSpPr/>
          <p:nvPr/>
        </p:nvGrpSpPr>
        <p:grpSpPr>
          <a:xfrm>
            <a:off x="2729950" y="3132300"/>
            <a:ext cx="3684100" cy="1263300"/>
            <a:chOff x="2729950" y="3180200"/>
            <a:chExt cx="3684100" cy="1263300"/>
          </a:xfrm>
        </p:grpSpPr>
        <p:sp>
          <p:nvSpPr>
            <p:cNvPr id="435" name="Google Shape;435;p32"/>
            <p:cNvSpPr/>
            <p:nvPr/>
          </p:nvSpPr>
          <p:spPr>
            <a:xfrm>
              <a:off x="2729950" y="3278300"/>
              <a:ext cx="207300" cy="180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6" name="Google Shape;436;p32"/>
            <p:cNvSpPr/>
            <p:nvPr/>
          </p:nvSpPr>
          <p:spPr>
            <a:xfrm>
              <a:off x="2729950" y="3721400"/>
              <a:ext cx="207300" cy="180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32"/>
            <p:cNvSpPr/>
            <p:nvPr/>
          </p:nvSpPr>
          <p:spPr>
            <a:xfrm>
              <a:off x="2729950" y="4164500"/>
              <a:ext cx="207300" cy="180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32"/>
            <p:cNvSpPr txBox="1"/>
            <p:nvPr/>
          </p:nvSpPr>
          <p:spPr>
            <a:xfrm>
              <a:off x="3024950" y="3180200"/>
              <a:ext cx="338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10101011</a:t>
              </a:r>
              <a:r>
                <a:rPr b="1" lang="en">
                  <a:solidFill>
                    <a:srgbClr val="00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1010010</a:t>
              </a:r>
              <a:r>
                <a:rPr b="1" lang="en">
                  <a:solidFill>
                    <a:srgbClr val="00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0010101110101</a:t>
              </a:r>
              <a:endParaRPr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39" name="Google Shape;439;p32"/>
            <p:cNvSpPr txBox="1"/>
            <p:nvPr/>
          </p:nvSpPr>
          <p:spPr>
            <a:xfrm>
              <a:off x="3024950" y="3623300"/>
              <a:ext cx="338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10101011</a:t>
              </a:r>
              <a:r>
                <a:rPr b="1" lang="en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1010010</a:t>
              </a:r>
              <a:r>
                <a:rPr b="1" lang="en">
                  <a:solidFill>
                    <a:srgbClr val="00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0010101110101</a:t>
              </a:r>
              <a:endParaRPr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440" name="Google Shape;440;p32"/>
            <p:cNvSpPr txBox="1"/>
            <p:nvPr/>
          </p:nvSpPr>
          <p:spPr>
            <a:xfrm>
              <a:off x="3024950" y="4066400"/>
              <a:ext cx="3389100" cy="3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10101011</a:t>
              </a:r>
              <a:r>
                <a:rPr b="1" lang="en">
                  <a:solidFill>
                    <a:srgbClr val="00FF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1010010</a:t>
              </a:r>
              <a:r>
                <a:rPr b="1" lang="en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r>
                <a:rPr lang="en">
                  <a:solidFill>
                    <a:schemeClr val="accent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0010101110101</a:t>
              </a:r>
              <a:endParaRPr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/>
          <p:nvPr/>
        </p:nvSpPr>
        <p:spPr>
          <a:xfrm>
            <a:off x="2407074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A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6" name="Google Shape;446;p33"/>
          <p:cNvSpPr/>
          <p:nvPr/>
        </p:nvSpPr>
        <p:spPr>
          <a:xfrm>
            <a:off x="4623980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B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7" name="Google Shape;447;p33"/>
          <p:cNvSpPr/>
          <p:nvPr/>
        </p:nvSpPr>
        <p:spPr>
          <a:xfrm>
            <a:off x="6840885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C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8" name="Google Shape;448;p33"/>
          <p:cNvSpPr/>
          <p:nvPr/>
        </p:nvSpPr>
        <p:spPr>
          <a:xfrm>
            <a:off x="2597415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33"/>
          <p:cNvSpPr/>
          <p:nvPr/>
        </p:nvSpPr>
        <p:spPr>
          <a:xfrm>
            <a:off x="3500598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2597405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33"/>
          <p:cNvSpPr/>
          <p:nvPr/>
        </p:nvSpPr>
        <p:spPr>
          <a:xfrm>
            <a:off x="3771185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33"/>
          <p:cNvSpPr/>
          <p:nvPr/>
        </p:nvSpPr>
        <p:spPr>
          <a:xfrm>
            <a:off x="2597405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33"/>
          <p:cNvSpPr/>
          <p:nvPr/>
        </p:nvSpPr>
        <p:spPr>
          <a:xfrm>
            <a:off x="2597405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4" name="Google Shape;454;p33"/>
          <p:cNvSpPr/>
          <p:nvPr/>
        </p:nvSpPr>
        <p:spPr>
          <a:xfrm>
            <a:off x="350058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5" name="Google Shape;455;p33"/>
          <p:cNvSpPr/>
          <p:nvPr/>
        </p:nvSpPr>
        <p:spPr>
          <a:xfrm>
            <a:off x="2597405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3"/>
          <p:cNvSpPr/>
          <p:nvPr/>
        </p:nvSpPr>
        <p:spPr>
          <a:xfrm>
            <a:off x="3500589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3"/>
          <p:cNvSpPr/>
          <p:nvPr/>
        </p:nvSpPr>
        <p:spPr>
          <a:xfrm>
            <a:off x="2597405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3"/>
          <p:cNvSpPr/>
          <p:nvPr/>
        </p:nvSpPr>
        <p:spPr>
          <a:xfrm>
            <a:off x="350058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3"/>
          <p:cNvSpPr/>
          <p:nvPr/>
        </p:nvSpPr>
        <p:spPr>
          <a:xfrm>
            <a:off x="4814320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3"/>
          <p:cNvSpPr/>
          <p:nvPr/>
        </p:nvSpPr>
        <p:spPr>
          <a:xfrm>
            <a:off x="5717504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1" name="Google Shape;461;p33"/>
          <p:cNvSpPr/>
          <p:nvPr/>
        </p:nvSpPr>
        <p:spPr>
          <a:xfrm>
            <a:off x="4814310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33"/>
          <p:cNvSpPr/>
          <p:nvPr/>
        </p:nvSpPr>
        <p:spPr>
          <a:xfrm>
            <a:off x="5988091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33"/>
          <p:cNvSpPr/>
          <p:nvPr/>
        </p:nvSpPr>
        <p:spPr>
          <a:xfrm>
            <a:off x="4814310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3"/>
          <p:cNvSpPr/>
          <p:nvPr/>
        </p:nvSpPr>
        <p:spPr>
          <a:xfrm>
            <a:off x="5717494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33"/>
          <p:cNvSpPr/>
          <p:nvPr/>
        </p:nvSpPr>
        <p:spPr>
          <a:xfrm>
            <a:off x="4814310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33"/>
          <p:cNvSpPr/>
          <p:nvPr/>
        </p:nvSpPr>
        <p:spPr>
          <a:xfrm>
            <a:off x="4814310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33"/>
          <p:cNvSpPr/>
          <p:nvPr/>
        </p:nvSpPr>
        <p:spPr>
          <a:xfrm>
            <a:off x="5717494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8" name="Google Shape;468;p33"/>
          <p:cNvSpPr/>
          <p:nvPr/>
        </p:nvSpPr>
        <p:spPr>
          <a:xfrm>
            <a:off x="4814310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33"/>
          <p:cNvSpPr/>
          <p:nvPr/>
        </p:nvSpPr>
        <p:spPr>
          <a:xfrm>
            <a:off x="5988091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33"/>
          <p:cNvSpPr/>
          <p:nvPr/>
        </p:nvSpPr>
        <p:spPr>
          <a:xfrm>
            <a:off x="7031226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33"/>
          <p:cNvSpPr/>
          <p:nvPr/>
        </p:nvSpPr>
        <p:spPr>
          <a:xfrm>
            <a:off x="7934409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33"/>
          <p:cNvSpPr/>
          <p:nvPr/>
        </p:nvSpPr>
        <p:spPr>
          <a:xfrm>
            <a:off x="7031216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33"/>
          <p:cNvSpPr/>
          <p:nvPr/>
        </p:nvSpPr>
        <p:spPr>
          <a:xfrm>
            <a:off x="7934399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33"/>
          <p:cNvSpPr/>
          <p:nvPr/>
        </p:nvSpPr>
        <p:spPr>
          <a:xfrm>
            <a:off x="7031216" y="3360445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5" name="Google Shape;475;p33"/>
          <p:cNvSpPr/>
          <p:nvPr/>
        </p:nvSpPr>
        <p:spPr>
          <a:xfrm>
            <a:off x="793439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33"/>
          <p:cNvSpPr/>
          <p:nvPr/>
        </p:nvSpPr>
        <p:spPr>
          <a:xfrm>
            <a:off x="7031216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p33"/>
          <p:cNvSpPr/>
          <p:nvPr/>
        </p:nvSpPr>
        <p:spPr>
          <a:xfrm>
            <a:off x="793439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33"/>
          <p:cNvSpPr/>
          <p:nvPr/>
        </p:nvSpPr>
        <p:spPr>
          <a:xfrm>
            <a:off x="7031216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3"/>
          <p:cNvSpPr/>
          <p:nvPr/>
        </p:nvSpPr>
        <p:spPr>
          <a:xfrm>
            <a:off x="8204996" y="4002367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33"/>
          <p:cNvSpPr/>
          <p:nvPr/>
        </p:nvSpPr>
        <p:spPr>
          <a:xfrm>
            <a:off x="7031216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33"/>
          <p:cNvSpPr/>
          <p:nvPr/>
        </p:nvSpPr>
        <p:spPr>
          <a:xfrm>
            <a:off x="793439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33"/>
          <p:cNvSpPr/>
          <p:nvPr/>
        </p:nvSpPr>
        <p:spPr>
          <a:xfrm>
            <a:off x="350058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33"/>
          <p:cNvSpPr/>
          <p:nvPr/>
        </p:nvSpPr>
        <p:spPr>
          <a:xfrm>
            <a:off x="2597405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33"/>
          <p:cNvSpPr/>
          <p:nvPr/>
        </p:nvSpPr>
        <p:spPr>
          <a:xfrm>
            <a:off x="6331352" y="3039484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33"/>
          <p:cNvSpPr/>
          <p:nvPr/>
        </p:nvSpPr>
        <p:spPr>
          <a:xfrm>
            <a:off x="7934399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6" name="Google Shape;486;p33"/>
          <p:cNvSpPr/>
          <p:nvPr/>
        </p:nvSpPr>
        <p:spPr>
          <a:xfrm>
            <a:off x="3942806" y="3756166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33"/>
          <p:cNvSpPr/>
          <p:nvPr/>
        </p:nvSpPr>
        <p:spPr>
          <a:xfrm>
            <a:off x="4814330" y="4002367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33"/>
          <p:cNvSpPr/>
          <p:nvPr/>
        </p:nvSpPr>
        <p:spPr>
          <a:xfrm>
            <a:off x="8096851" y="2718523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33"/>
          <p:cNvSpPr txBox="1"/>
          <p:nvPr/>
        </p:nvSpPr>
        <p:spPr>
          <a:xfrm>
            <a:off x="5271378" y="2148950"/>
            <a:ext cx="840000" cy="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50" lIns="71650" spcFirstLastPara="1" rIns="71650" wrap="square" tIns="7165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0" name="Google Shape;490;p33"/>
          <p:cNvSpPr/>
          <p:nvPr/>
        </p:nvSpPr>
        <p:spPr>
          <a:xfrm>
            <a:off x="1350600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D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91" name="Google Shape;491;p33"/>
          <p:cNvCxnSpPr>
            <a:stCxn id="490" idx="2"/>
            <a:endCxn id="486" idx="0"/>
          </p:cNvCxnSpPr>
          <p:nvPr/>
        </p:nvCxnSpPr>
        <p:spPr>
          <a:xfrm>
            <a:off x="2226900" y="1592750"/>
            <a:ext cx="1797300" cy="21633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33"/>
          <p:cNvCxnSpPr>
            <a:stCxn id="490" idx="2"/>
            <a:endCxn id="487" idx="0"/>
          </p:cNvCxnSpPr>
          <p:nvPr/>
        </p:nvCxnSpPr>
        <p:spPr>
          <a:xfrm>
            <a:off x="2226900" y="1592750"/>
            <a:ext cx="2668800" cy="2409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33"/>
          <p:cNvCxnSpPr>
            <a:stCxn id="490" idx="2"/>
            <a:endCxn id="488" idx="1"/>
          </p:cNvCxnSpPr>
          <p:nvPr/>
        </p:nvCxnSpPr>
        <p:spPr>
          <a:xfrm>
            <a:off x="2226900" y="1592750"/>
            <a:ext cx="5870100" cy="1196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33"/>
          <p:cNvSpPr/>
          <p:nvPr/>
        </p:nvSpPr>
        <p:spPr>
          <a:xfrm>
            <a:off x="4095738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E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6840875" y="1071525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F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96" name="Google Shape;496;p33"/>
          <p:cNvCxnSpPr>
            <a:stCxn id="490" idx="3"/>
            <a:endCxn id="494" idx="1"/>
          </p:cNvCxnSpPr>
          <p:nvPr/>
        </p:nvCxnSpPr>
        <p:spPr>
          <a:xfrm>
            <a:off x="3103200" y="1332200"/>
            <a:ext cx="992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97" name="Google Shape;497;p33"/>
          <p:cNvCxnSpPr>
            <a:stCxn id="494" idx="3"/>
            <a:endCxn id="495" idx="1"/>
          </p:cNvCxnSpPr>
          <p:nvPr/>
        </p:nvCxnSpPr>
        <p:spPr>
          <a:xfrm>
            <a:off x="5848338" y="1332200"/>
            <a:ext cx="992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98" name="Google Shape;49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Scrubbing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Scrubbing</a:t>
            </a:r>
            <a:endParaRPr/>
          </a:p>
        </p:txBody>
      </p:sp>
      <p:sp>
        <p:nvSpPr>
          <p:cNvPr id="504" name="Google Shape;5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Think of it like </a:t>
            </a:r>
            <a:r>
              <a:rPr lang="en" sz="16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fsck</a:t>
            </a:r>
            <a:endParaRPr sz="1600">
              <a:solidFill>
                <a:schemeClr val="l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Light Scrubbing: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Happens daily (per PG)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Compare overall characteristics (object size, attributes, etc.)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Deep Scrubbing: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Happens weekly (per PG)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Compare data checksums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they don’t match, compare data bit-by-bit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Still Need…</a:t>
            </a:r>
            <a:endParaRPr/>
          </a:p>
        </p:txBody>
      </p:sp>
      <p:sp>
        <p:nvSpPr>
          <p:cNvPr id="510" name="Google Shape;51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✓"/>
            </a:pPr>
            <a:r>
              <a:rPr lang="en">
                <a:solidFill>
                  <a:schemeClr val="lt2"/>
                </a:solidFill>
              </a:rPr>
              <a:t>A way to route data requests to the right drives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I want to read from        , Ceph needs to find one of the copies and give it to me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If I want to write to        , Ceph needs to write to all three copies of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lt2"/>
              </a:buClr>
              <a:buSzPts val="1800"/>
              <a:buChar char="✓"/>
            </a:pPr>
            <a:r>
              <a:rPr lang="en">
                <a:solidFill>
                  <a:schemeClr val="lt2"/>
                </a:solidFill>
              </a:rPr>
              <a:t>A way to scan all copies of data to find inconsistencies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1" name="Google Shape;511;p35"/>
          <p:cNvSpPr/>
          <p:nvPr/>
        </p:nvSpPr>
        <p:spPr>
          <a:xfrm>
            <a:off x="3016838" y="1589575"/>
            <a:ext cx="207300" cy="180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2" name="Google Shape;512;p35"/>
          <p:cNvSpPr/>
          <p:nvPr/>
        </p:nvSpPr>
        <p:spPr>
          <a:xfrm>
            <a:off x="2864888" y="18171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35"/>
          <p:cNvSpPr/>
          <p:nvPr/>
        </p:nvSpPr>
        <p:spPr>
          <a:xfrm>
            <a:off x="6352488" y="1817125"/>
            <a:ext cx="207300" cy="1809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 from a Software POV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/>
          <p:nvPr/>
        </p:nvSpPr>
        <p:spPr>
          <a:xfrm>
            <a:off x="2407074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A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4" name="Google Shape;524;p37"/>
          <p:cNvSpPr/>
          <p:nvPr/>
        </p:nvSpPr>
        <p:spPr>
          <a:xfrm>
            <a:off x="4623980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B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5" name="Google Shape;525;p37"/>
          <p:cNvSpPr/>
          <p:nvPr/>
        </p:nvSpPr>
        <p:spPr>
          <a:xfrm>
            <a:off x="6840885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C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6" name="Google Shape;526;p37"/>
          <p:cNvSpPr/>
          <p:nvPr/>
        </p:nvSpPr>
        <p:spPr>
          <a:xfrm>
            <a:off x="2597415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3500598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2597405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37"/>
          <p:cNvSpPr/>
          <p:nvPr/>
        </p:nvSpPr>
        <p:spPr>
          <a:xfrm>
            <a:off x="3771185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37"/>
          <p:cNvSpPr/>
          <p:nvPr/>
        </p:nvSpPr>
        <p:spPr>
          <a:xfrm>
            <a:off x="2597405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2597405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37"/>
          <p:cNvSpPr/>
          <p:nvPr/>
        </p:nvSpPr>
        <p:spPr>
          <a:xfrm>
            <a:off x="350058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37"/>
          <p:cNvSpPr/>
          <p:nvPr/>
        </p:nvSpPr>
        <p:spPr>
          <a:xfrm>
            <a:off x="2597405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37"/>
          <p:cNvSpPr/>
          <p:nvPr/>
        </p:nvSpPr>
        <p:spPr>
          <a:xfrm>
            <a:off x="3500589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37"/>
          <p:cNvSpPr/>
          <p:nvPr/>
        </p:nvSpPr>
        <p:spPr>
          <a:xfrm>
            <a:off x="2597405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6" name="Google Shape;536;p37"/>
          <p:cNvSpPr/>
          <p:nvPr/>
        </p:nvSpPr>
        <p:spPr>
          <a:xfrm>
            <a:off x="350058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37"/>
          <p:cNvSpPr/>
          <p:nvPr/>
        </p:nvSpPr>
        <p:spPr>
          <a:xfrm>
            <a:off x="4814320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8" name="Google Shape;538;p37"/>
          <p:cNvSpPr/>
          <p:nvPr/>
        </p:nvSpPr>
        <p:spPr>
          <a:xfrm>
            <a:off x="5717504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37"/>
          <p:cNvSpPr/>
          <p:nvPr/>
        </p:nvSpPr>
        <p:spPr>
          <a:xfrm>
            <a:off x="4814310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37"/>
          <p:cNvSpPr/>
          <p:nvPr/>
        </p:nvSpPr>
        <p:spPr>
          <a:xfrm>
            <a:off x="5988091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37"/>
          <p:cNvSpPr/>
          <p:nvPr/>
        </p:nvSpPr>
        <p:spPr>
          <a:xfrm>
            <a:off x="4814310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37"/>
          <p:cNvSpPr/>
          <p:nvPr/>
        </p:nvSpPr>
        <p:spPr>
          <a:xfrm>
            <a:off x="5717494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37"/>
          <p:cNvSpPr/>
          <p:nvPr/>
        </p:nvSpPr>
        <p:spPr>
          <a:xfrm>
            <a:off x="4814310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37"/>
          <p:cNvSpPr/>
          <p:nvPr/>
        </p:nvSpPr>
        <p:spPr>
          <a:xfrm>
            <a:off x="4814310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37"/>
          <p:cNvSpPr/>
          <p:nvPr/>
        </p:nvSpPr>
        <p:spPr>
          <a:xfrm>
            <a:off x="5717494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37"/>
          <p:cNvSpPr/>
          <p:nvPr/>
        </p:nvSpPr>
        <p:spPr>
          <a:xfrm>
            <a:off x="4814310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37"/>
          <p:cNvSpPr/>
          <p:nvPr/>
        </p:nvSpPr>
        <p:spPr>
          <a:xfrm>
            <a:off x="5988091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37"/>
          <p:cNvSpPr/>
          <p:nvPr/>
        </p:nvSpPr>
        <p:spPr>
          <a:xfrm>
            <a:off x="7031226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37"/>
          <p:cNvSpPr/>
          <p:nvPr/>
        </p:nvSpPr>
        <p:spPr>
          <a:xfrm>
            <a:off x="7934409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37"/>
          <p:cNvSpPr/>
          <p:nvPr/>
        </p:nvSpPr>
        <p:spPr>
          <a:xfrm>
            <a:off x="7031216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37"/>
          <p:cNvSpPr/>
          <p:nvPr/>
        </p:nvSpPr>
        <p:spPr>
          <a:xfrm>
            <a:off x="7934399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37"/>
          <p:cNvSpPr/>
          <p:nvPr/>
        </p:nvSpPr>
        <p:spPr>
          <a:xfrm>
            <a:off x="7031216" y="3360445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37"/>
          <p:cNvSpPr/>
          <p:nvPr/>
        </p:nvSpPr>
        <p:spPr>
          <a:xfrm>
            <a:off x="793439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p37"/>
          <p:cNvSpPr/>
          <p:nvPr/>
        </p:nvSpPr>
        <p:spPr>
          <a:xfrm>
            <a:off x="7031216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37"/>
          <p:cNvSpPr/>
          <p:nvPr/>
        </p:nvSpPr>
        <p:spPr>
          <a:xfrm>
            <a:off x="793439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6" name="Google Shape;556;p37"/>
          <p:cNvSpPr/>
          <p:nvPr/>
        </p:nvSpPr>
        <p:spPr>
          <a:xfrm>
            <a:off x="7031216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7" name="Google Shape;557;p37"/>
          <p:cNvSpPr/>
          <p:nvPr/>
        </p:nvSpPr>
        <p:spPr>
          <a:xfrm>
            <a:off x="8204996" y="4002367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37"/>
          <p:cNvSpPr/>
          <p:nvPr/>
        </p:nvSpPr>
        <p:spPr>
          <a:xfrm>
            <a:off x="7031216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37"/>
          <p:cNvSpPr/>
          <p:nvPr/>
        </p:nvSpPr>
        <p:spPr>
          <a:xfrm>
            <a:off x="793439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37"/>
          <p:cNvSpPr/>
          <p:nvPr/>
        </p:nvSpPr>
        <p:spPr>
          <a:xfrm>
            <a:off x="350058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37"/>
          <p:cNvSpPr/>
          <p:nvPr/>
        </p:nvSpPr>
        <p:spPr>
          <a:xfrm>
            <a:off x="2597405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37"/>
          <p:cNvSpPr/>
          <p:nvPr/>
        </p:nvSpPr>
        <p:spPr>
          <a:xfrm>
            <a:off x="6331352" y="3039484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37"/>
          <p:cNvSpPr/>
          <p:nvPr/>
        </p:nvSpPr>
        <p:spPr>
          <a:xfrm>
            <a:off x="7934399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37"/>
          <p:cNvSpPr/>
          <p:nvPr/>
        </p:nvSpPr>
        <p:spPr>
          <a:xfrm>
            <a:off x="3942806" y="3756166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37"/>
          <p:cNvSpPr/>
          <p:nvPr/>
        </p:nvSpPr>
        <p:spPr>
          <a:xfrm>
            <a:off x="4814330" y="4002367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37"/>
          <p:cNvSpPr/>
          <p:nvPr/>
        </p:nvSpPr>
        <p:spPr>
          <a:xfrm>
            <a:off x="8096851" y="2718523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37"/>
          <p:cNvSpPr txBox="1"/>
          <p:nvPr/>
        </p:nvSpPr>
        <p:spPr>
          <a:xfrm>
            <a:off x="5271378" y="2148950"/>
            <a:ext cx="840000" cy="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50" lIns="71650" spcFirstLastPara="1" rIns="71650" wrap="square" tIns="7165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8" name="Google Shape;568;p37"/>
          <p:cNvSpPr/>
          <p:nvPr/>
        </p:nvSpPr>
        <p:spPr>
          <a:xfrm>
            <a:off x="1350600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D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69" name="Google Shape;569;p37"/>
          <p:cNvCxnSpPr>
            <a:stCxn id="568" idx="2"/>
            <a:endCxn id="564" idx="0"/>
          </p:cNvCxnSpPr>
          <p:nvPr/>
        </p:nvCxnSpPr>
        <p:spPr>
          <a:xfrm>
            <a:off x="2226900" y="1592750"/>
            <a:ext cx="1797300" cy="21633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" name="Google Shape;570;p37"/>
          <p:cNvCxnSpPr>
            <a:stCxn id="568" idx="2"/>
            <a:endCxn id="565" idx="0"/>
          </p:cNvCxnSpPr>
          <p:nvPr/>
        </p:nvCxnSpPr>
        <p:spPr>
          <a:xfrm>
            <a:off x="2226900" y="1592750"/>
            <a:ext cx="2668800" cy="2409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37"/>
          <p:cNvCxnSpPr>
            <a:stCxn id="568" idx="2"/>
            <a:endCxn id="566" idx="1"/>
          </p:cNvCxnSpPr>
          <p:nvPr/>
        </p:nvCxnSpPr>
        <p:spPr>
          <a:xfrm>
            <a:off x="2226900" y="1592750"/>
            <a:ext cx="5870100" cy="1196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37"/>
          <p:cNvSpPr/>
          <p:nvPr/>
        </p:nvSpPr>
        <p:spPr>
          <a:xfrm>
            <a:off x="4095738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E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73" name="Google Shape;573;p37"/>
          <p:cNvSpPr/>
          <p:nvPr/>
        </p:nvSpPr>
        <p:spPr>
          <a:xfrm>
            <a:off x="6840875" y="1071525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F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74" name="Google Shape;574;p37"/>
          <p:cNvCxnSpPr>
            <a:stCxn id="568" idx="3"/>
            <a:endCxn id="572" idx="1"/>
          </p:cNvCxnSpPr>
          <p:nvPr/>
        </p:nvCxnSpPr>
        <p:spPr>
          <a:xfrm>
            <a:off x="3103200" y="1332200"/>
            <a:ext cx="992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575" name="Google Shape;575;p37"/>
          <p:cNvCxnSpPr>
            <a:stCxn id="572" idx="3"/>
            <a:endCxn id="573" idx="1"/>
          </p:cNvCxnSpPr>
          <p:nvPr/>
        </p:nvCxnSpPr>
        <p:spPr>
          <a:xfrm>
            <a:off x="5848338" y="1332200"/>
            <a:ext cx="992400" cy="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6" name="Google Shape;57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 Architecture (So Far)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build on top of this architecture?</a:t>
            </a:r>
            <a:endParaRPr/>
          </a:p>
        </p:txBody>
      </p:sp>
      <p:sp>
        <p:nvSpPr>
          <p:cNvPr id="582" name="Google Shape;58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 lot.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>
                <a:solidFill>
                  <a:schemeClr val="lt2"/>
                </a:solidFill>
              </a:rPr>
              <a:t>CephFS</a:t>
            </a:r>
            <a:r>
              <a:rPr lang="en">
                <a:solidFill>
                  <a:schemeClr val="lt2"/>
                </a:solidFill>
              </a:rPr>
              <a:t> - A journaling POSIX filesystem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It’s very complicated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There’s another great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paper</a:t>
            </a:r>
            <a:r>
              <a:rPr lang="en">
                <a:solidFill>
                  <a:schemeClr val="lt2"/>
                </a:solidFill>
              </a:rPr>
              <a:t> on this!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>
                <a:solidFill>
                  <a:schemeClr val="lt2"/>
                </a:solidFill>
              </a:rPr>
              <a:t>RBD</a:t>
            </a:r>
            <a:r>
              <a:rPr lang="en">
                <a:solidFill>
                  <a:schemeClr val="lt2"/>
                </a:solidFill>
              </a:rPr>
              <a:t> - Block Device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Literally just splits data into blocks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Very powerful, especially for running VMs (great QEMU support)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b="1" lang="en">
                <a:solidFill>
                  <a:schemeClr val="lt2"/>
                </a:solidFill>
              </a:rPr>
              <a:t>RGW</a:t>
            </a:r>
            <a:r>
              <a:rPr lang="en">
                <a:solidFill>
                  <a:schemeClr val="lt2"/>
                </a:solidFill>
              </a:rPr>
              <a:t> - Object Gateway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AWS S3-like Buckets of data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Provides an S3-compatible API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 Pools</a:t>
            </a:r>
            <a:endParaRPr/>
          </a:p>
        </p:txBody>
      </p:sp>
      <p:sp>
        <p:nvSpPr>
          <p:cNvPr id="588" name="Google Shape;58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A high-level group of data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You could have a pool for: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Filesystem (CephFS)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VMs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Less important VMs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Logs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…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Main advantage: per-pool replication configuration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b="1" lang="en">
                <a:solidFill>
                  <a:schemeClr val="lt2"/>
                </a:solidFill>
              </a:rPr>
              <a:t>Filesystem</a:t>
            </a:r>
            <a:r>
              <a:rPr lang="en">
                <a:solidFill>
                  <a:schemeClr val="lt2"/>
                </a:solidFill>
              </a:rPr>
              <a:t> should be replicated 5x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b="1" lang="en">
                <a:solidFill>
                  <a:schemeClr val="lt2"/>
                </a:solidFill>
              </a:rPr>
              <a:t>VMs</a:t>
            </a:r>
            <a:r>
              <a:rPr lang="en">
                <a:solidFill>
                  <a:schemeClr val="lt2"/>
                </a:solidFill>
              </a:rPr>
              <a:t> should be replicated 5x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b="1" lang="en">
                <a:solidFill>
                  <a:schemeClr val="lt2"/>
                </a:solidFill>
              </a:rPr>
              <a:t>Less important VMs</a:t>
            </a:r>
            <a:r>
              <a:rPr lang="en">
                <a:solidFill>
                  <a:schemeClr val="lt2"/>
                </a:solidFill>
              </a:rPr>
              <a:t> should be replicated 3x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b="1" lang="en">
                <a:solidFill>
                  <a:schemeClr val="lt2"/>
                </a:solidFill>
              </a:rPr>
              <a:t>Logs</a:t>
            </a:r>
            <a:r>
              <a:rPr lang="en">
                <a:solidFill>
                  <a:schemeClr val="lt2"/>
                </a:solidFill>
              </a:rPr>
              <a:t> should be replicated 1x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CephFS Architecture</a:t>
            </a:r>
            <a:endParaRPr/>
          </a:p>
        </p:txBody>
      </p:sp>
      <p:grpSp>
        <p:nvGrpSpPr>
          <p:cNvPr id="594" name="Google Shape;594;p40"/>
          <p:cNvGrpSpPr/>
          <p:nvPr/>
        </p:nvGrpSpPr>
        <p:grpSpPr>
          <a:xfrm>
            <a:off x="1552200" y="1131500"/>
            <a:ext cx="6039600" cy="3710100"/>
            <a:chOff x="1552200" y="1152450"/>
            <a:chExt cx="6039600" cy="3710100"/>
          </a:xfrm>
        </p:grpSpPr>
        <p:sp>
          <p:nvSpPr>
            <p:cNvPr id="595" name="Google Shape;595;p40"/>
            <p:cNvSpPr/>
            <p:nvPr/>
          </p:nvSpPr>
          <p:spPr>
            <a:xfrm>
              <a:off x="1552200" y="1152450"/>
              <a:ext cx="6039600" cy="37101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596" name="Google Shape;596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52285" y="1152473"/>
              <a:ext cx="6039438" cy="3710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1"/>
          <p:cNvSpPr/>
          <p:nvPr/>
        </p:nvSpPr>
        <p:spPr>
          <a:xfrm>
            <a:off x="2407074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A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4623980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B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3" name="Google Shape;603;p41"/>
          <p:cNvSpPr/>
          <p:nvPr/>
        </p:nvSpPr>
        <p:spPr>
          <a:xfrm>
            <a:off x="6840885" y="2148953"/>
            <a:ext cx="2060400" cy="27738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t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97">
                <a:latin typeface="Average"/>
                <a:ea typeface="Average"/>
                <a:cs typeface="Average"/>
                <a:sym typeface="Average"/>
              </a:rPr>
              <a:t>Server C</a:t>
            </a:r>
            <a:endParaRPr sz="109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4" name="Google Shape;604;p41"/>
          <p:cNvSpPr/>
          <p:nvPr/>
        </p:nvSpPr>
        <p:spPr>
          <a:xfrm>
            <a:off x="2597415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1"/>
          <p:cNvSpPr/>
          <p:nvPr/>
        </p:nvSpPr>
        <p:spPr>
          <a:xfrm>
            <a:off x="3500598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1"/>
          <p:cNvSpPr/>
          <p:nvPr/>
        </p:nvSpPr>
        <p:spPr>
          <a:xfrm>
            <a:off x="2597405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1"/>
          <p:cNvSpPr/>
          <p:nvPr/>
        </p:nvSpPr>
        <p:spPr>
          <a:xfrm>
            <a:off x="3771185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1"/>
          <p:cNvSpPr/>
          <p:nvPr/>
        </p:nvSpPr>
        <p:spPr>
          <a:xfrm>
            <a:off x="2597405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1"/>
          <p:cNvSpPr/>
          <p:nvPr/>
        </p:nvSpPr>
        <p:spPr>
          <a:xfrm>
            <a:off x="2597405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1"/>
          <p:cNvSpPr/>
          <p:nvPr/>
        </p:nvSpPr>
        <p:spPr>
          <a:xfrm>
            <a:off x="350058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1"/>
          <p:cNvSpPr/>
          <p:nvPr/>
        </p:nvSpPr>
        <p:spPr>
          <a:xfrm>
            <a:off x="2597405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1"/>
          <p:cNvSpPr/>
          <p:nvPr/>
        </p:nvSpPr>
        <p:spPr>
          <a:xfrm>
            <a:off x="3500589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1"/>
          <p:cNvSpPr/>
          <p:nvPr/>
        </p:nvSpPr>
        <p:spPr>
          <a:xfrm>
            <a:off x="2597405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41"/>
          <p:cNvSpPr/>
          <p:nvPr/>
        </p:nvSpPr>
        <p:spPr>
          <a:xfrm>
            <a:off x="350058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4814320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5717504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1"/>
          <p:cNvSpPr/>
          <p:nvPr/>
        </p:nvSpPr>
        <p:spPr>
          <a:xfrm>
            <a:off x="4814310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1"/>
          <p:cNvSpPr/>
          <p:nvPr/>
        </p:nvSpPr>
        <p:spPr>
          <a:xfrm>
            <a:off x="5988091" y="3039484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41"/>
          <p:cNvSpPr/>
          <p:nvPr/>
        </p:nvSpPr>
        <p:spPr>
          <a:xfrm>
            <a:off x="4814310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41"/>
          <p:cNvSpPr/>
          <p:nvPr/>
        </p:nvSpPr>
        <p:spPr>
          <a:xfrm>
            <a:off x="5717494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41"/>
          <p:cNvSpPr/>
          <p:nvPr/>
        </p:nvSpPr>
        <p:spPr>
          <a:xfrm>
            <a:off x="4814310" y="3681406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41"/>
          <p:cNvSpPr/>
          <p:nvPr/>
        </p:nvSpPr>
        <p:spPr>
          <a:xfrm>
            <a:off x="4814310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1"/>
          <p:cNvSpPr/>
          <p:nvPr/>
        </p:nvSpPr>
        <p:spPr>
          <a:xfrm>
            <a:off x="5717494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41"/>
          <p:cNvSpPr/>
          <p:nvPr/>
        </p:nvSpPr>
        <p:spPr>
          <a:xfrm>
            <a:off x="4814310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41"/>
          <p:cNvSpPr/>
          <p:nvPr/>
        </p:nvSpPr>
        <p:spPr>
          <a:xfrm>
            <a:off x="5988091" y="4323329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1"/>
          <p:cNvSpPr/>
          <p:nvPr/>
        </p:nvSpPr>
        <p:spPr>
          <a:xfrm>
            <a:off x="7031226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1"/>
          <p:cNvSpPr/>
          <p:nvPr/>
        </p:nvSpPr>
        <p:spPr>
          <a:xfrm>
            <a:off x="7934409" y="2718523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1"/>
          <p:cNvSpPr/>
          <p:nvPr/>
        </p:nvSpPr>
        <p:spPr>
          <a:xfrm>
            <a:off x="7031216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1"/>
          <p:cNvSpPr/>
          <p:nvPr/>
        </p:nvSpPr>
        <p:spPr>
          <a:xfrm>
            <a:off x="7934399" y="3039484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1"/>
          <p:cNvSpPr/>
          <p:nvPr/>
        </p:nvSpPr>
        <p:spPr>
          <a:xfrm>
            <a:off x="7031216" y="3360445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1"/>
          <p:cNvSpPr/>
          <p:nvPr/>
        </p:nvSpPr>
        <p:spPr>
          <a:xfrm>
            <a:off x="793439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1"/>
          <p:cNvSpPr/>
          <p:nvPr/>
        </p:nvSpPr>
        <p:spPr>
          <a:xfrm>
            <a:off x="7031216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1"/>
          <p:cNvSpPr/>
          <p:nvPr/>
        </p:nvSpPr>
        <p:spPr>
          <a:xfrm>
            <a:off x="7934399" y="3681406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4" name="Google Shape;634;p41"/>
          <p:cNvSpPr/>
          <p:nvPr/>
        </p:nvSpPr>
        <p:spPr>
          <a:xfrm>
            <a:off x="7031216" y="4002367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p41"/>
          <p:cNvSpPr/>
          <p:nvPr/>
        </p:nvSpPr>
        <p:spPr>
          <a:xfrm>
            <a:off x="8204996" y="4002367"/>
            <a:ext cx="5058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41"/>
          <p:cNvSpPr/>
          <p:nvPr/>
        </p:nvSpPr>
        <p:spPr>
          <a:xfrm>
            <a:off x="7031216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41"/>
          <p:cNvSpPr/>
          <p:nvPr/>
        </p:nvSpPr>
        <p:spPr>
          <a:xfrm>
            <a:off x="7934399" y="4323329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1"/>
          <p:cNvSpPr/>
          <p:nvPr/>
        </p:nvSpPr>
        <p:spPr>
          <a:xfrm>
            <a:off x="3500589" y="3360445"/>
            <a:ext cx="776400" cy="216300"/>
          </a:xfrm>
          <a:prstGeom prst="rect">
            <a:avLst/>
          </a:prstGeom>
          <a:solidFill>
            <a:schemeClr val="accent6"/>
          </a:solidFill>
          <a:ln cap="flat" cmpd="sng" w="74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1"/>
          <p:cNvSpPr/>
          <p:nvPr/>
        </p:nvSpPr>
        <p:spPr>
          <a:xfrm>
            <a:off x="2597405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1"/>
          <p:cNvSpPr/>
          <p:nvPr/>
        </p:nvSpPr>
        <p:spPr>
          <a:xfrm>
            <a:off x="6331352" y="3039484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1" name="Google Shape;641;p41"/>
          <p:cNvSpPr/>
          <p:nvPr/>
        </p:nvSpPr>
        <p:spPr>
          <a:xfrm>
            <a:off x="7934399" y="2718523"/>
            <a:ext cx="162600" cy="141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p41"/>
          <p:cNvSpPr/>
          <p:nvPr/>
        </p:nvSpPr>
        <p:spPr>
          <a:xfrm>
            <a:off x="3942806" y="3756166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41"/>
          <p:cNvSpPr/>
          <p:nvPr/>
        </p:nvSpPr>
        <p:spPr>
          <a:xfrm>
            <a:off x="4814330" y="4002367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41"/>
          <p:cNvSpPr/>
          <p:nvPr/>
        </p:nvSpPr>
        <p:spPr>
          <a:xfrm>
            <a:off x="8096851" y="2718523"/>
            <a:ext cx="162600" cy="141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71650" lIns="71650" spcFirstLastPara="1" rIns="71650" wrap="square" tIns="71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97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41"/>
          <p:cNvSpPr txBox="1"/>
          <p:nvPr/>
        </p:nvSpPr>
        <p:spPr>
          <a:xfrm>
            <a:off x="5271378" y="2148950"/>
            <a:ext cx="840000" cy="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1650" lIns="71650" spcFirstLastPara="1" rIns="71650" wrap="square" tIns="71650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1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46" name="Google Shape;646;p41"/>
          <p:cNvSpPr/>
          <p:nvPr/>
        </p:nvSpPr>
        <p:spPr>
          <a:xfrm>
            <a:off x="4105400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D - Monitor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47" name="Google Shape;647;p41"/>
          <p:cNvCxnSpPr>
            <a:stCxn id="646" idx="2"/>
            <a:endCxn id="642" idx="0"/>
          </p:cNvCxnSpPr>
          <p:nvPr/>
        </p:nvCxnSpPr>
        <p:spPr>
          <a:xfrm flipH="1">
            <a:off x="4024100" y="1592750"/>
            <a:ext cx="957600" cy="21633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8" name="Google Shape;648;p41"/>
          <p:cNvCxnSpPr>
            <a:stCxn id="646" idx="2"/>
            <a:endCxn id="643" idx="0"/>
          </p:cNvCxnSpPr>
          <p:nvPr/>
        </p:nvCxnSpPr>
        <p:spPr>
          <a:xfrm flipH="1">
            <a:off x="4895600" y="1592750"/>
            <a:ext cx="86100" cy="24096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41"/>
          <p:cNvCxnSpPr>
            <a:stCxn id="646" idx="2"/>
            <a:endCxn id="644" idx="1"/>
          </p:cNvCxnSpPr>
          <p:nvPr/>
        </p:nvCxnSpPr>
        <p:spPr>
          <a:xfrm>
            <a:off x="4981700" y="1592750"/>
            <a:ext cx="3115200" cy="11967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0" name="Google Shape;650;p41"/>
          <p:cNvSpPr/>
          <p:nvPr/>
        </p:nvSpPr>
        <p:spPr>
          <a:xfrm>
            <a:off x="1182450" y="1071650"/>
            <a:ext cx="1752600" cy="5211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78450" lIns="78450" spcFirstLastPara="1" rIns="78450" wrap="square" tIns="784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1">
                <a:latin typeface="Average"/>
                <a:ea typeface="Average"/>
                <a:cs typeface="Average"/>
                <a:sym typeface="Average"/>
              </a:rPr>
              <a:t>Server G - MDS</a:t>
            </a:r>
            <a:endParaRPr sz="120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51" name="Google Shape;6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MDS: </a:t>
            </a:r>
            <a:r>
              <a:rPr lang="en"/>
              <a:t>M</a:t>
            </a:r>
            <a:r>
              <a:rPr lang="en"/>
              <a:t>eta</a:t>
            </a:r>
            <a:r>
              <a:rPr lang="en"/>
              <a:t>d</a:t>
            </a:r>
            <a:r>
              <a:rPr lang="en"/>
              <a:t>ata </a:t>
            </a:r>
            <a:r>
              <a:rPr lang="en"/>
              <a:t>S</a:t>
            </a:r>
            <a:r>
              <a:rPr lang="en"/>
              <a:t>erver</a:t>
            </a:r>
            <a:endParaRPr/>
          </a:p>
        </p:txBody>
      </p:sp>
      <p:cxnSp>
        <p:nvCxnSpPr>
          <p:cNvPr id="652" name="Google Shape;652;p41"/>
          <p:cNvCxnSpPr>
            <a:stCxn id="650" idx="3"/>
            <a:endCxn id="646" idx="1"/>
          </p:cNvCxnSpPr>
          <p:nvPr/>
        </p:nvCxnSpPr>
        <p:spPr>
          <a:xfrm>
            <a:off x="2935050" y="1332200"/>
            <a:ext cx="11703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Redundancy / Backups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if a drive fails?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6509" y="0"/>
            <a:ext cx="434748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pic>
        <p:nvPicPr>
          <p:cNvPr id="658" name="Google Shape;65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475" y="661225"/>
            <a:ext cx="4600751" cy="382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Random (Potentially Cool) Things</a:t>
            </a:r>
            <a:endParaRPr/>
          </a:p>
        </p:txBody>
      </p:sp>
      <p:sp>
        <p:nvSpPr>
          <p:cNvPr id="664" name="Google Shape;66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CephFS works really well with NFS (The Network File System Protocol)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You can share specific directories within CephFS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These will generally be public-facing directories, as opposed to internal ones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This bypasses Ceph-based authentication, but allows for your own implementation (e.g. Kerberos)</a:t>
            </a:r>
            <a:endParaRPr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>
                <a:solidFill>
                  <a:schemeClr val="lt2"/>
                </a:solidFill>
              </a:rPr>
              <a:t>Snapshots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Supported by both CephFS and RBD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These don’t store the entire state of your filesystem or VM (as that’s expensive…)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They use Copy-on-Write (COW) for future modifications</a:t>
            </a:r>
            <a:endParaRPr>
              <a:solidFill>
                <a:schemeClr val="lt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</a:pPr>
            <a:r>
              <a:rPr lang="en">
                <a:solidFill>
                  <a:schemeClr val="lt2"/>
                </a:solidFill>
              </a:rPr>
              <a:t>Surprisingly efficient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5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Thank You!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5" name="Google Shape;675;p45"/>
          <p:cNvSpPr txBox="1"/>
          <p:nvPr/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E0E0E0"/>
                </a:solidFill>
                <a:latin typeface="Average"/>
                <a:ea typeface="Average"/>
                <a:cs typeface="Average"/>
                <a:sym typeface="Average"/>
              </a:rPr>
              <a:t>Questions? Comments?</a:t>
            </a:r>
            <a:endParaRPr sz="2100">
              <a:solidFill>
                <a:srgbClr val="E0E0E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High-Availability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if a drive fails, AND you don’t want stuff to break until it’s replaced?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lt2"/>
                </a:solidFill>
              </a:rPr>
              <a:t>We want the backups to immediately fill the role of the primaries when needed.</a:t>
            </a:r>
            <a:endParaRPr b="1">
              <a:solidFill>
                <a:schemeClr val="lt2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588" y="2328647"/>
            <a:ext cx="4540826" cy="2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High-Availability Part 2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if a server fails?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What if the whole rack loses power?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17328" r="9646" t="61531"/>
          <a:stretch/>
        </p:blipFill>
        <p:spPr>
          <a:xfrm>
            <a:off x="1931387" y="2739625"/>
            <a:ext cx="5281224" cy="2086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645900" y="294360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Ceph?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0752" y="1185600"/>
            <a:ext cx="2442475" cy="157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TL;DR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2"/>
                </a:solidFill>
              </a:rPr>
              <a:t>ZFS, but the drives are split among multiple servers (over the network).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 Architecture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1152475"/>
            <a:ext cx="552450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Ceph from a Hardware POV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