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22"/>
  </p:notesMasterIdLst>
  <p:handoutMasterIdLst>
    <p:handoutMasterId r:id="rId23"/>
  </p:handoutMasterIdLst>
  <p:sldIdLst>
    <p:sldId id="301" r:id="rId2"/>
    <p:sldId id="319" r:id="rId3"/>
    <p:sldId id="302" r:id="rId4"/>
    <p:sldId id="320" r:id="rId5"/>
    <p:sldId id="303" r:id="rId6"/>
    <p:sldId id="304" r:id="rId7"/>
    <p:sldId id="322" r:id="rId8"/>
    <p:sldId id="309" r:id="rId9"/>
    <p:sldId id="321" r:id="rId10"/>
    <p:sldId id="310" r:id="rId11"/>
    <p:sldId id="312" r:id="rId12"/>
    <p:sldId id="314" r:id="rId13"/>
    <p:sldId id="315" r:id="rId14"/>
    <p:sldId id="305" r:id="rId15"/>
    <p:sldId id="306" r:id="rId16"/>
    <p:sldId id="307" r:id="rId17"/>
    <p:sldId id="308" r:id="rId18"/>
    <p:sldId id="318" r:id="rId19"/>
    <p:sldId id="317" r:id="rId20"/>
    <p:sldId id="316" r:id="rId21"/>
  </p:sldIdLst>
  <p:sldSz cx="9144000" cy="6858000" type="screen4x3"/>
  <p:notesSz cx="7099300" cy="10234613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2B2B2"/>
    <a:srgbClr val="5F5F5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82513" autoAdjust="0"/>
  </p:normalViewPr>
  <p:slideViewPr>
    <p:cSldViewPr>
      <p:cViewPr varScale="1">
        <p:scale>
          <a:sx n="68" d="100"/>
          <a:sy n="68" d="100"/>
        </p:scale>
        <p:origin x="-4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8584D74-2249-495E-9C38-762EA5756B56}" type="datetime5">
              <a:rPr lang="en-US"/>
              <a:pPr>
                <a:defRPr/>
              </a:pPr>
              <a:t>26-May-15</a:t>
            </a:fld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F1504A72-096E-44F4-BA44-3AE2B2C76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9942" name="Picture 6" descr="S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08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8" descr="IT T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786938"/>
            <a:ext cx="3937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064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DB34A79B-2F0A-43F4-ABB6-7A32775320BB}" type="datetime5">
              <a:rPr lang="en-US"/>
              <a:pPr>
                <a:defRPr/>
              </a:pPr>
              <a:t>26-May-15</a:t>
            </a:fld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117916C-CDEF-4792-A1EA-15602C270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8920" name="Picture 8" descr="S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08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87352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B34A79B-2F0A-43F4-ABB6-7A32775320BB}" type="datetime5">
              <a:rPr lang="en-US" smtClean="0"/>
              <a:pPr>
                <a:defRPr/>
              </a:pPr>
              <a:t>26-May-15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17916C-CDEF-4792-A1EA-15602C270DC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0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B34A79B-2F0A-43F4-ABB6-7A32775320BB}" type="datetime5">
              <a:rPr lang="en-US" smtClean="0"/>
              <a:pPr>
                <a:defRPr/>
              </a:pPr>
              <a:t>26-May-15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17916C-CDEF-4792-A1EA-15602C270DC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0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6" y="6053138"/>
            <a:ext cx="320992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6043613"/>
            <a:ext cx="586740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962400" y="6050037"/>
            <a:ext cx="51054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0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MCU Course</a:t>
            </a:r>
          </a:p>
        </p:txBody>
      </p:sp>
      <p:sp>
        <p:nvSpPr>
          <p:cNvPr id="10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5D22943-826D-4634-B1B7-8F1C99E9B3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44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25BAD-CFDE-4F53-B245-F02491A16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9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BDF4E-049E-4DA1-B4E8-45A813D9F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59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3656FD8-A425-4C18-99D8-84997525C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46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5F57311-7095-4A56-B863-0629A35D3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49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C466C44-332E-42C4-BE78-D22E0860E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34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F943B47-F0C4-401E-83AA-921194D7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ED393-822C-4057-AB2B-46D2BE8B47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2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1EE9019-18BC-4B6C-B714-9438E675F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41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553D2-D58C-4D9A-9515-57748E43B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2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DC3E8845-B2B2-40D0-925C-E50557A33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92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79C19F5-4C99-4063-8359-1D42944BA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07" r:id="rId6"/>
    <p:sldLayoutId id="2147483915" r:id="rId7"/>
    <p:sldLayoutId id="2147483908" r:id="rId8"/>
    <p:sldLayoutId id="2147483916" r:id="rId9"/>
    <p:sldLayoutId id="2147483909" r:id="rId10"/>
    <p:sldLayoutId id="2147483917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558BB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558BB8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558BB8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558BB8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558BB8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558BB8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558BB8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558BB8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558BB8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269" y="2542492"/>
            <a:ext cx="3376998" cy="199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4959">
            <a:off x="1077494" y="4132358"/>
            <a:ext cx="1546225" cy="146843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676400" y="217487"/>
            <a:ext cx="7467600" cy="2297663"/>
          </a:xfrm>
        </p:spPr>
        <p:txBody>
          <a:bodyPr anchor="t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t-IT" sz="3200" dirty="0" smtClean="0"/>
              <a:t>Laboratorio:</a:t>
            </a:r>
            <a:br>
              <a:rPr lang="it-IT" sz="3200" dirty="0" smtClean="0"/>
            </a:br>
            <a:r>
              <a:rPr lang="it-IT" sz="3200" dirty="0" smtClean="0"/>
              <a:t>PROVA IN ITINERE</a:t>
            </a:r>
            <a:r>
              <a:rPr lang="it-IT" sz="3200" dirty="0"/>
              <a:t/>
            </a:r>
            <a:br>
              <a:rPr lang="it-IT" sz="3200" dirty="0"/>
            </a:br>
            <a:r>
              <a:rPr lang="it-IT" sz="3200" dirty="0" smtClean="0"/>
              <a:t/>
            </a:r>
            <a:br>
              <a:rPr lang="it-IT" sz="3200" dirty="0" smtClean="0"/>
            </a:br>
            <a:r>
              <a:rPr lang="it-IT" sz="3200" dirty="0" smtClean="0"/>
              <a:t>AGE</a:t>
            </a:r>
            <a:br>
              <a:rPr lang="it-IT" sz="3200" dirty="0" smtClean="0"/>
            </a:br>
            <a:r>
              <a:rPr lang="it-IT" sz="3200" dirty="0" smtClean="0"/>
              <a:t>(</a:t>
            </a:r>
            <a:r>
              <a:rPr lang="it-IT" sz="3200" cap="none" dirty="0" err="1" smtClean="0"/>
              <a:t>Automatic</a:t>
            </a:r>
            <a:r>
              <a:rPr lang="it-IT" sz="3200" cap="none" dirty="0" smtClean="0"/>
              <a:t> Gate </a:t>
            </a:r>
            <a:r>
              <a:rPr lang="it-IT" sz="3200" cap="none" dirty="0" err="1" smtClean="0"/>
              <a:t>Evolution</a:t>
            </a:r>
            <a:r>
              <a:rPr lang="it-IT" sz="3200" cap="none" dirty="0" smtClean="0"/>
              <a:t>) </a:t>
            </a:r>
            <a:endParaRPr lang="it-IT" sz="3200" dirty="0"/>
          </a:p>
        </p:txBody>
      </p:sp>
      <p:sp>
        <p:nvSpPr>
          <p:cNvPr id="10244" name="Subtitle 7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r"/>
            <a:r>
              <a:rPr lang="it-IT" smtClean="0"/>
              <a:t>Ing. </a:t>
            </a:r>
            <a:r>
              <a:rPr lang="it-IT" smtClean="0">
                <a:latin typeface="Arial" charset="0"/>
                <a:cs typeface="Arial" charset="0"/>
              </a:rPr>
              <a:t>Antonino</a:t>
            </a:r>
            <a:r>
              <a:rPr lang="it-IT" smtClean="0"/>
              <a:t> Raucea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A21F7E1-9F93-47E4-BBB7-9C6312572F12}" type="slidenum">
              <a:rPr lang="en-US" sz="1400">
                <a:solidFill>
                  <a:schemeClr val="tx2"/>
                </a:solidFill>
              </a:rPr>
              <a:pPr eaLnBrk="1" hangingPunct="1"/>
              <a:t>1</a:t>
            </a:fld>
            <a:endParaRPr lang="en-US" sz="1400">
              <a:solidFill>
                <a:schemeClr val="tx2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0837">
            <a:off x="3097848" y="2673737"/>
            <a:ext cx="1669730" cy="161158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10247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558BB8"/>
              </a:clrFrom>
              <a:clrTo>
                <a:srgbClr val="558BB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7488"/>
            <a:ext cx="13716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0" y="6248400"/>
            <a:ext cx="29450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it-IT" sz="1600" u="sng" dirty="0">
                <a:latin typeface="Arial" charset="0"/>
                <a:cs typeface="Arial" charset="0"/>
              </a:rPr>
              <a:t>a</a:t>
            </a:r>
            <a:r>
              <a:rPr lang="it-IT" sz="1600" u="sng" dirty="0" smtClean="0">
                <a:latin typeface="Arial" charset="0"/>
                <a:cs typeface="Arial" charset="0"/>
              </a:rPr>
              <a:t>ntonino.raucea@dieei.unict.it</a:t>
            </a:r>
            <a:endParaRPr lang="it-IT" sz="1600" u="sng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Step1b - Open Gate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 Gate </a:t>
            </a:r>
          </a:p>
          <a:p>
            <a:pPr lvl="1"/>
            <a:r>
              <a:rPr lang="en-US" dirty="0" err="1" smtClean="0"/>
              <a:t>Mutare</a:t>
            </a:r>
            <a:r>
              <a:rPr lang="en-US" dirty="0" smtClean="0"/>
              <a:t> lo </a:t>
            </a:r>
            <a:r>
              <a:rPr lang="en-US" dirty="0" err="1" smtClean="0"/>
              <a:t>stato</a:t>
            </a:r>
            <a:r>
              <a:rPr lang="en-US" dirty="0" smtClean="0"/>
              <a:t> in @opening 001</a:t>
            </a:r>
          </a:p>
          <a:p>
            <a:pPr lvl="1"/>
            <a:r>
              <a:rPr lang="en-US" dirty="0" err="1" smtClean="0"/>
              <a:t>Configurare</a:t>
            </a:r>
            <a:r>
              <a:rPr lang="en-US" dirty="0" smtClean="0"/>
              <a:t> I led3 e led4 in </a:t>
            </a:r>
            <a:r>
              <a:rPr lang="en-US" dirty="0" err="1" smtClean="0"/>
              <a:t>accordo</a:t>
            </a:r>
            <a:r>
              <a:rPr lang="en-US" dirty="0" smtClean="0"/>
              <a:t> con lo </a:t>
            </a:r>
            <a:r>
              <a:rPr lang="en-US" dirty="0" err="1" smtClean="0"/>
              <a:t>stato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endParaRPr lang="en-US" dirty="0" smtClean="0"/>
          </a:p>
          <a:p>
            <a:pPr lvl="1"/>
            <a:r>
              <a:rPr lang="en-US" dirty="0" err="1" smtClean="0"/>
              <a:t>Attivare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Pin DA_OD “Open direction” (</a:t>
            </a:r>
            <a:r>
              <a:rPr lang="en-US" dirty="0" err="1" smtClean="0"/>
              <a:t>il</a:t>
            </a:r>
            <a:r>
              <a:rPr lang="en-US" dirty="0" smtClean="0"/>
              <a:t> pin DA_CD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settato</a:t>
            </a:r>
            <a:r>
              <a:rPr lang="en-US" dirty="0" smtClean="0"/>
              <a:t> al </a:t>
            </a:r>
            <a:r>
              <a:rPr lang="en-US" dirty="0" err="1" smtClean="0"/>
              <a:t>valore</a:t>
            </a:r>
            <a:r>
              <a:rPr lang="en-US" dirty="0" smtClean="0"/>
              <a:t> 0) </a:t>
            </a:r>
            <a:r>
              <a:rPr lang="en-US" dirty="0" err="1" smtClean="0"/>
              <a:t>fino</a:t>
            </a:r>
            <a:r>
              <a:rPr lang="en-US" dirty="0" smtClean="0"/>
              <a:t> a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di fine </a:t>
            </a:r>
            <a:r>
              <a:rPr lang="en-US" dirty="0" err="1" smtClean="0"/>
              <a:t>corsa</a:t>
            </a:r>
            <a:r>
              <a:rPr lang="en-US" dirty="0" smtClean="0"/>
              <a:t> DS_O non </a:t>
            </a:r>
            <a:r>
              <a:rPr lang="en-US" dirty="0" err="1" smtClean="0"/>
              <a:t>restituisce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mutare</a:t>
            </a:r>
            <a:r>
              <a:rPr lang="en-US" dirty="0" smtClean="0"/>
              <a:t> lo </a:t>
            </a:r>
            <a:r>
              <a:rPr lang="en-US" dirty="0" err="1" smtClean="0"/>
              <a:t>stato</a:t>
            </a:r>
            <a:r>
              <a:rPr lang="en-US" dirty="0" smtClean="0"/>
              <a:t> in @open 011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3656FD8-A425-4C18-99D8-84997525CED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Step1c – Close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Close Gate </a:t>
            </a:r>
          </a:p>
          <a:p>
            <a:pPr lvl="1"/>
            <a:r>
              <a:rPr lang="en-US" dirty="0" err="1" smtClean="0"/>
              <a:t>Mutare</a:t>
            </a:r>
            <a:r>
              <a:rPr lang="en-US" dirty="0" smtClean="0"/>
              <a:t> lo </a:t>
            </a:r>
            <a:r>
              <a:rPr lang="en-US" dirty="0" err="1" smtClean="0"/>
              <a:t>stato</a:t>
            </a:r>
            <a:r>
              <a:rPr lang="en-US" dirty="0" smtClean="0"/>
              <a:t> in @closing 011</a:t>
            </a:r>
          </a:p>
          <a:p>
            <a:pPr lvl="1"/>
            <a:r>
              <a:rPr lang="en-US" dirty="0" err="1" smtClean="0"/>
              <a:t>Configurare</a:t>
            </a:r>
            <a:r>
              <a:rPr lang="en-US" dirty="0" smtClean="0"/>
              <a:t> I led3 e led4 in </a:t>
            </a:r>
            <a:r>
              <a:rPr lang="en-US" dirty="0" err="1" smtClean="0"/>
              <a:t>accordo</a:t>
            </a:r>
            <a:r>
              <a:rPr lang="en-US" dirty="0" smtClean="0"/>
              <a:t> con lo </a:t>
            </a:r>
            <a:r>
              <a:rPr lang="en-US" dirty="0" err="1" smtClean="0"/>
              <a:t>stato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endParaRPr lang="en-US" dirty="0" smtClean="0"/>
          </a:p>
          <a:p>
            <a:pPr lvl="1"/>
            <a:r>
              <a:rPr lang="en-US" dirty="0" err="1" smtClean="0"/>
              <a:t>Attivare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Pin DA_CD “Close direction” (</a:t>
            </a:r>
            <a:r>
              <a:rPr lang="en-US" dirty="0" err="1" smtClean="0"/>
              <a:t>il</a:t>
            </a:r>
            <a:r>
              <a:rPr lang="en-US" dirty="0" smtClean="0"/>
              <a:t> pin DA_OD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settato</a:t>
            </a:r>
            <a:r>
              <a:rPr lang="en-US" dirty="0" smtClean="0"/>
              <a:t> al </a:t>
            </a:r>
            <a:r>
              <a:rPr lang="en-US" dirty="0" err="1" smtClean="0"/>
              <a:t>valore</a:t>
            </a:r>
            <a:r>
              <a:rPr lang="en-US" dirty="0" smtClean="0"/>
              <a:t> 0) </a:t>
            </a:r>
            <a:r>
              <a:rPr lang="en-US" dirty="0" err="1" smtClean="0"/>
              <a:t>fino</a:t>
            </a:r>
            <a:r>
              <a:rPr lang="en-US" dirty="0" smtClean="0"/>
              <a:t> a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di fine </a:t>
            </a:r>
            <a:r>
              <a:rPr lang="en-US" dirty="0" err="1" smtClean="0"/>
              <a:t>corsa</a:t>
            </a:r>
            <a:r>
              <a:rPr lang="en-US" dirty="0" smtClean="0"/>
              <a:t> DS_C non </a:t>
            </a:r>
            <a:r>
              <a:rPr lang="en-US" dirty="0" err="1" smtClean="0"/>
              <a:t>restituisce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mutare</a:t>
            </a:r>
            <a:r>
              <a:rPr lang="en-US" dirty="0" smtClean="0"/>
              <a:t> lo </a:t>
            </a:r>
            <a:r>
              <a:rPr lang="en-US" dirty="0" err="1" smtClean="0"/>
              <a:t>stato</a:t>
            </a:r>
            <a:r>
              <a:rPr lang="en-US" dirty="0" smtClean="0"/>
              <a:t> in @close 000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3656FD8-A425-4C18-99D8-84997525CED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Step1d – Set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 Position</a:t>
            </a:r>
          </a:p>
          <a:p>
            <a:pPr lvl="1"/>
            <a:r>
              <a:rPr lang="en-US" dirty="0" err="1" smtClean="0"/>
              <a:t>Mutare</a:t>
            </a:r>
            <a:r>
              <a:rPr lang="en-US" dirty="0" smtClean="0"/>
              <a:t> lo </a:t>
            </a:r>
            <a:r>
              <a:rPr lang="en-US" dirty="0" err="1" smtClean="0"/>
              <a:t>stato</a:t>
            </a:r>
            <a:r>
              <a:rPr lang="en-US" dirty="0" smtClean="0"/>
              <a:t> in @opening </a:t>
            </a:r>
            <a:r>
              <a:rPr lang="en-US" dirty="0"/>
              <a:t>0</a:t>
            </a:r>
            <a:r>
              <a:rPr lang="en-US" dirty="0" smtClean="0"/>
              <a:t>01 o @closing </a:t>
            </a:r>
            <a:r>
              <a:rPr lang="en-US" dirty="0"/>
              <a:t>0</a:t>
            </a:r>
            <a:r>
              <a:rPr lang="en-US" dirty="0" smtClean="0"/>
              <a:t>11</a:t>
            </a:r>
          </a:p>
          <a:p>
            <a:pPr lvl="1"/>
            <a:r>
              <a:rPr lang="en-US" dirty="0" err="1" smtClean="0"/>
              <a:t>Configurare</a:t>
            </a:r>
            <a:r>
              <a:rPr lang="en-US" dirty="0" smtClean="0"/>
              <a:t> I led3 e led4 in </a:t>
            </a:r>
            <a:r>
              <a:rPr lang="en-US" dirty="0" err="1" smtClean="0"/>
              <a:t>accordo</a:t>
            </a:r>
            <a:r>
              <a:rPr lang="en-US" dirty="0" smtClean="0"/>
              <a:t> con lo </a:t>
            </a:r>
            <a:r>
              <a:rPr lang="en-US" dirty="0" err="1" smtClean="0"/>
              <a:t>stato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endParaRPr lang="en-US" dirty="0" smtClean="0"/>
          </a:p>
          <a:p>
            <a:pPr lvl="1"/>
            <a:r>
              <a:rPr lang="en-US" dirty="0" err="1" smtClean="0"/>
              <a:t>Attivare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Pin DA_OD o DA_CD (</a:t>
            </a:r>
            <a:r>
              <a:rPr lang="en-US" dirty="0" err="1" smtClean="0"/>
              <a:t>l’altro</a:t>
            </a:r>
            <a:r>
              <a:rPr lang="en-US" dirty="0" smtClean="0"/>
              <a:t> pin </a:t>
            </a:r>
            <a:r>
              <a:rPr lang="en-US" dirty="0" err="1" smtClean="0"/>
              <a:t>DA_xD</a:t>
            </a:r>
            <a:r>
              <a:rPr lang="en-US" dirty="0" smtClean="0"/>
              <a:t> 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settato</a:t>
            </a:r>
            <a:r>
              <a:rPr lang="en-US" dirty="0" smtClean="0"/>
              <a:t> al </a:t>
            </a:r>
            <a:r>
              <a:rPr lang="en-US" dirty="0" err="1" smtClean="0"/>
              <a:t>valore</a:t>
            </a:r>
            <a:r>
              <a:rPr lang="en-US" dirty="0" smtClean="0"/>
              <a:t> 0) </a:t>
            </a:r>
            <a:r>
              <a:rPr lang="en-US" dirty="0" err="1" smtClean="0"/>
              <a:t>fino</a:t>
            </a:r>
            <a:r>
              <a:rPr lang="en-US" dirty="0" smtClean="0"/>
              <a:t> a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AS_P non </a:t>
            </a:r>
            <a:r>
              <a:rPr lang="en-US" dirty="0" err="1" smtClean="0"/>
              <a:t>restituisce</a:t>
            </a:r>
            <a:r>
              <a:rPr lang="en-US" dirty="0" smtClean="0"/>
              <a:t> </a:t>
            </a:r>
            <a:r>
              <a:rPr lang="en-US" dirty="0" err="1" smtClean="0"/>
              <a:t>l’equivalente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di </a:t>
            </a:r>
            <a:r>
              <a:rPr lang="en-US" dirty="0" err="1" smtClean="0"/>
              <a:t>posizione</a:t>
            </a:r>
            <a:r>
              <a:rPr lang="en-US" dirty="0" smtClean="0"/>
              <a:t> </a:t>
            </a:r>
            <a:r>
              <a:rPr lang="en-US" dirty="0" err="1" smtClean="0"/>
              <a:t>desiderato</a:t>
            </a:r>
            <a:endParaRPr lang="en-US" dirty="0" smtClean="0"/>
          </a:p>
          <a:p>
            <a:pPr lvl="1"/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mutare</a:t>
            </a:r>
            <a:r>
              <a:rPr lang="en-US" dirty="0" smtClean="0"/>
              <a:t> lo </a:t>
            </a:r>
            <a:r>
              <a:rPr lang="en-US" dirty="0" err="1" smtClean="0"/>
              <a:t>stato</a:t>
            </a:r>
            <a:r>
              <a:rPr lang="en-US" dirty="0" smtClean="0"/>
              <a:t> in @open 010, @close 000, @</a:t>
            </a:r>
            <a:r>
              <a:rPr lang="en-US" dirty="0" err="1" smtClean="0"/>
              <a:t>free_position</a:t>
            </a:r>
            <a:r>
              <a:rPr lang="en-US" dirty="0" smtClean="0"/>
              <a:t> 100 in </a:t>
            </a:r>
            <a:r>
              <a:rPr lang="en-US" dirty="0" err="1" smtClean="0"/>
              <a:t>accordo</a:t>
            </a:r>
            <a:r>
              <a:rPr lang="en-US" dirty="0" smtClean="0"/>
              <a:t> con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restituito</a:t>
            </a:r>
            <a:r>
              <a:rPr lang="en-US" dirty="0" smtClean="0"/>
              <a:t> dal </a:t>
            </a:r>
            <a:r>
              <a:rPr lang="en-US" dirty="0" err="1" smtClean="0"/>
              <a:t>sensore</a:t>
            </a:r>
            <a:r>
              <a:rPr lang="en-US" dirty="0" smtClean="0"/>
              <a:t> AS_P.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3656FD8-A425-4C18-99D8-84997525CED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Step1e – UART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Implementare</a:t>
            </a:r>
            <a:r>
              <a:rPr lang="en-US" dirty="0" smtClean="0"/>
              <a:t> un </a:t>
            </a:r>
            <a:r>
              <a:rPr lang="en-US" dirty="0" err="1" smtClean="0"/>
              <a:t>protocollo</a:t>
            </a:r>
            <a:r>
              <a:rPr lang="en-US" dirty="0" smtClean="0"/>
              <a:t> di </a:t>
            </a:r>
            <a:r>
              <a:rPr lang="en-US" dirty="0" err="1" smtClean="0"/>
              <a:t>controllo</a:t>
            </a:r>
            <a:r>
              <a:rPr lang="en-US" dirty="0" smtClean="0"/>
              <a:t> e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la UART1 secondo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specificato</a:t>
            </a:r>
            <a:r>
              <a:rPr lang="en-US" dirty="0" smtClean="0"/>
              <a:t> a </a:t>
            </a:r>
            <a:r>
              <a:rPr lang="en-US" dirty="0" err="1" smtClean="0"/>
              <a:t>seguire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ripete</a:t>
            </a:r>
            <a:r>
              <a:rPr lang="en-US" dirty="0" smtClean="0"/>
              <a:t> 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ricorda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se </a:t>
            </a:r>
            <a:r>
              <a:rPr lang="en-US" dirty="0" err="1" smtClean="0"/>
              <a:t>l’id</a:t>
            </a:r>
            <a:r>
              <a:rPr lang="en-US" dirty="0" smtClean="0"/>
              <a:t> </a:t>
            </a:r>
            <a:r>
              <a:rPr lang="en-US" dirty="0" err="1" smtClean="0"/>
              <a:t>specificato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pacchetto</a:t>
            </a:r>
            <a:r>
              <a:rPr lang="en-US" dirty="0" smtClean="0"/>
              <a:t> non coincide con </a:t>
            </a:r>
            <a:r>
              <a:rPr lang="en-US" dirty="0" err="1" smtClean="0"/>
              <a:t>quello</a:t>
            </a:r>
            <a:r>
              <a:rPr lang="en-US" dirty="0" smtClean="0"/>
              <a:t> </a:t>
            </a:r>
            <a:r>
              <a:rPr lang="en-US" dirty="0" err="1" smtClean="0"/>
              <a:t>configurato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control board lo </a:t>
            </a:r>
            <a:r>
              <a:rPr lang="en-US" dirty="0" err="1" smtClean="0"/>
              <a:t>stesso</a:t>
            </a:r>
            <a:r>
              <a:rPr lang="en-US" dirty="0" smtClean="0"/>
              <a:t> </a:t>
            </a:r>
            <a:r>
              <a:rPr lang="en-US" dirty="0" err="1" smtClean="0"/>
              <a:t>pacchetto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reindirizzato</a:t>
            </a:r>
            <a:r>
              <a:rPr lang="en-US" dirty="0" smtClean="0"/>
              <a:t> verso la UART2,</a:t>
            </a:r>
          </a:p>
          <a:p>
            <a:r>
              <a:rPr lang="en-US" dirty="0" smtClean="0"/>
              <a:t>Ad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cambio</a:t>
            </a:r>
            <a:r>
              <a:rPr lang="en-US" dirty="0" smtClean="0"/>
              <a:t> di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inviare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notifica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UART1 </a:t>
            </a:r>
            <a:r>
              <a:rPr lang="en-US" dirty="0" err="1" smtClean="0"/>
              <a:t>attraverso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pacchetto</a:t>
            </a:r>
            <a:r>
              <a:rPr lang="en-US" dirty="0" smtClean="0"/>
              <a:t> </a:t>
            </a:r>
            <a:r>
              <a:rPr lang="en-US" dirty="0" err="1" smtClean="0"/>
              <a:t>specifico</a:t>
            </a:r>
            <a:r>
              <a:rPr lang="en-US" dirty="0" smtClean="0"/>
              <a:t> (</a:t>
            </a:r>
            <a:r>
              <a:rPr lang="en-US" dirty="0" err="1" smtClean="0"/>
              <a:t>vedi</a:t>
            </a:r>
            <a:r>
              <a:rPr lang="en-US" dirty="0" smtClean="0"/>
              <a:t> </a:t>
            </a:r>
            <a:r>
              <a:rPr lang="en-US" dirty="0" err="1" smtClean="0"/>
              <a:t>protocollo</a:t>
            </a:r>
            <a:r>
              <a:rPr lang="en-US" dirty="0" smtClean="0"/>
              <a:t> UART)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3656FD8-A425-4C18-99D8-84997525CED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4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Step1d - </a:t>
            </a:r>
            <a:r>
              <a:rPr lang="en-US" dirty="0" err="1" smtClean="0"/>
              <a:t>Struttura</a:t>
            </a:r>
            <a:r>
              <a:rPr lang="en-US" dirty="0" smtClean="0"/>
              <a:t> </a:t>
            </a:r>
            <a:r>
              <a:rPr lang="en-US" dirty="0" err="1" smtClean="0"/>
              <a:t>pacchetto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#&lt;</a:t>
            </a:r>
            <a:r>
              <a:rPr lang="en-US" sz="1800" dirty="0" err="1" smtClean="0"/>
              <a:t>comand</a:t>
            </a:r>
            <a:r>
              <a:rPr lang="en-US" sz="1800" dirty="0" smtClean="0"/>
              <a:t>&gt;[:&lt;id&gt;[:&lt;code&gt;]][:[&lt;param1&gt;,[…&lt;</a:t>
            </a:r>
            <a:r>
              <a:rPr lang="en-US" sz="1800" dirty="0" err="1" smtClean="0"/>
              <a:t>param</a:t>
            </a:r>
            <a:r>
              <a:rPr lang="en-US" sz="1800" dirty="0" smtClean="0"/>
              <a:t> N&gt;]]&lt;EOP&gt;</a:t>
            </a:r>
          </a:p>
          <a:p>
            <a:pPr marL="0" indent="0">
              <a:buNone/>
            </a:pPr>
            <a:r>
              <a:rPr lang="en-US" sz="1800" dirty="0" err="1" smtClean="0"/>
              <a:t>Esempi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#VER\r</a:t>
            </a:r>
          </a:p>
          <a:p>
            <a:pPr marL="0" indent="0">
              <a:buNone/>
            </a:pPr>
            <a:r>
              <a:rPr lang="en-US" sz="1800" dirty="0" smtClean="0"/>
              <a:t>#PING:1:1234\0</a:t>
            </a:r>
          </a:p>
          <a:p>
            <a:pPr marL="0" indent="0">
              <a:buNone/>
            </a:pPr>
            <a:r>
              <a:rPr lang="en-US" sz="1800" dirty="0" smtClean="0"/>
              <a:t>#OPEN_GATE:2:1234\n</a:t>
            </a:r>
          </a:p>
          <a:p>
            <a:pPr marL="0" indent="0">
              <a:buNone/>
            </a:pPr>
            <a:r>
              <a:rPr lang="en-US" sz="1800" dirty="0" smtClean="0"/>
              <a:t>#NOTIFY:2:I,STATE OPEN\n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Dove </a:t>
            </a:r>
          </a:p>
          <a:p>
            <a:pPr marL="0" indent="0">
              <a:buNone/>
            </a:pPr>
            <a:r>
              <a:rPr lang="en-US" sz="1800" dirty="0" err="1" smtClean="0"/>
              <a:t>Comand</a:t>
            </a:r>
            <a:r>
              <a:rPr lang="en-US" sz="1800" dirty="0" smtClean="0"/>
              <a:t> 		</a:t>
            </a:r>
            <a:r>
              <a:rPr lang="en-US" sz="1800" dirty="0" err="1" smtClean="0"/>
              <a:t>comando</a:t>
            </a:r>
            <a:r>
              <a:rPr lang="en-US" sz="1800" dirty="0" smtClean="0"/>
              <a:t> </a:t>
            </a:r>
            <a:r>
              <a:rPr lang="en-US" sz="1800" dirty="0" err="1" smtClean="0"/>
              <a:t>valido</a:t>
            </a:r>
            <a:r>
              <a:rPr lang="en-US" sz="1800" dirty="0" smtClean="0"/>
              <a:t> </a:t>
            </a:r>
            <a:r>
              <a:rPr lang="en-US" sz="1800" dirty="0" err="1" smtClean="0"/>
              <a:t>spiegato</a:t>
            </a:r>
            <a:r>
              <a:rPr lang="en-US" sz="1800" dirty="0" smtClean="0"/>
              <a:t> </a:t>
            </a:r>
            <a:r>
              <a:rPr lang="en-US" sz="1800" dirty="0" err="1" smtClean="0"/>
              <a:t>nelle</a:t>
            </a:r>
            <a:r>
              <a:rPr lang="en-US" sz="1800" dirty="0" smtClean="0"/>
              <a:t> </a:t>
            </a:r>
            <a:r>
              <a:rPr lang="en-US" sz="1800" dirty="0" err="1" smtClean="0"/>
              <a:t>tabelle</a:t>
            </a:r>
            <a:r>
              <a:rPr lang="en-US" sz="1800" dirty="0" smtClean="0"/>
              <a:t> </a:t>
            </a:r>
            <a:r>
              <a:rPr lang="en-US" sz="1800" dirty="0" err="1" smtClean="0"/>
              <a:t>succesive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Code		</a:t>
            </a:r>
            <a:r>
              <a:rPr lang="en-US" sz="1800" dirty="0" err="1" smtClean="0"/>
              <a:t>il</a:t>
            </a:r>
            <a:r>
              <a:rPr lang="en-US" sz="1800" dirty="0" smtClean="0"/>
              <a:t> </a:t>
            </a:r>
            <a:r>
              <a:rPr lang="en-US" sz="1800" dirty="0" err="1" smtClean="0"/>
              <a:t>codice</a:t>
            </a:r>
            <a:r>
              <a:rPr lang="en-US" sz="1800" dirty="0" smtClean="0"/>
              <a:t> </a:t>
            </a:r>
            <a:r>
              <a:rPr lang="en-US" sz="1800" dirty="0" err="1" smtClean="0"/>
              <a:t>che</a:t>
            </a:r>
            <a:r>
              <a:rPr lang="en-US" sz="1800" dirty="0" smtClean="0"/>
              <a:t> </a:t>
            </a:r>
            <a:r>
              <a:rPr lang="en-US" sz="1800" dirty="0" err="1" smtClean="0"/>
              <a:t>identifica</a:t>
            </a:r>
            <a:r>
              <a:rPr lang="en-US" sz="1800" dirty="0" smtClean="0"/>
              <a:t> in </a:t>
            </a:r>
            <a:r>
              <a:rPr lang="en-US" sz="1800" dirty="0" err="1" smtClean="0"/>
              <a:t>modo</a:t>
            </a:r>
            <a:r>
              <a:rPr lang="en-US" sz="1800" dirty="0" smtClean="0"/>
              <a:t> </a:t>
            </a:r>
            <a:r>
              <a:rPr lang="en-US" sz="1800" dirty="0" err="1" smtClean="0"/>
              <a:t>univoco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</a:t>
            </a:r>
            <a:r>
              <a:rPr lang="en-US" sz="1800" dirty="0" err="1" smtClean="0"/>
              <a:t>cancello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Param</a:t>
            </a:r>
            <a:r>
              <a:rPr lang="en-US" sz="1800" dirty="0" smtClean="0"/>
              <a:t> X 		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parametri</a:t>
            </a:r>
            <a:r>
              <a:rPr lang="en-US" sz="1800" dirty="0" smtClean="0"/>
              <a:t> in </a:t>
            </a:r>
            <a:r>
              <a:rPr lang="en-US" sz="1800" dirty="0" err="1" smtClean="0"/>
              <a:t>relazione</a:t>
            </a:r>
            <a:r>
              <a:rPr lang="en-US" sz="1800" dirty="0" smtClean="0"/>
              <a:t> al </a:t>
            </a:r>
            <a:r>
              <a:rPr lang="en-US" sz="1800" dirty="0" err="1" smtClean="0"/>
              <a:t>comando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EOP		</a:t>
            </a:r>
            <a:r>
              <a:rPr lang="en-US" sz="1800" dirty="0" err="1" smtClean="0"/>
              <a:t>il</a:t>
            </a:r>
            <a:r>
              <a:rPr lang="en-US" sz="1800" dirty="0" smtClean="0"/>
              <a:t> </a:t>
            </a:r>
            <a:r>
              <a:rPr lang="en-US" sz="1800" dirty="0" err="1" smtClean="0"/>
              <a:t>terminatore</a:t>
            </a:r>
            <a:r>
              <a:rPr lang="en-US" sz="1800" dirty="0" smtClean="0"/>
              <a:t> del </a:t>
            </a:r>
            <a:r>
              <a:rPr lang="en-US" sz="1800" dirty="0" err="1" smtClean="0"/>
              <a:t>pacchetto</a:t>
            </a:r>
            <a:r>
              <a:rPr lang="en-US" sz="1800" dirty="0" smtClean="0"/>
              <a:t> </a:t>
            </a:r>
            <a:r>
              <a:rPr lang="en-US" sz="1800" dirty="0" err="1" smtClean="0"/>
              <a:t>che</a:t>
            </a:r>
            <a:r>
              <a:rPr lang="en-US" sz="1800" dirty="0" smtClean="0"/>
              <a:t> </a:t>
            </a:r>
            <a:r>
              <a:rPr lang="en-US" sz="1800" dirty="0" err="1" smtClean="0"/>
              <a:t>puo</a:t>
            </a:r>
            <a:r>
              <a:rPr lang="en-US" sz="1800" dirty="0" smtClean="0"/>
              <a:t>’ </a:t>
            </a:r>
            <a:r>
              <a:rPr lang="en-US" sz="1800" dirty="0" err="1" smtClean="0"/>
              <a:t>essere</a:t>
            </a:r>
            <a:r>
              <a:rPr lang="en-US" sz="1800" dirty="0" smtClean="0"/>
              <a:t> </a:t>
            </a:r>
            <a:r>
              <a:rPr lang="en-US" sz="1800" dirty="0" err="1" smtClean="0"/>
              <a:t>uno</a:t>
            </a:r>
            <a:r>
              <a:rPr lang="en-US" sz="1800" dirty="0" smtClean="0"/>
              <a:t> </a:t>
            </a:r>
            <a:r>
              <a:rPr lang="en-US" sz="1800" dirty="0" err="1" smtClean="0"/>
              <a:t>dei</a:t>
            </a:r>
            <a:r>
              <a:rPr lang="en-US" sz="1800" dirty="0" smtClean="0"/>
              <a:t> </a:t>
            </a:r>
            <a:r>
              <a:rPr lang="en-US" sz="1800" dirty="0" err="1" smtClean="0"/>
              <a:t>seguenti</a:t>
            </a:r>
            <a:r>
              <a:rPr lang="en-US" sz="1800" dirty="0" smtClean="0"/>
              <a:t> 		</a:t>
            </a:r>
            <a:r>
              <a:rPr lang="en-US" sz="1800" dirty="0" err="1" smtClean="0"/>
              <a:t>caratteri</a:t>
            </a:r>
            <a:r>
              <a:rPr lang="en-US" sz="1800" dirty="0" smtClean="0"/>
              <a:t> ‘\0’, ‘\r’, ‘\n’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3656FD8-A425-4C18-99D8-84997525CED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8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Step1d -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 err="1" smtClean="0"/>
              <a:t>comandi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suddividono</a:t>
            </a:r>
            <a:r>
              <a:rPr lang="en-US" dirty="0" smtClean="0"/>
              <a:t> in:</a:t>
            </a:r>
          </a:p>
          <a:p>
            <a:r>
              <a:rPr lang="en-US" dirty="0" err="1" smtClean="0"/>
              <a:t>Comandi</a:t>
            </a:r>
            <a:r>
              <a:rPr lang="en-US" dirty="0" smtClean="0"/>
              <a:t> di </a:t>
            </a:r>
            <a:r>
              <a:rPr lang="en-US" dirty="0" err="1" smtClean="0"/>
              <a:t>controllo</a:t>
            </a:r>
            <a:r>
              <a:rPr lang="en-US" dirty="0" smtClean="0"/>
              <a:t> (Ctrl Command)</a:t>
            </a:r>
          </a:p>
          <a:p>
            <a:pPr marL="712788" lvl="1" indent="0" algn="just">
              <a:buNone/>
            </a:pPr>
            <a:r>
              <a:rPr lang="en-US" sz="2300" dirty="0" err="1" smtClean="0"/>
              <a:t>sono</a:t>
            </a:r>
            <a:r>
              <a:rPr lang="en-US" sz="2300" dirty="0" smtClean="0"/>
              <a:t> </a:t>
            </a:r>
            <a:r>
              <a:rPr lang="en-US" sz="2300" dirty="0" err="1"/>
              <a:t>comandi</a:t>
            </a:r>
            <a:r>
              <a:rPr lang="en-US" sz="2300" dirty="0"/>
              <a:t> </a:t>
            </a:r>
            <a:r>
              <a:rPr lang="en-US" sz="2300" dirty="0" err="1"/>
              <a:t>utilizzati</a:t>
            </a:r>
            <a:r>
              <a:rPr lang="en-US" sz="2300" dirty="0"/>
              <a:t> </a:t>
            </a:r>
            <a:r>
              <a:rPr lang="en-US" sz="2300" dirty="0" err="1"/>
              <a:t>principalmente</a:t>
            </a:r>
            <a:r>
              <a:rPr lang="en-US" sz="2300" dirty="0"/>
              <a:t> </a:t>
            </a:r>
            <a:r>
              <a:rPr lang="en-US" sz="2300" dirty="0" smtClean="0"/>
              <a:t>per </a:t>
            </a:r>
            <a:r>
              <a:rPr lang="en-US" sz="2300" dirty="0" err="1" smtClean="0"/>
              <a:t>configurare</a:t>
            </a:r>
            <a:r>
              <a:rPr lang="en-US" sz="2300" dirty="0" smtClean="0"/>
              <a:t> la </a:t>
            </a:r>
            <a:r>
              <a:rPr lang="en-US" sz="2300" dirty="0"/>
              <a:t>control board e </a:t>
            </a:r>
            <a:r>
              <a:rPr lang="en-US" sz="2300" dirty="0" err="1"/>
              <a:t>settare</a:t>
            </a:r>
            <a:r>
              <a:rPr lang="en-US" sz="2300" dirty="0"/>
              <a:t> name, code, id </a:t>
            </a:r>
            <a:r>
              <a:rPr lang="en-US" sz="2300" dirty="0" smtClean="0"/>
              <a:t>non </a:t>
            </a:r>
            <a:r>
              <a:rPr lang="en-US" sz="2300" dirty="0" err="1"/>
              <a:t>hanno</a:t>
            </a:r>
            <a:r>
              <a:rPr lang="en-US" sz="2300" dirty="0"/>
              <a:t> </a:t>
            </a:r>
            <a:r>
              <a:rPr lang="en-US" sz="2300" dirty="0" err="1"/>
              <a:t>bisogno</a:t>
            </a:r>
            <a:r>
              <a:rPr lang="en-US" sz="2300" dirty="0"/>
              <a:t> di id e code</a:t>
            </a:r>
          </a:p>
          <a:p>
            <a:r>
              <a:rPr lang="en-US" dirty="0" err="1" smtClean="0"/>
              <a:t>Comandi</a:t>
            </a:r>
            <a:r>
              <a:rPr lang="en-US" dirty="0" smtClean="0"/>
              <a:t> di </a:t>
            </a:r>
            <a:r>
              <a:rPr lang="en-US" dirty="0" err="1" smtClean="0"/>
              <a:t>applicazione</a:t>
            </a:r>
            <a:r>
              <a:rPr lang="en-US" dirty="0" smtClean="0"/>
              <a:t> (App Command)</a:t>
            </a:r>
          </a:p>
          <a:p>
            <a:pPr marL="685800" lvl="2" indent="0" algn="just">
              <a:buNone/>
            </a:pP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comandi</a:t>
            </a:r>
            <a:r>
              <a:rPr lang="en-US" dirty="0" smtClean="0"/>
              <a:t> </a:t>
            </a:r>
            <a:r>
              <a:rPr lang="en-US" dirty="0" err="1" smtClean="0"/>
              <a:t>legati</a:t>
            </a:r>
            <a:r>
              <a:rPr lang="en-US" dirty="0" smtClean="0"/>
              <a:t> </a:t>
            </a:r>
            <a:r>
              <a:rPr lang="en-US" dirty="0" err="1" smtClean="0"/>
              <a:t>all’applicazione</a:t>
            </a:r>
            <a:r>
              <a:rPr lang="en-US" dirty="0" smtClean="0"/>
              <a:t> e </a:t>
            </a:r>
            <a:r>
              <a:rPr lang="en-US" dirty="0" err="1" smtClean="0"/>
              <a:t>necessitano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di id e code, la board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riceve</a:t>
            </a:r>
            <a:r>
              <a:rPr lang="en-US" dirty="0" smtClean="0"/>
              <a:t> un App Command </a:t>
            </a:r>
            <a:r>
              <a:rPr lang="en-US" dirty="0" err="1" smtClean="0"/>
              <a:t>controlla</a:t>
            </a:r>
            <a:r>
              <a:rPr lang="en-US" dirty="0" smtClean="0"/>
              <a:t> </a:t>
            </a:r>
            <a:r>
              <a:rPr lang="en-US" dirty="0" err="1" smtClean="0"/>
              <a:t>l’id</a:t>
            </a:r>
            <a:r>
              <a:rPr lang="en-US" dirty="0" smtClean="0"/>
              <a:t>, se coincide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proprio</a:t>
            </a:r>
            <a:r>
              <a:rPr lang="en-US" dirty="0" smtClean="0"/>
              <a:t> </a:t>
            </a:r>
            <a:r>
              <a:rPr lang="en-US" dirty="0" err="1" smtClean="0"/>
              <a:t>allora</a:t>
            </a:r>
            <a:r>
              <a:rPr lang="en-US" dirty="0" smtClean="0"/>
              <a:t> </a:t>
            </a:r>
            <a:r>
              <a:rPr lang="en-US" dirty="0" err="1" smtClean="0"/>
              <a:t>esegue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altrimenti</a:t>
            </a:r>
            <a:r>
              <a:rPr lang="en-US" dirty="0" smtClean="0"/>
              <a:t> lo </a:t>
            </a:r>
            <a:r>
              <a:rPr lang="en-US" dirty="0" err="1" smtClean="0"/>
              <a:t>ritrasmette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UART2 per </a:t>
            </a:r>
            <a:r>
              <a:rPr lang="en-US" dirty="0" err="1" smtClean="0"/>
              <a:t>continuare</a:t>
            </a:r>
            <a:r>
              <a:rPr lang="en-US" dirty="0" smtClean="0"/>
              <a:t> la catena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3656FD8-A425-4C18-99D8-84997525CED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24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Step1d - </a:t>
            </a:r>
            <a:r>
              <a:rPr lang="en-US" dirty="0" smtClean="0"/>
              <a:t>Ctrl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3656FD8-A425-4C18-99D8-84997525CED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363251"/>
              </p:ext>
            </p:extLst>
          </p:nvPr>
        </p:nvGraphicFramePr>
        <p:xfrm>
          <a:off x="533400" y="3048000"/>
          <a:ext cx="81534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685800"/>
                <a:gridCol w="685800"/>
                <a:gridCol w="1262204"/>
                <a:gridCol w="33097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FW Version (AEG</a:t>
                      </a:r>
                      <a:r>
                        <a:rPr lang="en-US" baseline="0" dirty="0" smtClean="0"/>
                        <a:t> 1.0)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(Max length 8)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(1..9)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(</a:t>
                      </a:r>
                      <a:r>
                        <a:rPr lang="en-US" dirty="0" err="1" smtClean="0"/>
                        <a:t>Numric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TO_OPEN (TO_O)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(sec) 20</a:t>
                      </a:r>
                      <a:r>
                        <a:rPr lang="en-US" baseline="0" dirty="0" smtClean="0"/>
                        <a:t> – 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TO_CLOSE (TO_C)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(sec) 20 – 100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TO_MOVE (TO_M)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(sec/10)</a:t>
                      </a:r>
                      <a:r>
                        <a:rPr lang="en-US" baseline="0" dirty="0" smtClean="0"/>
                        <a:t> 1 – 50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18288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Get : 	</a:t>
            </a:r>
            <a:r>
              <a:rPr lang="en-US" sz="1800" dirty="0" err="1" smtClean="0"/>
              <a:t>Request:No</a:t>
            </a:r>
            <a:r>
              <a:rPr lang="en-US" sz="1800" dirty="0" smtClean="0"/>
              <a:t> parameters</a:t>
            </a:r>
          </a:p>
          <a:p>
            <a:r>
              <a:rPr lang="en-US" sz="1800" dirty="0" smtClean="0"/>
              <a:t>Set : 	Request: Value[s] 		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4114800" y="196729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/>
              <a:t>Response:Value</a:t>
            </a:r>
            <a:r>
              <a:rPr lang="en-US" sz="1800" dirty="0"/>
              <a:t>[s] (comma separated)</a:t>
            </a:r>
          </a:p>
        </p:txBody>
      </p:sp>
      <p:sp>
        <p:nvSpPr>
          <p:cNvPr id="9" name="Right Brace 8"/>
          <p:cNvSpPr/>
          <p:nvPr/>
        </p:nvSpPr>
        <p:spPr>
          <a:xfrm>
            <a:off x="3733800" y="1828800"/>
            <a:ext cx="228600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1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Step1d - </a:t>
            </a:r>
            <a:r>
              <a:rPr lang="en-US" dirty="0" smtClean="0"/>
              <a:t>App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3656FD8-A425-4C18-99D8-84997525CED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28993"/>
              </p:ext>
            </p:extLst>
          </p:nvPr>
        </p:nvGraphicFramePr>
        <p:xfrm>
          <a:off x="304800" y="1828800"/>
          <a:ext cx="8610601" cy="45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708"/>
                <a:gridCol w="606492"/>
                <a:gridCol w="1133192"/>
                <a:gridCol w="1686208"/>
                <a:gridCol w="3429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OPEN_GATE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r>
                        <a:rPr lang="en-US" dirty="0" err="1" smtClean="0"/>
                        <a:t>param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CLOSE_GATE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POS_GATE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0%</a:t>
                      </a:r>
                      <a:r>
                        <a:rPr lang="en-US" baseline="0" dirty="0" smtClean="0"/>
                        <a:t> - 100%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STATUS_GATE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Request: none</a:t>
                      </a:r>
                    </a:p>
                    <a:p>
                      <a:r>
                        <a:rPr lang="en-US" dirty="0" smtClean="0"/>
                        <a:t>Response</a:t>
                      </a:r>
                    </a:p>
                    <a:p>
                      <a:r>
                        <a:rPr lang="en-US" dirty="0" err="1" smtClean="0"/>
                        <a:t>State,Position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del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sistema</a:t>
                      </a:r>
                      <a:r>
                        <a:rPr lang="en-US" baseline="0" dirty="0" smtClean="0"/>
                        <a:t> open, opening, close, closing, </a:t>
                      </a:r>
                      <a:r>
                        <a:rPr lang="en-US" baseline="0" dirty="0" err="1" smtClean="0"/>
                        <a:t>free_position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Position </a:t>
                      </a:r>
                      <a:r>
                        <a:rPr lang="en-US" dirty="0" err="1" smtClean="0"/>
                        <a:t>rappresenta</a:t>
                      </a:r>
                      <a:r>
                        <a:rPr lang="en-US" dirty="0" smtClean="0"/>
                        <a:t> la </a:t>
                      </a:r>
                      <a:r>
                        <a:rPr lang="en-US" dirty="0" err="1" smtClean="0"/>
                        <a:t>posizione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attuale</a:t>
                      </a:r>
                      <a:r>
                        <a:rPr lang="en-US" baseline="0" dirty="0" smtClean="0"/>
                        <a:t> del </a:t>
                      </a:r>
                      <a:r>
                        <a:rPr lang="en-US" baseline="0" dirty="0" err="1" smtClean="0"/>
                        <a:t>cancello</a:t>
                      </a:r>
                      <a:r>
                        <a:rPr lang="en-US" baseline="0" dirty="0" smtClean="0"/>
                        <a:t> (di </a:t>
                      </a:r>
                      <a:r>
                        <a:rPr lang="en-US" baseline="0" dirty="0" err="1" smtClean="0"/>
                        <a:t>fatto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l’ultima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lettura</a:t>
                      </a:r>
                      <a:r>
                        <a:rPr lang="en-US" baseline="0" dirty="0" smtClean="0"/>
                        <a:t> di AS1 </a:t>
                      </a:r>
                      <a:r>
                        <a:rPr lang="en-US" baseline="0" dirty="0" err="1" smtClean="0"/>
                        <a:t>convertita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percentuale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r>
                        <a:rPr lang="en-US" dirty="0" err="1" smtClean="0"/>
                        <a:t>param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Effettua</a:t>
                      </a:r>
                      <a:r>
                        <a:rPr lang="en-US" dirty="0" smtClean="0"/>
                        <a:t> un reset del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sistema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NOTIFY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Tipo,Message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Spedito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dalla</a:t>
                      </a:r>
                      <a:r>
                        <a:rPr lang="en-US" dirty="0" smtClean="0"/>
                        <a:t> board al PC per </a:t>
                      </a:r>
                      <a:r>
                        <a:rPr lang="en-US" dirty="0" err="1" smtClean="0"/>
                        <a:t>gestire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notifica</a:t>
                      </a:r>
                      <a:r>
                        <a:rPr lang="en-US" baseline="0" dirty="0" smtClean="0"/>
                        <a:t> informative e di </a:t>
                      </a:r>
                      <a:r>
                        <a:rPr lang="en-US" baseline="0" dirty="0" err="1" smtClean="0"/>
                        <a:t>errore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149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1d – Notify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Type: I = Information, W = Warning, E=Error</a:t>
            </a:r>
          </a:p>
          <a:p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State &lt;state&gt;	open, opening, close, closing, 				</a:t>
            </a:r>
            <a:r>
              <a:rPr lang="en-US" dirty="0" err="1" smtClean="0"/>
              <a:t>free_position</a:t>
            </a:r>
            <a:r>
              <a:rPr lang="en-US" dirty="0" smtClean="0"/>
              <a:t> in </a:t>
            </a:r>
            <a:r>
              <a:rPr lang="en-US" dirty="0" err="1" smtClean="0"/>
              <a:t>accordo</a:t>
            </a:r>
            <a:r>
              <a:rPr lang="en-US" dirty="0" smtClean="0"/>
              <a:t> con state pin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3656FD8-A425-4C18-99D8-84997525CED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64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</a:t>
            </a:r>
            <a:r>
              <a:rPr lang="en-US" dirty="0" err="1" smtClean="0"/>
              <a:t>Sensori</a:t>
            </a:r>
            <a:r>
              <a:rPr lang="en-US" dirty="0" smtClean="0"/>
              <a:t> di </a:t>
            </a:r>
            <a:r>
              <a:rPr lang="en-US" dirty="0" err="1" smtClean="0"/>
              <a:t>presenza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Aggiungere</a:t>
            </a:r>
            <a:r>
              <a:rPr lang="en-US" dirty="0" smtClean="0"/>
              <a:t> due </a:t>
            </a:r>
            <a:r>
              <a:rPr lang="en-US" dirty="0" err="1" smtClean="0"/>
              <a:t>sensori</a:t>
            </a:r>
            <a:r>
              <a:rPr lang="en-US" dirty="0" smtClean="0"/>
              <a:t> di </a:t>
            </a:r>
            <a:r>
              <a:rPr lang="en-US" dirty="0" err="1" smtClean="0"/>
              <a:t>presenza</a:t>
            </a:r>
            <a:r>
              <a:rPr lang="en-US" dirty="0" smtClean="0"/>
              <a:t> </a:t>
            </a:r>
            <a:r>
              <a:rPr lang="en-US" dirty="0"/>
              <a:t>A e B </a:t>
            </a:r>
            <a:r>
              <a:rPr lang="en-US" dirty="0" smtClean="0"/>
              <a:t>(o di </a:t>
            </a:r>
            <a:r>
              <a:rPr lang="en-US" dirty="0" err="1" smtClean="0"/>
              <a:t>passaggio</a:t>
            </a:r>
            <a:r>
              <a:rPr lang="en-US" dirty="0" smtClean="0"/>
              <a:t>)</a:t>
            </a:r>
          </a:p>
          <a:p>
            <a:r>
              <a:rPr lang="en-US" dirty="0" smtClean="0"/>
              <a:t>I due </a:t>
            </a:r>
            <a:r>
              <a:rPr lang="en-US" dirty="0" err="1" smtClean="0"/>
              <a:t>sensori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collegati</a:t>
            </a:r>
            <a:r>
              <a:rPr lang="en-US" dirty="0" smtClean="0"/>
              <a:t> a due pin </a:t>
            </a:r>
            <a:r>
              <a:rPr lang="en-US" dirty="0" err="1" smtClean="0"/>
              <a:t>configurati</a:t>
            </a:r>
            <a:r>
              <a:rPr lang="en-US" dirty="0" smtClean="0"/>
              <a:t> in input DS_PA e DS_PB, ad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r>
              <a:rPr lang="en-US" dirty="0" smtClean="0"/>
              <a:t> </a:t>
            </a:r>
            <a:r>
              <a:rPr lang="en-US" dirty="0" err="1" smtClean="0"/>
              <a:t>cambiamento</a:t>
            </a:r>
            <a:r>
              <a:rPr lang="en-US" dirty="0" smtClean="0"/>
              <a:t> di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inviata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notifica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la UART1 </a:t>
            </a:r>
            <a:r>
              <a:rPr lang="en-US" sz="2000" dirty="0" smtClean="0"/>
              <a:t>#NOTIFY:&lt;id&gt;:W,{P{A|B}_ON|P{A|B}_OFF}\n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cancello</a:t>
            </a:r>
            <a:r>
              <a:rPr lang="en-US" dirty="0" smtClean="0"/>
              <a:t> era in </a:t>
            </a:r>
            <a:r>
              <a:rPr lang="en-US" dirty="0" err="1" smtClean="0"/>
              <a:t>apertura</a:t>
            </a:r>
            <a:r>
              <a:rPr lang="en-US" dirty="0" smtClean="0"/>
              <a:t>, </a:t>
            </a:r>
            <a:r>
              <a:rPr lang="en-US" dirty="0" err="1" smtClean="0"/>
              <a:t>rimane</a:t>
            </a:r>
            <a:r>
              <a:rPr lang="en-US" dirty="0" smtClean="0"/>
              <a:t> tale, </a:t>
            </a:r>
            <a:r>
              <a:rPr lang="en-US" dirty="0" err="1" smtClean="0"/>
              <a:t>invece</a:t>
            </a:r>
            <a:r>
              <a:rPr lang="en-US" dirty="0" smtClean="0"/>
              <a:t> se era in </a:t>
            </a:r>
            <a:r>
              <a:rPr lang="en-US" dirty="0" err="1" smtClean="0"/>
              <a:t>chiusura</a:t>
            </a:r>
            <a:r>
              <a:rPr lang="en-US" dirty="0" smtClean="0"/>
              <a:t> </a:t>
            </a:r>
            <a:r>
              <a:rPr lang="en-US" dirty="0" err="1" smtClean="0"/>
              <a:t>prevedere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cambio</a:t>
            </a:r>
            <a:r>
              <a:rPr lang="en-US" dirty="0" smtClean="0"/>
              <a:t> in </a:t>
            </a:r>
            <a:r>
              <a:rPr lang="en-US" dirty="0" err="1" smtClean="0"/>
              <a:t>apertura</a:t>
            </a:r>
            <a:r>
              <a:rPr lang="en-US" dirty="0" smtClean="0"/>
              <a:t> (con aggiornamento </a:t>
            </a:r>
            <a:r>
              <a:rPr lang="en-US" dirty="0" err="1" smtClean="0"/>
              <a:t>dei</a:t>
            </a:r>
            <a:r>
              <a:rPr lang="en-US" dirty="0" smtClean="0"/>
              <a:t> led e pin di </a:t>
            </a:r>
            <a:r>
              <a:rPr lang="en-US" dirty="0" err="1" smtClean="0"/>
              <a:t>stato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3656FD8-A425-4C18-99D8-84997525CED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6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Obiettivo</a:t>
            </a:r>
            <a:r>
              <a:rPr lang="en-US" dirty="0" smtClean="0"/>
              <a:t> del </a:t>
            </a:r>
            <a:r>
              <a:rPr lang="en-US" dirty="0" err="1" smtClean="0"/>
              <a:t>progetto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Control board per Automatic Gate </a:t>
            </a:r>
            <a:r>
              <a:rPr lang="en-US" dirty="0" err="1" smtClean="0"/>
              <a:t>sia</a:t>
            </a:r>
            <a:r>
              <a:rPr lang="en-US" dirty="0" smtClean="0"/>
              <a:t> di </a:t>
            </a:r>
            <a:r>
              <a:rPr lang="en-US" dirty="0" err="1" smtClean="0"/>
              <a:t>tipo</a:t>
            </a:r>
            <a:r>
              <a:rPr lang="en-US" dirty="0" smtClean="0"/>
              <a:t> Sliding </a:t>
            </a:r>
            <a:r>
              <a:rPr lang="en-US" dirty="0" err="1" smtClean="0"/>
              <a:t>che</a:t>
            </a:r>
            <a:r>
              <a:rPr lang="en-US" dirty="0" smtClean="0"/>
              <a:t> di </a:t>
            </a:r>
            <a:r>
              <a:rPr lang="en-US" dirty="0" err="1" smtClean="0"/>
              <a:t>tipo</a:t>
            </a:r>
            <a:r>
              <a:rPr lang="en-US" dirty="0" smtClean="0"/>
              <a:t> Swing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3656FD8-A425-4C18-99D8-84997525CED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0296" y="3048000"/>
            <a:ext cx="2859373" cy="1999183"/>
            <a:chOff x="1170296" y="3048000"/>
            <a:chExt cx="2859373" cy="1999183"/>
          </a:xfrm>
        </p:grpSpPr>
        <p:pic>
          <p:nvPicPr>
            <p:cNvPr id="5" name="Picture 2"/>
            <p:cNvPicPr>
              <a:picLocks noChangeAspect="1" noChangeArrowheads="1" noCrop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39819" y="3048000"/>
              <a:ext cx="2726160" cy="1999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550575" y="3965796"/>
              <a:ext cx="1701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SLIDING</a:t>
              </a:r>
              <a:endPara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3252052" y="3965796"/>
              <a:ext cx="10935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GATE</a:t>
              </a:r>
              <a:endPara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29074" y="3048000"/>
            <a:ext cx="2902654" cy="1999182"/>
            <a:chOff x="4929074" y="3048000"/>
            <a:chExt cx="2902654" cy="1999182"/>
          </a:xfrm>
        </p:grpSpPr>
        <p:pic>
          <p:nvPicPr>
            <p:cNvPr id="6" name="Picture 2"/>
            <p:cNvPicPr>
              <a:picLocks noChangeAspect="1" noChangeArrowheads="1" noCrop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29200" y="3048000"/>
              <a:ext cx="2726160" cy="1999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4444807" y="3993093"/>
              <a:ext cx="14302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SWING</a:t>
              </a:r>
              <a:endPara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7054111" y="3965796"/>
              <a:ext cx="10935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GATE</a:t>
              </a:r>
              <a:endPara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7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Error Condition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err="1" smtClean="0"/>
              <a:t>Inserire</a:t>
            </a:r>
            <a:r>
              <a:rPr lang="en-US" sz="2200" dirty="0" smtClean="0"/>
              <a:t> la </a:t>
            </a:r>
            <a:r>
              <a:rPr lang="en-US" sz="2200" dirty="0" err="1" smtClean="0"/>
              <a:t>gestione</a:t>
            </a:r>
            <a:r>
              <a:rPr lang="en-US" sz="2200" dirty="0" smtClean="0"/>
              <a:t> e </a:t>
            </a:r>
            <a:r>
              <a:rPr lang="en-US" sz="2200" dirty="0" err="1" smtClean="0"/>
              <a:t>notifica</a:t>
            </a:r>
            <a:r>
              <a:rPr lang="en-US" sz="2200" dirty="0" smtClean="0"/>
              <a:t> </a:t>
            </a:r>
            <a:r>
              <a:rPr lang="en-US" sz="2200" dirty="0" err="1" smtClean="0"/>
              <a:t>delle</a:t>
            </a:r>
            <a:r>
              <a:rPr lang="en-US" sz="2200" dirty="0" smtClean="0"/>
              <a:t> </a:t>
            </a:r>
            <a:r>
              <a:rPr lang="en-US" sz="2200" dirty="0" err="1" smtClean="0"/>
              <a:t>seguenti</a:t>
            </a:r>
            <a:r>
              <a:rPr lang="en-US" sz="2200" dirty="0" smtClean="0"/>
              <a:t> </a:t>
            </a:r>
            <a:r>
              <a:rPr lang="en-US" sz="2200" dirty="0" err="1" smtClean="0"/>
              <a:t>condizioni</a:t>
            </a:r>
            <a:r>
              <a:rPr lang="en-US" sz="2200" dirty="0" smtClean="0"/>
              <a:t> di </a:t>
            </a:r>
            <a:r>
              <a:rPr lang="en-US" sz="2200" dirty="0" err="1" smtClean="0"/>
              <a:t>errore</a:t>
            </a:r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Il tempo per </a:t>
            </a:r>
            <a:r>
              <a:rPr lang="en-US" sz="2200" dirty="0" err="1" smtClean="0"/>
              <a:t>completare</a:t>
            </a:r>
            <a:r>
              <a:rPr lang="en-US" sz="2200" dirty="0" smtClean="0"/>
              <a:t> </a:t>
            </a:r>
            <a:r>
              <a:rPr lang="en-US" sz="2200" dirty="0" err="1" smtClean="0"/>
              <a:t>un’escursione</a:t>
            </a:r>
            <a:r>
              <a:rPr lang="en-US" sz="2200" dirty="0" smtClean="0"/>
              <a:t> </a:t>
            </a:r>
            <a:r>
              <a:rPr lang="en-US" sz="2200" dirty="0" err="1" smtClean="0"/>
              <a:t>deve</a:t>
            </a:r>
            <a:r>
              <a:rPr lang="en-US" sz="2200" dirty="0" smtClean="0"/>
              <a:t> </a:t>
            </a:r>
            <a:r>
              <a:rPr lang="en-US" sz="2200" dirty="0" err="1" smtClean="0"/>
              <a:t>essere</a:t>
            </a:r>
            <a:r>
              <a:rPr lang="en-US" sz="2200" dirty="0" smtClean="0"/>
              <a:t> </a:t>
            </a:r>
            <a:r>
              <a:rPr lang="en-US" sz="2200" dirty="0" err="1" smtClean="0"/>
              <a:t>minore</a:t>
            </a:r>
            <a:r>
              <a:rPr lang="en-US" sz="2200" dirty="0" smtClean="0"/>
              <a:t> del TO_OPEN o  del TO_CLOSE (in </a:t>
            </a:r>
            <a:r>
              <a:rPr lang="en-US" sz="2200" dirty="0" err="1" smtClean="0"/>
              <a:t>relazione</a:t>
            </a:r>
            <a:r>
              <a:rPr lang="en-US" sz="2200" dirty="0" smtClean="0"/>
              <a:t> </a:t>
            </a:r>
            <a:r>
              <a:rPr lang="en-US" sz="2200" dirty="0" err="1" smtClean="0"/>
              <a:t>all’operazione</a:t>
            </a:r>
            <a:r>
              <a:rPr lang="en-US" sz="2200" dirty="0" smtClean="0"/>
              <a:t> in </a:t>
            </a:r>
            <a:r>
              <a:rPr lang="en-US" sz="2200" dirty="0" err="1" smtClean="0"/>
              <a:t>corso</a:t>
            </a:r>
            <a:r>
              <a:rPr lang="en-US" sz="2200" dirty="0" smtClean="0"/>
              <a:t>), se </a:t>
            </a:r>
            <a:r>
              <a:rPr lang="en-US" sz="2200" dirty="0" err="1" smtClean="0"/>
              <a:t>scatta</a:t>
            </a:r>
            <a:r>
              <a:rPr lang="en-US" sz="2200" dirty="0" smtClean="0"/>
              <a:t> </a:t>
            </a:r>
            <a:r>
              <a:rPr lang="en-US" sz="2200" dirty="0" err="1" smtClean="0"/>
              <a:t>il</a:t>
            </a:r>
            <a:r>
              <a:rPr lang="en-US" sz="2200" dirty="0" smtClean="0"/>
              <a:t> TO </a:t>
            </a:r>
            <a:r>
              <a:rPr lang="en-US" sz="2200" dirty="0" err="1" smtClean="0"/>
              <a:t>il</a:t>
            </a:r>
            <a:r>
              <a:rPr lang="en-US" sz="2200" dirty="0" smtClean="0"/>
              <a:t> </a:t>
            </a:r>
            <a:r>
              <a:rPr lang="en-US" sz="2200" dirty="0" err="1" smtClean="0"/>
              <a:t>motore</a:t>
            </a:r>
            <a:r>
              <a:rPr lang="en-US" sz="2200" dirty="0" smtClean="0"/>
              <a:t> </a:t>
            </a:r>
            <a:r>
              <a:rPr lang="en-US" sz="2200" dirty="0" err="1" smtClean="0"/>
              <a:t>deve</a:t>
            </a:r>
            <a:r>
              <a:rPr lang="en-US" sz="2200" dirty="0" smtClean="0"/>
              <a:t> </a:t>
            </a:r>
            <a:r>
              <a:rPr lang="en-US" sz="2200" dirty="0" err="1" smtClean="0"/>
              <a:t>essere</a:t>
            </a:r>
            <a:r>
              <a:rPr lang="en-US" sz="2200" dirty="0" smtClean="0"/>
              <a:t> </a:t>
            </a:r>
            <a:r>
              <a:rPr lang="en-US" sz="2200" dirty="0" err="1" smtClean="0"/>
              <a:t>bloccato</a:t>
            </a:r>
            <a:r>
              <a:rPr lang="en-US" sz="2200" dirty="0" smtClean="0"/>
              <a:t>, </a:t>
            </a:r>
            <a:r>
              <a:rPr lang="en-US" sz="2200" dirty="0" err="1" smtClean="0"/>
              <a:t>il</a:t>
            </a:r>
            <a:r>
              <a:rPr lang="en-US" sz="2200" dirty="0" smtClean="0"/>
              <a:t> led3 </a:t>
            </a:r>
            <a:r>
              <a:rPr lang="en-US" sz="2200" dirty="0" err="1" smtClean="0"/>
              <a:t>lampeggiare</a:t>
            </a:r>
            <a:r>
              <a:rPr lang="en-US" sz="2200" dirty="0" smtClean="0"/>
              <a:t> in </a:t>
            </a:r>
            <a:r>
              <a:rPr lang="en-US" sz="2200" dirty="0" err="1" smtClean="0"/>
              <a:t>condizione</a:t>
            </a:r>
            <a:r>
              <a:rPr lang="en-US" sz="2200" dirty="0" smtClean="0"/>
              <a:t> di </a:t>
            </a:r>
            <a:r>
              <a:rPr lang="en-US" sz="2200" dirty="0" err="1" smtClean="0"/>
              <a:t>errore</a:t>
            </a:r>
            <a:r>
              <a:rPr lang="en-US" sz="2200" dirty="0" smtClean="0"/>
              <a:t>, lo </a:t>
            </a:r>
            <a:r>
              <a:rPr lang="en-US" sz="2200" dirty="0" err="1" smtClean="0"/>
              <a:t>stato</a:t>
            </a:r>
            <a:r>
              <a:rPr lang="en-US" sz="2200" dirty="0" smtClean="0"/>
              <a:t> </a:t>
            </a:r>
            <a:r>
              <a:rPr lang="en-US" sz="2200" dirty="0" err="1" smtClean="0"/>
              <a:t>aggiornato</a:t>
            </a:r>
            <a:r>
              <a:rPr lang="en-US" sz="2200" dirty="0" smtClean="0"/>
              <a:t> secondo 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err="1" smtClean="0"/>
              <a:t>valori</a:t>
            </a:r>
            <a:r>
              <a:rPr lang="en-US" sz="2200" dirty="0" smtClean="0"/>
              <a:t> </a:t>
            </a:r>
            <a:r>
              <a:rPr lang="en-US" sz="2200" dirty="0" err="1" smtClean="0"/>
              <a:t>letti</a:t>
            </a:r>
            <a:r>
              <a:rPr lang="en-US" sz="2200" dirty="0" smtClean="0"/>
              <a:t> da  AS_P </a:t>
            </a:r>
            <a:r>
              <a:rPr lang="en-US" sz="2200" dirty="0" err="1" smtClean="0"/>
              <a:t>ed</a:t>
            </a:r>
            <a:r>
              <a:rPr lang="en-US" sz="2200" dirty="0" smtClean="0"/>
              <a:t> </a:t>
            </a:r>
            <a:r>
              <a:rPr lang="en-US" sz="2200" dirty="0" err="1" smtClean="0"/>
              <a:t>una</a:t>
            </a:r>
            <a:r>
              <a:rPr lang="en-US" sz="2200" dirty="0" smtClean="0"/>
              <a:t> </a:t>
            </a:r>
            <a:r>
              <a:rPr lang="en-US" sz="2200" dirty="0" err="1" smtClean="0"/>
              <a:t>notifica</a:t>
            </a:r>
            <a:r>
              <a:rPr lang="en-US" sz="2200" dirty="0" smtClean="0"/>
              <a:t> </a:t>
            </a:r>
            <a:r>
              <a:rPr lang="en-US" sz="2200" dirty="0" err="1" smtClean="0"/>
              <a:t>inviata</a:t>
            </a:r>
            <a:r>
              <a:rPr lang="en-US" sz="2200" dirty="0" smtClean="0"/>
              <a:t> </a:t>
            </a:r>
            <a:r>
              <a:rPr lang="en-US" sz="2200" dirty="0" err="1" smtClean="0"/>
              <a:t>sulla</a:t>
            </a:r>
            <a:r>
              <a:rPr lang="en-US" sz="2200" dirty="0" smtClean="0"/>
              <a:t> UART1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err="1" smtClean="0"/>
              <a:t>Quando</a:t>
            </a:r>
            <a:r>
              <a:rPr lang="en-US" sz="2200" dirty="0" smtClean="0"/>
              <a:t> </a:t>
            </a:r>
            <a:r>
              <a:rPr lang="en-US" sz="2200" dirty="0" err="1" smtClean="0"/>
              <a:t>il</a:t>
            </a:r>
            <a:r>
              <a:rPr lang="en-US" sz="2200" dirty="0" smtClean="0"/>
              <a:t> </a:t>
            </a:r>
            <a:r>
              <a:rPr lang="en-US" sz="2200" dirty="0" err="1" smtClean="0"/>
              <a:t>motore</a:t>
            </a:r>
            <a:r>
              <a:rPr lang="en-US" sz="2200" dirty="0" smtClean="0"/>
              <a:t> e’ </a:t>
            </a:r>
            <a:r>
              <a:rPr lang="en-US" sz="2200" dirty="0" err="1" smtClean="0"/>
              <a:t>attivo</a:t>
            </a:r>
            <a:r>
              <a:rPr lang="en-US" sz="2200" dirty="0" smtClean="0"/>
              <a:t> (in open o close) </a:t>
            </a:r>
            <a:r>
              <a:rPr lang="en-US" sz="2200" dirty="0" err="1" smtClean="0"/>
              <a:t>si</a:t>
            </a:r>
            <a:r>
              <a:rPr lang="en-US" sz="2200" dirty="0" smtClean="0"/>
              <a:t> </a:t>
            </a:r>
            <a:r>
              <a:rPr lang="en-US" sz="2200" dirty="0" err="1" smtClean="0"/>
              <a:t>deve</a:t>
            </a:r>
            <a:r>
              <a:rPr lang="en-US" sz="2200" dirty="0" smtClean="0"/>
              <a:t> </a:t>
            </a:r>
            <a:r>
              <a:rPr lang="en-US" sz="2200" dirty="0" err="1" smtClean="0"/>
              <a:t>controllare</a:t>
            </a:r>
            <a:r>
              <a:rPr lang="en-US" sz="2200" dirty="0" smtClean="0"/>
              <a:t> </a:t>
            </a:r>
            <a:r>
              <a:rPr lang="en-US" sz="2200" dirty="0" err="1" smtClean="0"/>
              <a:t>l’effettivamente</a:t>
            </a:r>
            <a:r>
              <a:rPr lang="en-US" sz="2200" dirty="0" smtClean="0"/>
              <a:t> </a:t>
            </a:r>
            <a:r>
              <a:rPr lang="en-US" sz="2200" dirty="0" err="1" smtClean="0"/>
              <a:t>movimento</a:t>
            </a:r>
            <a:r>
              <a:rPr lang="en-US" sz="2200" dirty="0" smtClean="0"/>
              <a:t> (</a:t>
            </a:r>
            <a:r>
              <a:rPr lang="en-US" sz="2200" dirty="0" err="1" smtClean="0"/>
              <a:t>attraverso</a:t>
            </a:r>
            <a:r>
              <a:rPr lang="en-US" sz="2200" dirty="0" smtClean="0"/>
              <a:t> </a:t>
            </a:r>
            <a:r>
              <a:rPr lang="en-US" sz="2200" dirty="0" err="1" smtClean="0"/>
              <a:t>il</a:t>
            </a:r>
            <a:r>
              <a:rPr lang="en-US" sz="2200" dirty="0" smtClean="0"/>
              <a:t> </a:t>
            </a:r>
            <a:r>
              <a:rPr lang="en-US" sz="2200" dirty="0" err="1" smtClean="0"/>
              <a:t>sensore</a:t>
            </a:r>
            <a:r>
              <a:rPr lang="en-US" sz="2200" dirty="0" smtClean="0"/>
              <a:t> AS_P). AS_P non cambia per TO_MOVE </a:t>
            </a:r>
            <a:r>
              <a:rPr lang="en-US" sz="2200" dirty="0" err="1" smtClean="0"/>
              <a:t>mettersi</a:t>
            </a:r>
            <a:r>
              <a:rPr lang="en-US" sz="2200" dirty="0" smtClean="0"/>
              <a:t> in </a:t>
            </a:r>
            <a:r>
              <a:rPr lang="en-US" sz="2200" dirty="0" err="1" smtClean="0"/>
              <a:t>condizione</a:t>
            </a:r>
            <a:r>
              <a:rPr lang="en-US" sz="2200" dirty="0" smtClean="0"/>
              <a:t> di </a:t>
            </a:r>
            <a:r>
              <a:rPr lang="en-US" sz="2200" dirty="0" err="1" smtClean="0"/>
              <a:t>errore</a:t>
            </a:r>
            <a:r>
              <a:rPr lang="en-US" sz="2200" dirty="0" smtClean="0"/>
              <a:t> led 3 </a:t>
            </a:r>
            <a:r>
              <a:rPr lang="en-US" sz="2200" dirty="0" err="1" smtClean="0"/>
              <a:t>ed</a:t>
            </a:r>
            <a:r>
              <a:rPr lang="en-US" sz="2200" dirty="0" smtClean="0"/>
              <a:t> </a:t>
            </a:r>
            <a:r>
              <a:rPr lang="en-US" sz="2200" dirty="0" err="1" smtClean="0"/>
              <a:t>inviare</a:t>
            </a:r>
            <a:r>
              <a:rPr lang="en-US" sz="2200" dirty="0" smtClean="0"/>
              <a:t>  </a:t>
            </a:r>
            <a:r>
              <a:rPr lang="en-US" sz="2200" dirty="0" err="1" smtClean="0"/>
              <a:t>uno</a:t>
            </a:r>
            <a:r>
              <a:rPr lang="en-US" sz="2200" dirty="0" smtClean="0"/>
              <a:t> </a:t>
            </a:r>
            <a:r>
              <a:rPr lang="en-US" sz="2200" dirty="0" err="1" smtClean="0"/>
              <a:t>notifica</a:t>
            </a:r>
            <a:r>
              <a:rPr lang="en-US" sz="2200" dirty="0" smtClean="0"/>
              <a:t> </a:t>
            </a:r>
            <a:r>
              <a:rPr lang="en-US" sz="2200" dirty="0" err="1" smtClean="0"/>
              <a:t>attraverso</a:t>
            </a:r>
            <a:r>
              <a:rPr lang="en-US" sz="2200" dirty="0" smtClean="0"/>
              <a:t> </a:t>
            </a:r>
            <a:r>
              <a:rPr lang="en-US" sz="2200" dirty="0" err="1" smtClean="0"/>
              <a:t>alla</a:t>
            </a:r>
            <a:r>
              <a:rPr lang="en-US" sz="2200" dirty="0" smtClean="0"/>
              <a:t> UART1 </a:t>
            </a:r>
            <a:r>
              <a:rPr lang="en-US" sz="2200" dirty="0" err="1" smtClean="0"/>
              <a:t>ed</a:t>
            </a:r>
            <a:r>
              <a:rPr lang="en-US" sz="2200" dirty="0" smtClean="0"/>
              <a:t> </a:t>
            </a:r>
            <a:r>
              <a:rPr lang="en-US" sz="2200" dirty="0" err="1" smtClean="0"/>
              <a:t>aggiornare</a:t>
            </a:r>
            <a:r>
              <a:rPr lang="en-US" sz="2200" dirty="0" smtClean="0"/>
              <a:t> lo </a:t>
            </a:r>
            <a:r>
              <a:rPr lang="en-US" sz="2200" dirty="0" err="1" smtClean="0"/>
              <a:t>stato</a:t>
            </a:r>
            <a:r>
              <a:rPr lang="en-US" sz="2200" dirty="0" smtClean="0"/>
              <a:t> </a:t>
            </a:r>
            <a:r>
              <a:rPr lang="en-US" sz="2200" dirty="0" err="1" smtClean="0"/>
              <a:t>della</a:t>
            </a:r>
            <a:r>
              <a:rPr lang="en-US" sz="2200" dirty="0" smtClean="0"/>
              <a:t> board con </a:t>
            </a:r>
            <a:r>
              <a:rPr lang="en-US" sz="2200" dirty="0" err="1" smtClean="0"/>
              <a:t>quanto</a:t>
            </a:r>
            <a:r>
              <a:rPr lang="en-US" sz="2200" dirty="0" smtClean="0"/>
              <a:t> </a:t>
            </a:r>
            <a:r>
              <a:rPr lang="en-US" sz="2200" dirty="0" err="1" smtClean="0"/>
              <a:t>letto</a:t>
            </a:r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3656FD8-A425-4C18-99D8-84997525CED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5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/>
          <a:p>
            <a:r>
              <a:rPr lang="en-US" sz="2400" dirty="0" smtClean="0"/>
              <a:t>Il </a:t>
            </a:r>
            <a:r>
              <a:rPr lang="en-US" sz="2400" dirty="0" err="1" smtClean="0"/>
              <a:t>progetto</a:t>
            </a:r>
            <a:r>
              <a:rPr lang="en-US" sz="2400" dirty="0" smtClean="0"/>
              <a:t> </a:t>
            </a:r>
            <a:r>
              <a:rPr lang="en-US" sz="2400" dirty="0" err="1" smtClean="0"/>
              <a:t>prevede</a:t>
            </a:r>
            <a:r>
              <a:rPr lang="en-US" sz="2400" dirty="0" smtClean="0"/>
              <a:t> la </a:t>
            </a:r>
            <a:r>
              <a:rPr lang="en-US" sz="2400" dirty="0" err="1" smtClean="0"/>
              <a:t>progettazione</a:t>
            </a:r>
            <a:r>
              <a:rPr lang="en-US" sz="2400" dirty="0" smtClean="0"/>
              <a:t> </a:t>
            </a:r>
            <a:r>
              <a:rPr lang="en-US" sz="2400" dirty="0" err="1" smtClean="0"/>
              <a:t>ed</a:t>
            </a:r>
            <a:r>
              <a:rPr lang="en-US" sz="2400" dirty="0" smtClean="0"/>
              <a:t> </a:t>
            </a:r>
            <a:r>
              <a:rPr lang="en-US" sz="2400" dirty="0" err="1" smtClean="0"/>
              <a:t>implementazione</a:t>
            </a:r>
            <a:r>
              <a:rPr lang="en-US" sz="2400" dirty="0" smtClean="0"/>
              <a:t> di un </a:t>
            </a:r>
            <a:r>
              <a:rPr lang="en-US" sz="2400" dirty="0" err="1" smtClean="0"/>
              <a:t>sistema</a:t>
            </a:r>
            <a:r>
              <a:rPr lang="en-US" sz="2400" dirty="0" smtClean="0"/>
              <a:t> di </a:t>
            </a:r>
            <a:r>
              <a:rPr lang="en-US" sz="2400" dirty="0" err="1" smtClean="0"/>
              <a:t>controllo</a:t>
            </a:r>
            <a:r>
              <a:rPr lang="en-US" sz="2400" dirty="0" smtClean="0"/>
              <a:t> per </a:t>
            </a:r>
            <a:r>
              <a:rPr lang="en-US" sz="2400" dirty="0" err="1" smtClean="0"/>
              <a:t>cancelli</a:t>
            </a:r>
            <a:r>
              <a:rPr lang="en-US" sz="2400" dirty="0" smtClean="0"/>
              <a:t> </a:t>
            </a:r>
            <a:r>
              <a:rPr lang="en-US" sz="2400" dirty="0" err="1" smtClean="0"/>
              <a:t>automatici</a:t>
            </a:r>
            <a:r>
              <a:rPr lang="en-US" sz="2400" dirty="0" smtClean="0"/>
              <a:t> (Automatic Gate) </a:t>
            </a:r>
            <a:r>
              <a:rPr lang="en-US" sz="2400" dirty="0" err="1" smtClean="0"/>
              <a:t>sia</a:t>
            </a:r>
            <a:r>
              <a:rPr lang="en-US" sz="2400" dirty="0" smtClean="0"/>
              <a:t> </a:t>
            </a:r>
            <a:r>
              <a:rPr lang="en-US" sz="2400" dirty="0" err="1" smtClean="0"/>
              <a:t>scorrevoli</a:t>
            </a:r>
            <a:r>
              <a:rPr lang="en-US" sz="2400" dirty="0" smtClean="0"/>
              <a:t> (Sliding) </a:t>
            </a:r>
            <a:r>
              <a:rPr lang="en-US" sz="2400" dirty="0" err="1" smtClean="0"/>
              <a:t>che</a:t>
            </a:r>
            <a:r>
              <a:rPr lang="en-US" sz="2400" dirty="0" smtClean="0"/>
              <a:t> a </a:t>
            </a:r>
            <a:r>
              <a:rPr lang="en-US" sz="2400" dirty="0" err="1" smtClean="0"/>
              <a:t>battente</a:t>
            </a:r>
            <a:r>
              <a:rPr lang="en-US" sz="2400" dirty="0" smtClean="0"/>
              <a:t> (Swing)</a:t>
            </a:r>
          </a:p>
          <a:p>
            <a:r>
              <a:rPr lang="en-US" sz="2400" dirty="0" smtClean="0"/>
              <a:t>Il </a:t>
            </a:r>
            <a:r>
              <a:rPr lang="en-US" sz="2400" dirty="0" err="1" smtClean="0"/>
              <a:t>sistema</a:t>
            </a:r>
            <a:r>
              <a:rPr lang="en-US" sz="2400" dirty="0" smtClean="0"/>
              <a:t> </a:t>
            </a:r>
            <a:r>
              <a:rPr lang="en-US" sz="2400" dirty="0" err="1" smtClean="0"/>
              <a:t>offre</a:t>
            </a:r>
            <a:r>
              <a:rPr lang="en-US" sz="2400" dirty="0" smtClean="0"/>
              <a:t> </a:t>
            </a:r>
            <a:r>
              <a:rPr lang="en-US" sz="2400" dirty="0" err="1" smtClean="0"/>
              <a:t>funzionalita</a:t>
            </a:r>
            <a:r>
              <a:rPr lang="en-US" sz="2400" dirty="0" smtClean="0"/>
              <a:t>’ </a:t>
            </a:r>
            <a:r>
              <a:rPr lang="en-US" sz="2400" dirty="0" err="1" smtClean="0"/>
              <a:t>evolute</a:t>
            </a:r>
            <a:r>
              <a:rPr lang="en-US" sz="2400" dirty="0" smtClean="0"/>
              <a:t> </a:t>
            </a:r>
            <a:r>
              <a:rPr lang="en-US" sz="2400" dirty="0" err="1" smtClean="0"/>
              <a:t>quali</a:t>
            </a:r>
            <a:r>
              <a:rPr lang="en-US" sz="2400" dirty="0" smtClean="0"/>
              <a:t>:</a:t>
            </a:r>
          </a:p>
          <a:p>
            <a:pPr lvl="1"/>
            <a:r>
              <a:rPr lang="en-US" sz="2100" dirty="0" err="1" smtClean="0"/>
              <a:t>programmazione</a:t>
            </a:r>
            <a:r>
              <a:rPr lang="en-US" sz="2100" dirty="0" smtClean="0"/>
              <a:t> </a:t>
            </a:r>
            <a:r>
              <a:rPr lang="en-US" sz="2100" dirty="0" err="1" smtClean="0"/>
              <a:t>ed</a:t>
            </a:r>
            <a:r>
              <a:rPr lang="en-US" sz="2100" dirty="0" smtClean="0"/>
              <a:t> </a:t>
            </a:r>
            <a:r>
              <a:rPr lang="en-US" sz="2100" dirty="0" err="1"/>
              <a:t>c</a:t>
            </a:r>
            <a:r>
              <a:rPr lang="en-US" sz="2100" dirty="0" err="1" smtClean="0"/>
              <a:t>ontrollo</a:t>
            </a:r>
            <a:r>
              <a:rPr lang="en-US" sz="2100" dirty="0" smtClean="0"/>
              <a:t> </a:t>
            </a:r>
            <a:r>
              <a:rPr lang="en-US" sz="2100" dirty="0" err="1" smtClean="0"/>
              <a:t>attraverso</a:t>
            </a:r>
            <a:r>
              <a:rPr lang="en-US" sz="2100" dirty="0" smtClean="0"/>
              <a:t> </a:t>
            </a:r>
            <a:r>
              <a:rPr lang="en-US" sz="2100" dirty="0" err="1" smtClean="0"/>
              <a:t>seriale</a:t>
            </a:r>
            <a:r>
              <a:rPr lang="en-US" sz="2100" dirty="0" smtClean="0"/>
              <a:t> (UART)</a:t>
            </a:r>
          </a:p>
          <a:p>
            <a:pPr lvl="1"/>
            <a:r>
              <a:rPr lang="en-US" sz="2100" dirty="0" err="1"/>
              <a:t>c</a:t>
            </a:r>
            <a:r>
              <a:rPr lang="en-US" sz="2100" dirty="0" err="1" smtClean="0"/>
              <a:t>ontrollo</a:t>
            </a:r>
            <a:r>
              <a:rPr lang="en-US" sz="2100" dirty="0" smtClean="0"/>
              <a:t> in </a:t>
            </a:r>
            <a:r>
              <a:rPr lang="en-US" sz="2100" dirty="0" err="1" smtClean="0"/>
              <a:t>cascata</a:t>
            </a:r>
            <a:r>
              <a:rPr lang="en-US" sz="2100" dirty="0" smtClean="0"/>
              <a:t> di </a:t>
            </a:r>
            <a:r>
              <a:rPr lang="en-US" sz="2100" dirty="0" err="1" smtClean="0"/>
              <a:t>piu</a:t>
            </a:r>
            <a:r>
              <a:rPr lang="en-US" sz="2100" dirty="0" smtClean="0"/>
              <a:t>’ </a:t>
            </a:r>
            <a:r>
              <a:rPr lang="en-US" sz="2100" dirty="0" err="1" smtClean="0"/>
              <a:t>schede</a:t>
            </a:r>
            <a:r>
              <a:rPr lang="en-US" sz="2100" dirty="0" smtClean="0"/>
              <a:t> bridge</a:t>
            </a:r>
          </a:p>
          <a:p>
            <a:pPr lvl="1"/>
            <a:r>
              <a:rPr lang="en-US" sz="2100" dirty="0" err="1"/>
              <a:t>s</a:t>
            </a:r>
            <a:r>
              <a:rPr lang="en-US" sz="2100" dirty="0" err="1" smtClean="0"/>
              <a:t>ensori</a:t>
            </a:r>
            <a:r>
              <a:rPr lang="en-US" sz="2100" dirty="0" smtClean="0"/>
              <a:t> </a:t>
            </a:r>
            <a:r>
              <a:rPr lang="en-US" sz="2100" dirty="0" err="1" smtClean="0"/>
              <a:t>presenza</a:t>
            </a:r>
            <a:r>
              <a:rPr lang="en-US" sz="2100" dirty="0" smtClean="0"/>
              <a:t>, </a:t>
            </a:r>
            <a:r>
              <a:rPr lang="en-US" sz="2100" dirty="0" err="1" smtClean="0"/>
              <a:t>movimento</a:t>
            </a:r>
            <a:r>
              <a:rPr lang="en-US" sz="2100" dirty="0" smtClean="0"/>
              <a:t>, fine </a:t>
            </a:r>
            <a:r>
              <a:rPr lang="en-US" sz="2100" dirty="0" err="1" smtClean="0"/>
              <a:t>corsa</a:t>
            </a:r>
            <a:r>
              <a:rPr lang="en-US" sz="2100" dirty="0" smtClean="0"/>
              <a:t> </a:t>
            </a:r>
            <a:r>
              <a:rPr lang="en-US" sz="2100" dirty="0" err="1" smtClean="0"/>
              <a:t>posizione</a:t>
            </a:r>
            <a:endParaRPr lang="en-US" sz="21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3656FD8-A425-4C18-99D8-84997525CED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209800" y="3886200"/>
            <a:ext cx="5070625" cy="545994"/>
            <a:chOff x="1437178" y="5397606"/>
            <a:chExt cx="5070625" cy="545994"/>
          </a:xfrm>
        </p:grpSpPr>
        <p:sp>
          <p:nvSpPr>
            <p:cNvPr id="23" name="Rectangle 22"/>
            <p:cNvSpPr/>
            <p:nvPr/>
          </p:nvSpPr>
          <p:spPr>
            <a:xfrm>
              <a:off x="1437178" y="5397606"/>
              <a:ext cx="155055" cy="54599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52748" y="5397606"/>
              <a:ext cx="155055" cy="54599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592233" y="5536106"/>
              <a:ext cx="4760515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3656FD8-A425-4C18-99D8-84997525CED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57400" y="5181600"/>
            <a:ext cx="3733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20186" y="5149465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0%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 noCrop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3029" y="1828800"/>
            <a:ext cx="5204774" cy="321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96275" y="5174043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100%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8144" y="4648200"/>
            <a:ext cx="310111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47289" y="4648200"/>
            <a:ext cx="310111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437178" y="5397606"/>
            <a:ext cx="5070625" cy="545994"/>
            <a:chOff x="1437178" y="5397606"/>
            <a:chExt cx="5070625" cy="545994"/>
          </a:xfrm>
        </p:grpSpPr>
        <p:sp>
          <p:nvSpPr>
            <p:cNvPr id="15" name="Rectangle 14"/>
            <p:cNvSpPr/>
            <p:nvPr/>
          </p:nvSpPr>
          <p:spPr>
            <a:xfrm>
              <a:off x="1437178" y="5397606"/>
              <a:ext cx="155055" cy="54599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52748" y="5397606"/>
              <a:ext cx="155055" cy="54599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592233" y="5536106"/>
              <a:ext cx="4760515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51150" y="5128435"/>
            <a:ext cx="1858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accent2"/>
                </a:solidFill>
              </a:rPr>
              <a:t>Sensore</a:t>
            </a:r>
            <a:r>
              <a:rPr lang="en-US" sz="1200" b="1" dirty="0" smtClean="0">
                <a:solidFill>
                  <a:schemeClr val="accent2"/>
                </a:solidFill>
              </a:rPr>
              <a:t> </a:t>
            </a:r>
            <a:r>
              <a:rPr lang="en-US" sz="1200" b="1" dirty="0" err="1" smtClean="0">
                <a:solidFill>
                  <a:schemeClr val="accent2"/>
                </a:solidFill>
              </a:rPr>
              <a:t>Posizione</a:t>
            </a:r>
            <a:r>
              <a:rPr lang="en-US" sz="1200" b="1" dirty="0" smtClean="0">
                <a:solidFill>
                  <a:schemeClr val="accent2"/>
                </a:solidFill>
              </a:rPr>
              <a:t> (AS_P)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4200" y="4432194"/>
            <a:ext cx="1932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accent2"/>
                </a:solidFill>
              </a:rPr>
              <a:t>Sensore</a:t>
            </a:r>
            <a:r>
              <a:rPr lang="en-US" sz="1200" b="1" dirty="0" smtClean="0">
                <a:solidFill>
                  <a:schemeClr val="accent2"/>
                </a:solidFill>
              </a:rPr>
              <a:t> </a:t>
            </a:r>
            <a:r>
              <a:rPr lang="en-US" sz="1200" b="1" dirty="0" err="1" smtClean="0">
                <a:solidFill>
                  <a:schemeClr val="accent2"/>
                </a:solidFill>
              </a:rPr>
              <a:t>Presenza</a:t>
            </a:r>
            <a:r>
              <a:rPr lang="en-US" sz="1200" b="1" dirty="0" smtClean="0">
                <a:solidFill>
                  <a:schemeClr val="accent2"/>
                </a:solidFill>
              </a:rPr>
              <a:t> (DS_PB)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81768" y="5942017"/>
            <a:ext cx="1929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accent2"/>
                </a:solidFill>
              </a:rPr>
              <a:t>Sensore</a:t>
            </a:r>
            <a:r>
              <a:rPr lang="en-US" sz="1200" b="1" dirty="0" smtClean="0">
                <a:solidFill>
                  <a:schemeClr val="accent2"/>
                </a:solidFill>
              </a:rPr>
              <a:t> </a:t>
            </a:r>
            <a:r>
              <a:rPr lang="en-US" sz="1200" b="1" dirty="0" err="1" smtClean="0">
                <a:solidFill>
                  <a:schemeClr val="accent2"/>
                </a:solidFill>
              </a:rPr>
              <a:t>Presenza</a:t>
            </a:r>
            <a:r>
              <a:rPr lang="en-US" sz="1200" b="1" dirty="0" smtClean="0">
                <a:solidFill>
                  <a:schemeClr val="accent2"/>
                </a:solidFill>
              </a:rPr>
              <a:t> (DS_PA)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2521" y="4319079"/>
            <a:ext cx="1494768" cy="461665"/>
          </a:xfrm>
          <a:prstGeom prst="rect">
            <a:avLst/>
          </a:prstGeom>
          <a:solidFill>
            <a:srgbClr val="FFFFFF">
              <a:alpha val="27059"/>
            </a:srgb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accent2"/>
                </a:solidFill>
              </a:rPr>
              <a:t>Sensore</a:t>
            </a:r>
            <a:r>
              <a:rPr lang="en-US" sz="1200" b="1" dirty="0" smtClean="0">
                <a:solidFill>
                  <a:schemeClr val="accent2"/>
                </a:solidFill>
              </a:rPr>
              <a:t> Fine </a:t>
            </a:r>
            <a:r>
              <a:rPr lang="en-US" sz="1200" b="1" dirty="0" err="1" smtClean="0">
                <a:solidFill>
                  <a:schemeClr val="accent2"/>
                </a:solidFill>
              </a:rPr>
              <a:t>Corsa</a:t>
            </a:r>
            <a:r>
              <a:rPr lang="en-US" sz="1200" b="1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1200" b="1" dirty="0" err="1" smtClean="0">
                <a:solidFill>
                  <a:schemeClr val="accent2"/>
                </a:solidFill>
              </a:rPr>
              <a:t>Chiuso</a:t>
            </a:r>
            <a:r>
              <a:rPr lang="en-US" sz="1200" b="1" dirty="0" smtClean="0">
                <a:solidFill>
                  <a:schemeClr val="accent2"/>
                </a:solidFill>
              </a:rPr>
              <a:t> (DS_C)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25232" y="4719935"/>
            <a:ext cx="1494768" cy="461665"/>
          </a:xfrm>
          <a:prstGeom prst="rect">
            <a:avLst/>
          </a:prstGeom>
          <a:solidFill>
            <a:srgbClr val="FFFFFF">
              <a:alpha val="4117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accent2"/>
                </a:solidFill>
              </a:rPr>
              <a:t>Sensore</a:t>
            </a:r>
            <a:r>
              <a:rPr lang="en-US" sz="1200" b="1" dirty="0" smtClean="0">
                <a:solidFill>
                  <a:schemeClr val="accent2"/>
                </a:solidFill>
              </a:rPr>
              <a:t> Fine </a:t>
            </a:r>
            <a:r>
              <a:rPr lang="en-US" sz="1200" b="1" dirty="0" err="1" smtClean="0">
                <a:solidFill>
                  <a:schemeClr val="accent2"/>
                </a:solidFill>
              </a:rPr>
              <a:t>Corsa</a:t>
            </a:r>
            <a:r>
              <a:rPr lang="en-US" sz="1200" b="1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1200" b="1" dirty="0" err="1" smtClean="0">
                <a:solidFill>
                  <a:schemeClr val="accent2"/>
                </a:solidFill>
              </a:rPr>
              <a:t>Aperto</a:t>
            </a:r>
            <a:r>
              <a:rPr lang="en-US" sz="1200" b="1" dirty="0" smtClean="0">
                <a:solidFill>
                  <a:schemeClr val="accent2"/>
                </a:solidFill>
              </a:rPr>
              <a:t> (DS_O)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98" y="1941673"/>
            <a:ext cx="635378" cy="64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>
            <a:off x="5715000" y="2133600"/>
            <a:ext cx="387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572000" y="2133600"/>
            <a:ext cx="3843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76600" y="1856601"/>
            <a:ext cx="1857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Close Direction (DA_CD)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10553" y="1856601"/>
            <a:ext cx="1866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Open Direction (DA_OD)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11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5105400" y="3440876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DS_PB Presence B</a:t>
            </a:r>
            <a:endParaRPr lang="en-US" sz="1000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5400" y="3150880"/>
            <a:ext cx="1508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DS_PA Presence A</a:t>
            </a:r>
            <a:endParaRPr lang="en-US" sz="1000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69686" y="3315378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Direction DA_OD</a:t>
            </a:r>
          </a:p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Close Direction DA_CD</a:t>
            </a:r>
            <a:endParaRPr lang="en-US" sz="1000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3656FD8-A425-4C18-99D8-84997525CED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223630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Board</a:t>
            </a:r>
          </a:p>
          <a:p>
            <a:pPr algn="ctr"/>
            <a:r>
              <a:rPr lang="en-US" dirty="0" smtClean="0"/>
              <a:t>AGE 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295400" y="2882735"/>
            <a:ext cx="2286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029903" y="2438400"/>
            <a:ext cx="288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029200" y="2743200"/>
            <a:ext cx="288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029200" y="2895600"/>
            <a:ext cx="288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43400" y="3657600"/>
            <a:ext cx="0" cy="685800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91000" y="3657600"/>
            <a:ext cx="0" cy="685800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24400" y="3657600"/>
            <a:ext cx="0" cy="6858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76800" y="3657600"/>
            <a:ext cx="0" cy="6858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05400" y="2240371"/>
            <a:ext cx="2265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AS_P Analog Position Sensor</a:t>
            </a:r>
            <a:endParaRPr lang="en-US" sz="1000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5400" y="2544290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DS_O On/Off Open Sensor</a:t>
            </a:r>
            <a:endParaRPr lang="en-US" sz="1000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400" y="4953000"/>
            <a:ext cx="2149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Gate State Indication Led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US" dirty="0"/>
              <a:t>Close	On</a:t>
            </a:r>
          </a:p>
          <a:p>
            <a:r>
              <a:rPr lang="en-US" dirty="0"/>
              <a:t>Opening	Blink 0.4 sec</a:t>
            </a:r>
          </a:p>
          <a:p>
            <a:r>
              <a:rPr lang="en-US" dirty="0"/>
              <a:t>Open	Off</a:t>
            </a:r>
          </a:p>
          <a:p>
            <a:r>
              <a:rPr lang="en-US" dirty="0"/>
              <a:t>Closing	Blink 0.2 </a:t>
            </a:r>
            <a:r>
              <a:rPr lang="en-US" dirty="0" smtClean="0"/>
              <a:t>sec</a:t>
            </a:r>
          </a:p>
          <a:p>
            <a:r>
              <a:rPr lang="en-US" dirty="0" err="1" smtClean="0"/>
              <a:t>FreePosition</a:t>
            </a:r>
            <a:r>
              <a:rPr lang="en-US" dirty="0"/>
              <a:t>	</a:t>
            </a:r>
            <a:r>
              <a:rPr lang="en-US" dirty="0" smtClean="0"/>
              <a:t>Blink 1.0 sec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70856" y="4305226"/>
            <a:ext cx="229902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err="1" smtClean="0"/>
              <a:t>GateState</a:t>
            </a:r>
            <a:r>
              <a:rPr lang="en-US" dirty="0" smtClean="0"/>
              <a:t> DO_ST</a:t>
            </a:r>
            <a:endParaRPr lang="en-US" dirty="0"/>
          </a:p>
          <a:p>
            <a:r>
              <a:rPr lang="en-US" dirty="0"/>
              <a:t>000 Close</a:t>
            </a:r>
          </a:p>
          <a:p>
            <a:r>
              <a:rPr lang="en-US" dirty="0"/>
              <a:t>001 Opening</a:t>
            </a:r>
          </a:p>
          <a:p>
            <a:r>
              <a:rPr lang="en-US" dirty="0"/>
              <a:t>010 Open</a:t>
            </a:r>
          </a:p>
          <a:p>
            <a:r>
              <a:rPr lang="en-US" dirty="0"/>
              <a:t>011 Closing</a:t>
            </a:r>
          </a:p>
          <a:p>
            <a:r>
              <a:rPr lang="en-US" dirty="0"/>
              <a:t>100 Free </a:t>
            </a:r>
            <a:r>
              <a:rPr lang="en-US" dirty="0" smtClean="0"/>
              <a:t>Position</a:t>
            </a:r>
          </a:p>
          <a:p>
            <a:r>
              <a:rPr lang="en-US" dirty="0" smtClean="0"/>
              <a:t>1--   Reserved For Future Use</a:t>
            </a:r>
            <a:endParaRPr lang="en-US" dirty="0"/>
          </a:p>
        </p:txBody>
      </p:sp>
      <p:sp>
        <p:nvSpPr>
          <p:cNvPr id="35" name="Left Brace 34"/>
          <p:cNvSpPr/>
          <p:nvPr/>
        </p:nvSpPr>
        <p:spPr>
          <a:xfrm rot="16200000">
            <a:off x="4781206" y="4185254"/>
            <a:ext cx="190501" cy="4305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>
            <a:stCxn id="35" idx="1"/>
            <a:endCxn id="34" idx="0"/>
          </p:cNvCxnSpPr>
          <p:nvPr/>
        </p:nvCxnSpPr>
        <p:spPr>
          <a:xfrm rot="5400000" flipH="1" flipV="1">
            <a:off x="6253126" y="2928556"/>
            <a:ext cx="190574" cy="2943913"/>
          </a:xfrm>
          <a:prstGeom prst="bentConnector5">
            <a:avLst>
              <a:gd name="adj1" fmla="val -119953"/>
              <a:gd name="adj2" fmla="val 32094"/>
              <a:gd name="adj3" fmla="val 2199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4356" y="4706778"/>
            <a:ext cx="22381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Motor State Indication Led 4</a:t>
            </a:r>
            <a:endParaRPr lang="en-US" sz="1000" b="1" dirty="0" smtClean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Idle	Off</a:t>
            </a:r>
          </a:p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Motion</a:t>
            </a:r>
            <a:r>
              <a:rPr lang="en-US" sz="10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endParaRPr lang="en-US" sz="1000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 </a:t>
            </a:r>
          </a:p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TO_O	Blink 0.5 sec</a:t>
            </a:r>
          </a:p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TO_C  	Blink 0.2 sec</a:t>
            </a:r>
          </a:p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TO_M	Blink 0.1 </a:t>
            </a:r>
            <a:r>
              <a:rPr lang="en-US" sz="10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</a:t>
            </a:r>
          </a:p>
        </p:txBody>
      </p:sp>
      <p:cxnSp>
        <p:nvCxnSpPr>
          <p:cNvPr id="45" name="Elbow Connector 44"/>
          <p:cNvCxnSpPr>
            <a:endCxn id="33" idx="0"/>
          </p:cNvCxnSpPr>
          <p:nvPr/>
        </p:nvCxnSpPr>
        <p:spPr>
          <a:xfrm rot="16200000" flipH="1">
            <a:off x="4195086" y="4491712"/>
            <a:ext cx="609600" cy="3129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43" idx="0"/>
          </p:cNvCxnSpPr>
          <p:nvPr/>
        </p:nvCxnSpPr>
        <p:spPr>
          <a:xfrm rot="10800000" flipV="1">
            <a:off x="1813414" y="4343400"/>
            <a:ext cx="2377593" cy="3633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05400" y="2837214"/>
            <a:ext cx="2082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DS_C On/Off Close Sensor</a:t>
            </a:r>
            <a:endParaRPr lang="en-US" sz="1000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329600" y="3341755"/>
            <a:ext cx="2251801" cy="7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3"/>
            <a:endCxn id="72" idx="3"/>
          </p:cNvCxnSpPr>
          <p:nvPr/>
        </p:nvCxnSpPr>
        <p:spPr>
          <a:xfrm flipH="1">
            <a:off x="1329600" y="3515433"/>
            <a:ext cx="2251800" cy="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28800" y="2548450"/>
            <a:ext cx="1771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UART1 PC-Interface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5029200" y="3657600"/>
            <a:ext cx="0" cy="6858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021400" y="3341755"/>
            <a:ext cx="1760400" cy="7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021400" y="3487579"/>
            <a:ext cx="176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63080" y="1676400"/>
            <a:ext cx="720000" cy="72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cxnSp>
        <p:nvCxnSpPr>
          <p:cNvPr id="67" name="Elbow Connector 66"/>
          <p:cNvCxnSpPr>
            <a:stCxn id="64" idx="2"/>
          </p:cNvCxnSpPr>
          <p:nvPr/>
        </p:nvCxnSpPr>
        <p:spPr>
          <a:xfrm rot="16200000" flipH="1">
            <a:off x="2744429" y="1775050"/>
            <a:ext cx="215622" cy="145832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07831" y="228600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CB AGE 2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828800" y="2847782"/>
            <a:ext cx="1502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UART2 Next AGE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09600" y="3155567"/>
            <a:ext cx="720000" cy="720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Motor</a:t>
            </a:r>
            <a:endParaRPr lang="en-US" sz="1400" dirty="0"/>
          </a:p>
        </p:txBody>
      </p:sp>
      <p:sp>
        <p:nvSpPr>
          <p:cNvPr id="89" name="Rounded Rectangle 88"/>
          <p:cNvSpPr/>
          <p:nvPr/>
        </p:nvSpPr>
        <p:spPr>
          <a:xfrm>
            <a:off x="6781800" y="3273990"/>
            <a:ext cx="762000" cy="6015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Digital</a:t>
            </a:r>
          </a:p>
          <a:p>
            <a:pPr algn="ctr"/>
            <a:r>
              <a:rPr lang="en-US" sz="1000" dirty="0" smtClean="0"/>
              <a:t>Presence Sensor</a:t>
            </a:r>
            <a:endParaRPr lang="en-US" sz="1000" dirty="0"/>
          </a:p>
        </p:txBody>
      </p:sp>
      <p:sp>
        <p:nvSpPr>
          <p:cNvPr id="92" name="Rounded Rectangle 91"/>
          <p:cNvSpPr/>
          <p:nvPr/>
        </p:nvSpPr>
        <p:spPr>
          <a:xfrm>
            <a:off x="7256884" y="2598823"/>
            <a:ext cx="762000" cy="6015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Digital</a:t>
            </a:r>
          </a:p>
          <a:p>
            <a:pPr algn="ctr"/>
            <a:r>
              <a:rPr lang="en-US" sz="1000" dirty="0" smtClean="0"/>
              <a:t>On/Off</a:t>
            </a:r>
          </a:p>
          <a:p>
            <a:pPr algn="ctr"/>
            <a:r>
              <a:rPr lang="en-US" sz="1000" dirty="0" smtClean="0"/>
              <a:t>Sensor</a:t>
            </a:r>
            <a:endParaRPr lang="en-US" sz="1000" dirty="0"/>
          </a:p>
        </p:txBody>
      </p:sp>
      <p:sp>
        <p:nvSpPr>
          <p:cNvPr id="93" name="Rounded Rectangle 92"/>
          <p:cNvSpPr/>
          <p:nvPr/>
        </p:nvSpPr>
        <p:spPr>
          <a:xfrm>
            <a:off x="7488548" y="1921920"/>
            <a:ext cx="762000" cy="6015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Analog</a:t>
            </a:r>
          </a:p>
          <a:p>
            <a:pPr algn="ctr"/>
            <a:r>
              <a:rPr lang="en-US" sz="1000" dirty="0" smtClean="0"/>
              <a:t>Position</a:t>
            </a:r>
          </a:p>
          <a:p>
            <a:pPr algn="ctr"/>
            <a:r>
              <a:rPr lang="en-US" sz="1000" dirty="0" smtClean="0"/>
              <a:t>Sensor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589200" y="1856601"/>
            <a:ext cx="1438214" cy="27699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Dot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STM32F3Disco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5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protocollo</a:t>
            </a:r>
            <a:r>
              <a:rPr lang="en-US" dirty="0" smtClean="0"/>
              <a:t> e’ di </a:t>
            </a:r>
            <a:r>
              <a:rPr lang="en-US" dirty="0" err="1" smtClean="0"/>
              <a:t>tipo</a:t>
            </a:r>
            <a:r>
              <a:rPr lang="en-US" dirty="0" smtClean="0"/>
              <a:t> ASCII</a:t>
            </a:r>
          </a:p>
          <a:p>
            <a:r>
              <a:rPr lang="en-US" dirty="0" err="1" smtClean="0"/>
              <a:t>Tutte</a:t>
            </a:r>
            <a:r>
              <a:rPr lang="en-US" dirty="0" smtClean="0"/>
              <a:t> le UART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configurate</a:t>
            </a:r>
            <a:r>
              <a:rPr lang="en-US" dirty="0" smtClean="0"/>
              <a:t> 115200 8n1</a:t>
            </a:r>
          </a:p>
          <a:p>
            <a:r>
              <a:rPr lang="en-US" dirty="0" smtClean="0"/>
              <a:t>Se un </a:t>
            </a:r>
            <a:r>
              <a:rPr lang="en-US" dirty="0" err="1" smtClean="0"/>
              <a:t>comando</a:t>
            </a:r>
            <a:r>
              <a:rPr lang="en-US" dirty="0" smtClean="0"/>
              <a:t> di </a:t>
            </a:r>
            <a:r>
              <a:rPr lang="en-US" dirty="0" err="1" smtClean="0"/>
              <a:t>applicazione</a:t>
            </a:r>
            <a:r>
              <a:rPr lang="en-US" dirty="0" smtClean="0"/>
              <a:t> (</a:t>
            </a:r>
            <a:r>
              <a:rPr lang="en-US" dirty="0" err="1" smtClean="0"/>
              <a:t>vedi</a:t>
            </a:r>
            <a:r>
              <a:rPr lang="en-US" dirty="0" smtClean="0"/>
              <a:t> a </a:t>
            </a:r>
            <a:r>
              <a:rPr lang="en-US" dirty="0" err="1" smtClean="0"/>
              <a:t>seguire</a:t>
            </a:r>
            <a:r>
              <a:rPr lang="en-US" dirty="0" smtClean="0"/>
              <a:t> la </a:t>
            </a:r>
            <a:r>
              <a:rPr lang="en-US" dirty="0" err="1" smtClean="0"/>
              <a:t>definizione</a:t>
            </a:r>
            <a:r>
              <a:rPr lang="en-US" dirty="0" smtClean="0"/>
              <a:t>) non e’ </a:t>
            </a:r>
            <a:r>
              <a:rPr lang="en-US" dirty="0" err="1" smtClean="0"/>
              <a:t>diretto</a:t>
            </a:r>
            <a:r>
              <a:rPr lang="en-US" dirty="0" smtClean="0"/>
              <a:t> per tale </a:t>
            </a:r>
            <a:r>
              <a:rPr lang="en-US" dirty="0" err="1" smtClean="0"/>
              <a:t>nodo</a:t>
            </a:r>
            <a:r>
              <a:rPr lang="en-US" dirty="0" smtClean="0"/>
              <a:t> </a:t>
            </a:r>
            <a:r>
              <a:rPr lang="en-US" dirty="0" err="1" smtClean="0"/>
              <a:t>ritrasmetterlo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UART2, I </a:t>
            </a:r>
            <a:r>
              <a:rPr lang="en-US" dirty="0" err="1" smtClean="0"/>
              <a:t>pacchetti</a:t>
            </a:r>
            <a:r>
              <a:rPr lang="en-US" dirty="0" smtClean="0"/>
              <a:t> </a:t>
            </a:r>
            <a:r>
              <a:rPr lang="en-US" dirty="0" err="1" smtClean="0"/>
              <a:t>ricevuti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UART2 </a:t>
            </a:r>
            <a:r>
              <a:rPr lang="en-US" dirty="0" err="1" smtClean="0"/>
              <a:t>ritrasmetterli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UART1 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interpretarli</a:t>
            </a:r>
            <a:r>
              <a:rPr lang="en-US" dirty="0" smtClean="0"/>
              <a:t> (</a:t>
            </a:r>
            <a:r>
              <a:rPr lang="en-US" dirty="0" err="1" smtClean="0"/>
              <a:t>scartare</a:t>
            </a:r>
            <a:r>
              <a:rPr lang="en-US" dirty="0" smtClean="0"/>
              <a:t> </a:t>
            </a:r>
            <a:r>
              <a:rPr lang="en-US" dirty="0" err="1" smtClean="0"/>
              <a:t>eventuali</a:t>
            </a:r>
            <a:r>
              <a:rPr lang="en-US" dirty="0" smtClean="0"/>
              <a:t> byte </a:t>
            </a:r>
            <a:r>
              <a:rPr lang="en-US" dirty="0" err="1" smtClean="0"/>
              <a:t>che</a:t>
            </a:r>
            <a:r>
              <a:rPr lang="en-US" dirty="0" smtClean="0"/>
              <a:t> non </a:t>
            </a:r>
            <a:r>
              <a:rPr lang="en-US" dirty="0" err="1" smtClean="0"/>
              <a:t>appartengono</a:t>
            </a:r>
            <a:r>
              <a:rPr lang="en-US" dirty="0" smtClean="0"/>
              <a:t> ad un </a:t>
            </a:r>
            <a:r>
              <a:rPr lang="en-US" dirty="0" err="1" smtClean="0"/>
              <a:t>pacchetto</a:t>
            </a:r>
            <a:r>
              <a:rPr lang="en-US" dirty="0" smtClean="0"/>
              <a:t>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3656FD8-A425-4C18-99D8-84997525CED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2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3656FD8-A425-4C18-99D8-84997525CED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682018"/>
              </p:ext>
            </p:extLst>
          </p:nvPr>
        </p:nvGraphicFramePr>
        <p:xfrm>
          <a:off x="457200" y="1600200"/>
          <a:ext cx="8382000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374"/>
                <a:gridCol w="1305026"/>
                <a:gridCol w="990600"/>
                <a:gridCol w="1066800"/>
                <a:gridCol w="533400"/>
                <a:gridCol w="838200"/>
                <a:gridCol w="1752600"/>
              </a:tblGrid>
              <a:tr h="1942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err="1" smtClean="0"/>
                        <a:t>Periferica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942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PC&lt;-&gt;</a:t>
                      </a:r>
                      <a:r>
                        <a:rPr lang="en-US" sz="1100" dirty="0" err="1" smtClean="0"/>
                        <a:t>ControlBoard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USART1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TX,RX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A9,A10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OUT,IN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1942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Bridge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USART2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TX,RX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A2,A3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OUT,IN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19420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Sensore</a:t>
                      </a:r>
                      <a:r>
                        <a:rPr lang="en-US" sz="1100" dirty="0" smtClean="0"/>
                        <a:t> di </a:t>
                      </a:r>
                      <a:r>
                        <a:rPr lang="en-US" sz="1100" dirty="0" err="1" smtClean="0"/>
                        <a:t>posizione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ADC1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ADC2_IN1</a:t>
                      </a:r>
                      <a:endParaRPr lang="en-US" sz="11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19420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Sensore</a:t>
                      </a:r>
                      <a:r>
                        <a:rPr lang="en-US" sz="1100" dirty="0" smtClean="0"/>
                        <a:t> di fine </a:t>
                      </a:r>
                      <a:r>
                        <a:rPr lang="en-US" sz="1100" dirty="0" err="1" smtClean="0"/>
                        <a:t>corsa</a:t>
                      </a:r>
                      <a:r>
                        <a:rPr lang="en-US" sz="1100" dirty="0" smtClean="0"/>
                        <a:t> Open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GPIOA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19420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Sensore</a:t>
                      </a:r>
                      <a:r>
                        <a:rPr lang="en-US" sz="1100" dirty="0" smtClean="0"/>
                        <a:t> di fine </a:t>
                      </a:r>
                      <a:r>
                        <a:rPr lang="en-US" sz="1100" dirty="0" err="1" smtClean="0"/>
                        <a:t>corsa</a:t>
                      </a:r>
                      <a:r>
                        <a:rPr lang="en-US" sz="1100" dirty="0" smtClean="0"/>
                        <a:t> Close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GPIOA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74802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Sensore</a:t>
                      </a:r>
                      <a:r>
                        <a:rPr lang="en-US" sz="1100" dirty="0" smtClean="0"/>
                        <a:t> di </a:t>
                      </a:r>
                      <a:r>
                        <a:rPr lang="en-US" sz="1100" dirty="0" err="1" smtClean="0"/>
                        <a:t>presenza</a:t>
                      </a:r>
                      <a:r>
                        <a:rPr lang="en-US" sz="1100" baseline="0" dirty="0" smtClean="0"/>
                        <a:t> 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GPIOA</a:t>
                      </a:r>
                    </a:p>
                    <a:p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userbutton</a:t>
                      </a:r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9420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Sensore</a:t>
                      </a:r>
                      <a:r>
                        <a:rPr lang="en-US" sz="1100" dirty="0" smtClean="0"/>
                        <a:t> di </a:t>
                      </a:r>
                      <a:r>
                        <a:rPr lang="en-US" sz="1100" dirty="0" err="1" smtClean="0"/>
                        <a:t>presenza</a:t>
                      </a:r>
                      <a:r>
                        <a:rPr lang="en-US" sz="1100" dirty="0" smtClean="0"/>
                        <a:t> 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GPIOA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7480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Status</a:t>
                      </a:r>
                      <a:r>
                        <a:rPr lang="en-US" sz="1100" baseline="0" dirty="0" smtClean="0"/>
                        <a:t> Bit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GPIOE</a:t>
                      </a:r>
                    </a:p>
                    <a:p>
                      <a:r>
                        <a:rPr lang="en-US" sz="1100" dirty="0" smtClean="0"/>
                        <a:t>(Led 5,7,9)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10,11,13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E10,E11,E12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OUT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942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Led 3 (State</a:t>
                      </a:r>
                      <a:r>
                        <a:rPr lang="en-US" sz="1100" baseline="0" dirty="0" smtClean="0"/>
                        <a:t> feedback)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LED3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OUT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942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Led 4 (Motor</a:t>
                      </a:r>
                      <a:r>
                        <a:rPr lang="en-US" sz="1100" baseline="0" dirty="0" smtClean="0"/>
                        <a:t> status)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LED4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OUT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942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Motor Open </a:t>
                      </a:r>
                      <a:r>
                        <a:rPr lang="en-US" sz="1100" dirty="0" err="1" smtClean="0"/>
                        <a:t>Dir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LED6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OUT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942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Motor Close </a:t>
                      </a:r>
                      <a:r>
                        <a:rPr lang="en-US" sz="1100" dirty="0" err="1" smtClean="0"/>
                        <a:t>Dir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LED8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OUT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94200">
                <a:tc gridSpan="7">
                  <a:txBody>
                    <a:bodyPr/>
                    <a:lstStyle/>
                    <a:p>
                      <a:r>
                        <a:rPr lang="en-US" sz="1100" i="1" dirty="0" smtClean="0"/>
                        <a:t>Emulator (non </a:t>
                      </a:r>
                      <a:r>
                        <a:rPr lang="en-US" sz="1100" i="1" dirty="0" err="1" smtClean="0"/>
                        <a:t>si</a:t>
                      </a:r>
                      <a:r>
                        <a:rPr lang="en-US" sz="1100" i="1" dirty="0" smtClean="0"/>
                        <a:t> </a:t>
                      </a:r>
                      <a:r>
                        <a:rPr lang="en-US" sz="1100" i="1" dirty="0" err="1" smtClean="0"/>
                        <a:t>devono</a:t>
                      </a:r>
                      <a:r>
                        <a:rPr lang="en-US" sz="1100" i="1" dirty="0" smtClean="0"/>
                        <a:t> </a:t>
                      </a:r>
                      <a:r>
                        <a:rPr lang="en-US" sz="1100" i="1" dirty="0" err="1" smtClean="0"/>
                        <a:t>configurare</a:t>
                      </a:r>
                      <a:r>
                        <a:rPr lang="en-US" sz="1100" i="1" dirty="0" smtClean="0"/>
                        <a:t>)</a:t>
                      </a:r>
                      <a:endParaRPr lang="en-US" sz="11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942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Emulator DAC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DAC1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OUT1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OUT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Internal connected</a:t>
                      </a:r>
                      <a:endParaRPr lang="en-US" sz="1100" dirty="0"/>
                    </a:p>
                  </a:txBody>
                  <a:tcPr/>
                </a:tc>
              </a:tr>
              <a:tr h="1942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Emu</a:t>
                      </a:r>
                      <a:r>
                        <a:rPr lang="en-US" sz="1100" baseline="0" dirty="0" smtClean="0"/>
                        <a:t> Fine </a:t>
                      </a:r>
                      <a:r>
                        <a:rPr lang="en-US" sz="1100" baseline="0" dirty="0" err="1" smtClean="0"/>
                        <a:t>Corsa</a:t>
                      </a:r>
                      <a:r>
                        <a:rPr lang="en-US" sz="1100" baseline="0" dirty="0" smtClean="0"/>
                        <a:t> Open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GPIOC (A6)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OUT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942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Emu Fine </a:t>
                      </a:r>
                      <a:r>
                        <a:rPr lang="en-US" sz="1100" dirty="0" err="1" smtClean="0"/>
                        <a:t>Corsa</a:t>
                      </a:r>
                      <a:r>
                        <a:rPr lang="en-US" sz="1100" dirty="0" smtClean="0"/>
                        <a:t> Close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GPIOC (A7)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OUT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4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Step1- </a:t>
            </a:r>
            <a:r>
              <a:rPr lang="en-US" dirty="0" err="1" smtClean="0"/>
              <a:t>Implemetation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err="1" smtClean="0"/>
              <a:t>Implemetare</a:t>
            </a:r>
            <a:r>
              <a:rPr lang="en-US" sz="2400" dirty="0" smtClean="0"/>
              <a:t> un automatic gate board control</a:t>
            </a:r>
          </a:p>
          <a:p>
            <a:r>
              <a:rPr lang="en-US" sz="2400" dirty="0" err="1" smtClean="0"/>
              <a:t>Funzionalita</a:t>
            </a:r>
            <a:r>
              <a:rPr lang="en-US" sz="2400" dirty="0" smtClean="0"/>
              <a:t>’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 smtClean="0"/>
              <a:t>Basic functionality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 smtClean="0"/>
              <a:t>Open Gate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 smtClean="0"/>
              <a:t>Close Gate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 smtClean="0"/>
              <a:t>Set position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 smtClean="0"/>
              <a:t>UART Protocol:</a:t>
            </a:r>
          </a:p>
          <a:p>
            <a:pPr marL="835025" lvl="1" indent="-514350"/>
            <a:r>
              <a:rPr lang="en-US" sz="2000" dirty="0" smtClean="0"/>
              <a:t>Configuration / Ctrl Command</a:t>
            </a:r>
          </a:p>
          <a:p>
            <a:pPr marL="835025" lvl="1" indent="-514350"/>
            <a:r>
              <a:rPr lang="en-US" sz="2000" dirty="0" smtClean="0"/>
              <a:t>App command</a:t>
            </a:r>
          </a:p>
          <a:p>
            <a:pPr marL="835025" lvl="1" indent="-514350"/>
            <a:r>
              <a:rPr lang="en-US" sz="2000" dirty="0" smtClean="0"/>
              <a:t>UART2 Bridge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3656FD8-A425-4C18-99D8-84997525CED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1a – Basic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err="1" smtClean="0"/>
              <a:t>Predisporre</a:t>
            </a:r>
            <a:r>
              <a:rPr lang="en-US" sz="2000" dirty="0" smtClean="0"/>
              <a:t>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progetto</a:t>
            </a:r>
            <a:r>
              <a:rPr lang="en-US" sz="2000" dirty="0" smtClean="0"/>
              <a:t> e </a:t>
            </a:r>
            <a:r>
              <a:rPr lang="en-US" sz="2000" dirty="0" err="1" smtClean="0"/>
              <a:t>creare</a:t>
            </a:r>
            <a:r>
              <a:rPr lang="en-US" sz="2000" dirty="0" smtClean="0"/>
              <a:t> le </a:t>
            </a:r>
            <a:r>
              <a:rPr lang="en-US" sz="2000" dirty="0" err="1" smtClean="0"/>
              <a:t>strutture</a:t>
            </a:r>
            <a:r>
              <a:rPr lang="en-US" sz="2000" dirty="0" smtClean="0"/>
              <a:t> per </a:t>
            </a:r>
            <a:r>
              <a:rPr lang="en-US" sz="2000" dirty="0" err="1" smtClean="0"/>
              <a:t>ospitare</a:t>
            </a:r>
            <a:r>
              <a:rPr lang="en-US" sz="2000" dirty="0" smtClean="0"/>
              <a:t> le </a:t>
            </a:r>
            <a:r>
              <a:rPr lang="en-US" sz="2000" dirty="0" err="1" smtClean="0"/>
              <a:t>seguenti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informazioni</a:t>
            </a:r>
            <a:r>
              <a:rPr lang="en-US" sz="2000" dirty="0" smtClean="0"/>
              <a:t> di </a:t>
            </a:r>
            <a:r>
              <a:rPr lang="en-US" sz="2000" dirty="0" err="1" smtClean="0"/>
              <a:t>configurazione</a:t>
            </a:r>
            <a:r>
              <a:rPr lang="en-US" sz="2000" dirty="0" smtClean="0"/>
              <a:t>: </a:t>
            </a:r>
          </a:p>
          <a:p>
            <a:pPr lvl="1"/>
            <a:r>
              <a:rPr lang="en-US" sz="1400" dirty="0" err="1" smtClean="0"/>
              <a:t>magic_number</a:t>
            </a:r>
            <a:r>
              <a:rPr lang="en-US" sz="1400" smtClean="0"/>
              <a:t>	  int32</a:t>
            </a:r>
            <a:endParaRPr lang="en-US" sz="1400" dirty="0" smtClean="0"/>
          </a:p>
          <a:p>
            <a:pPr lvl="1"/>
            <a:r>
              <a:rPr lang="en-US" sz="1400" dirty="0" smtClean="0"/>
              <a:t>name </a:t>
            </a:r>
            <a:r>
              <a:rPr lang="en-US" sz="1400" dirty="0" smtClean="0"/>
              <a:t>	: string[8] </a:t>
            </a:r>
          </a:p>
          <a:p>
            <a:pPr lvl="1"/>
            <a:r>
              <a:rPr lang="en-US" sz="1400" dirty="0" smtClean="0"/>
              <a:t>id 		: </a:t>
            </a:r>
            <a:r>
              <a:rPr lang="en-US" sz="1400" dirty="0" err="1" smtClean="0"/>
              <a:t>int</a:t>
            </a:r>
            <a:endParaRPr lang="en-US" sz="1400" dirty="0" smtClean="0"/>
          </a:p>
          <a:p>
            <a:pPr lvl="1"/>
            <a:r>
              <a:rPr lang="en-US" sz="1400" dirty="0" smtClean="0"/>
              <a:t>code 	: string[4]</a:t>
            </a:r>
          </a:p>
          <a:p>
            <a:pPr lvl="1"/>
            <a:r>
              <a:rPr lang="en-US" sz="1400" dirty="0" smtClean="0"/>
              <a:t>type 	: </a:t>
            </a:r>
            <a:r>
              <a:rPr lang="en-US" sz="1400" dirty="0" err="1" smtClean="0"/>
              <a:t>enum</a:t>
            </a:r>
            <a:r>
              <a:rPr lang="en-US" sz="1400" dirty="0" smtClean="0"/>
              <a:t> </a:t>
            </a:r>
            <a:r>
              <a:rPr lang="en-US" sz="1400" dirty="0" err="1" smtClean="0"/>
              <a:t>Type_e</a:t>
            </a:r>
            <a:r>
              <a:rPr lang="en-US" sz="1400" dirty="0" smtClean="0"/>
              <a:t> </a:t>
            </a:r>
            <a:r>
              <a:rPr lang="en-US" sz="1400" dirty="0" err="1" smtClean="0"/>
              <a:t>TypeSliding</a:t>
            </a:r>
            <a:r>
              <a:rPr lang="en-US" sz="1400" dirty="0" smtClean="0"/>
              <a:t>, </a:t>
            </a:r>
            <a:r>
              <a:rPr lang="en-US" sz="1400" dirty="0" err="1" smtClean="0"/>
              <a:t>TypeSwing</a:t>
            </a:r>
            <a:endParaRPr lang="en-US" sz="1400" dirty="0" smtClean="0"/>
          </a:p>
          <a:p>
            <a:pPr lvl="1"/>
            <a:r>
              <a:rPr lang="en-US" sz="1400" dirty="0" err="1" smtClean="0"/>
              <a:t>to_open</a:t>
            </a:r>
            <a:r>
              <a:rPr lang="en-US" sz="1400" dirty="0"/>
              <a:t> </a:t>
            </a:r>
            <a:r>
              <a:rPr lang="en-US" sz="1400" dirty="0" smtClean="0"/>
              <a:t>	: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err="1" smtClean="0"/>
              <a:t>to_close</a:t>
            </a:r>
            <a:r>
              <a:rPr lang="en-US" sz="1400" dirty="0" smtClean="0"/>
              <a:t> 	: </a:t>
            </a:r>
            <a:r>
              <a:rPr lang="en-US" sz="1400" dirty="0" err="1" smtClean="0"/>
              <a:t>int</a:t>
            </a:r>
            <a:endParaRPr lang="en-US" sz="1400" dirty="0" smtClean="0"/>
          </a:p>
          <a:p>
            <a:pPr lvl="1"/>
            <a:r>
              <a:rPr lang="en-US" sz="1400" dirty="0" err="1" smtClean="0"/>
              <a:t>to_move</a:t>
            </a:r>
            <a:r>
              <a:rPr lang="en-US" sz="1400" dirty="0"/>
              <a:t>	</a:t>
            </a:r>
            <a:r>
              <a:rPr lang="en-US" sz="1400" dirty="0" smtClean="0"/>
              <a:t>: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endParaRPr lang="en-US" sz="2000" dirty="0" smtClean="0"/>
          </a:p>
          <a:p>
            <a:r>
              <a:rPr lang="en-US" sz="2000" dirty="0" err="1" smtClean="0"/>
              <a:t>Inizializzazione</a:t>
            </a:r>
            <a:r>
              <a:rPr lang="en-US" sz="2000" dirty="0" smtClean="0"/>
              <a:t> </a:t>
            </a:r>
            <a:r>
              <a:rPr lang="en-US" sz="2000" dirty="0" err="1" smtClean="0"/>
              <a:t>delle</a:t>
            </a:r>
            <a:r>
              <a:rPr lang="en-US" sz="2000" dirty="0" smtClean="0"/>
              <a:t> </a:t>
            </a:r>
            <a:r>
              <a:rPr lang="en-US" sz="2000" dirty="0" err="1" smtClean="0"/>
              <a:t>periferiche</a:t>
            </a:r>
            <a:r>
              <a:rPr lang="en-US" sz="2000" dirty="0" smtClean="0"/>
              <a:t> e </a:t>
            </a:r>
            <a:r>
              <a:rPr lang="en-US" sz="2000" dirty="0" err="1" smtClean="0"/>
              <a:t>dei</a:t>
            </a:r>
            <a:r>
              <a:rPr lang="en-US" sz="2000" dirty="0" smtClean="0"/>
              <a:t> GPIO</a:t>
            </a:r>
          </a:p>
          <a:p>
            <a:r>
              <a:rPr lang="en-US" sz="2000" dirty="0" smtClean="0"/>
              <a:t>Setting </a:t>
            </a:r>
            <a:r>
              <a:rPr lang="en-US" sz="2000" dirty="0" err="1" smtClean="0"/>
              <a:t>dello</a:t>
            </a:r>
            <a:r>
              <a:rPr lang="en-US" sz="2000" dirty="0" smtClean="0"/>
              <a:t> </a:t>
            </a:r>
            <a:r>
              <a:rPr lang="en-US" sz="2000" dirty="0" err="1" smtClean="0"/>
              <a:t>stato</a:t>
            </a:r>
            <a:r>
              <a:rPr lang="en-US" sz="2000" dirty="0" smtClean="0"/>
              <a:t> e </a:t>
            </a:r>
            <a:r>
              <a:rPr lang="en-US" sz="2000" dirty="0" err="1" smtClean="0"/>
              <a:t>dei</a:t>
            </a:r>
            <a:r>
              <a:rPr lang="en-US" sz="2000" dirty="0" smtClean="0"/>
              <a:t> </a:t>
            </a:r>
            <a:r>
              <a:rPr lang="en-US" sz="2000" dirty="0" err="1" smtClean="0"/>
              <a:t>relativi</a:t>
            </a:r>
            <a:r>
              <a:rPr lang="en-US" sz="2000" dirty="0" smtClean="0"/>
              <a:t> feedback </a:t>
            </a:r>
            <a:r>
              <a:rPr lang="en-US" sz="2000" dirty="0" err="1" smtClean="0"/>
              <a:t>attraverso</a:t>
            </a:r>
            <a:r>
              <a:rPr lang="en-US" sz="2000" dirty="0" smtClean="0"/>
              <a:t> </a:t>
            </a:r>
            <a:r>
              <a:rPr lang="en-US" sz="2000" dirty="0" err="1" smtClean="0"/>
              <a:t>il</a:t>
            </a:r>
            <a:r>
              <a:rPr lang="en-US" sz="2000" dirty="0" smtClean="0"/>
              <a:t> led, in </a:t>
            </a:r>
            <a:r>
              <a:rPr lang="en-US" sz="2000" dirty="0" err="1" smtClean="0"/>
              <a:t>particolare</a:t>
            </a:r>
            <a:r>
              <a:rPr lang="en-US" sz="2000" dirty="0" smtClean="0"/>
              <a:t> per </a:t>
            </a:r>
            <a:r>
              <a:rPr lang="en-US" sz="2000" dirty="0" err="1" smtClean="0"/>
              <a:t>il</a:t>
            </a:r>
            <a:r>
              <a:rPr lang="en-US" sz="2000" dirty="0" smtClean="0"/>
              <a:t> blinking</a:t>
            </a:r>
          </a:p>
          <a:p>
            <a:r>
              <a:rPr lang="en-US" sz="2000" dirty="0" err="1" smtClean="0"/>
              <a:t>Gestione</a:t>
            </a:r>
            <a:r>
              <a:rPr lang="en-US" sz="2000" dirty="0" smtClean="0"/>
              <a:t> </a:t>
            </a:r>
            <a:r>
              <a:rPr lang="en-US" sz="2000" dirty="0" err="1" smtClean="0"/>
              <a:t>dei</a:t>
            </a:r>
            <a:r>
              <a:rPr lang="en-US" sz="2000" dirty="0" smtClean="0"/>
              <a:t> </a:t>
            </a:r>
            <a:r>
              <a:rPr lang="en-US" sz="2000" dirty="0" err="1" smtClean="0"/>
              <a:t>sensori</a:t>
            </a:r>
            <a:r>
              <a:rPr lang="en-US" sz="2000" dirty="0" smtClean="0"/>
              <a:t> </a:t>
            </a:r>
            <a:r>
              <a:rPr lang="en-US" sz="2000" dirty="0" err="1" smtClean="0"/>
              <a:t>ed</a:t>
            </a:r>
            <a:r>
              <a:rPr lang="en-US" sz="2000" dirty="0" smtClean="0"/>
              <a:t> </a:t>
            </a:r>
            <a:r>
              <a:rPr lang="en-US" sz="2000" dirty="0" err="1" smtClean="0"/>
              <a:t>attuatori</a:t>
            </a:r>
            <a:r>
              <a:rPr lang="en-US" sz="2000" dirty="0" smtClean="0"/>
              <a:t> </a:t>
            </a:r>
            <a:r>
              <a:rPr lang="en-US" sz="2000" dirty="0" err="1" smtClean="0"/>
              <a:t>sia</a:t>
            </a:r>
            <a:r>
              <a:rPr lang="en-US" sz="2000" dirty="0" smtClean="0"/>
              <a:t> </a:t>
            </a:r>
            <a:r>
              <a:rPr lang="en-US" sz="2000" dirty="0" err="1" smtClean="0"/>
              <a:t>digitali</a:t>
            </a:r>
            <a:r>
              <a:rPr lang="en-US" sz="2000" dirty="0" smtClean="0"/>
              <a:t> </a:t>
            </a:r>
            <a:r>
              <a:rPr lang="en-US" sz="2000" dirty="0" err="1" smtClean="0"/>
              <a:t>che</a:t>
            </a:r>
            <a:r>
              <a:rPr lang="en-US" sz="2000" dirty="0" smtClean="0"/>
              <a:t> </a:t>
            </a:r>
            <a:r>
              <a:rPr lang="en-US" sz="2000" dirty="0" err="1" smtClean="0"/>
              <a:t>analogici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3656FD8-A425-4C18-99D8-84997525CED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ੜੵ੊ੳ੨੺੺ੰ੭ੰ੬੫"/>
  <p:tag name="DATETIME" val="ਸਸਸ਼਺਷ਸ਼ਹ਷਷ੀਧਧਹ਷ੁ਺਷੗੔ਧਯ੎੔ਜ਼ਲਸੁ਷ਰ"/>
  <p:tag name="DONEBY" val="ਗ਼ਜ਼੣ੴ੨੹ੰ੨਴੪੬ੳ੽ੰ੺ੰ੨ਧ੽ੰ੹ઁੰ"/>
  <p:tag name="IPADDRESS" val="੊ਜ਼੕਷਷਺ਾ਼਼"/>
  <p:tag name="APPVER" val="ਸਵਹ"/>
  <p:tag name="RANDOM" val="7"/>
  <p:tag name="CHECKSUM" val="਼਼਺਷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4277</TotalTime>
  <Words>1324</Words>
  <Application>Microsoft Office PowerPoint</Application>
  <PresentationFormat>On-screen Show (4:3)</PresentationFormat>
  <Paragraphs>358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Median</vt:lpstr>
      <vt:lpstr>Laboratorio: PROVA IN ITINERE  AGE (Automatic Gate Evolution) </vt:lpstr>
      <vt:lpstr>Obiettivo del progetto</vt:lpstr>
      <vt:lpstr>Marketing </vt:lpstr>
      <vt:lpstr>System Overview</vt:lpstr>
      <vt:lpstr>Block Overview</vt:lpstr>
      <vt:lpstr>Note</vt:lpstr>
      <vt:lpstr>PINs</vt:lpstr>
      <vt:lpstr>Step1- Implemetation</vt:lpstr>
      <vt:lpstr>Step 1a – Basic functionality</vt:lpstr>
      <vt:lpstr>Step1b - Open Gate </vt:lpstr>
      <vt:lpstr>Step1c – Close Gate</vt:lpstr>
      <vt:lpstr>Step1d – Set Position</vt:lpstr>
      <vt:lpstr>Step1e – UART Protocol</vt:lpstr>
      <vt:lpstr>Step1d - Struttura pacchetto</vt:lpstr>
      <vt:lpstr>Step1d - Commands</vt:lpstr>
      <vt:lpstr>Step1d - Ctrl Commands</vt:lpstr>
      <vt:lpstr>Step1d - App Commands</vt:lpstr>
      <vt:lpstr>Step 1d – Notify format</vt:lpstr>
      <vt:lpstr>Step 2 – Sensori di presenza </vt:lpstr>
      <vt:lpstr>Step 3 – Error Condition Detection</vt:lpstr>
    </vt:vector>
  </TitlesOfParts>
  <Company>STMicroelectronics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STMicroelectronics</dc:creator>
  <cp:lastModifiedBy>Antonino RAUCEA</cp:lastModifiedBy>
  <cp:revision>156</cp:revision>
  <cp:lastPrinted>2013-05-05T18:41:32Z</cp:lastPrinted>
  <dcterms:created xsi:type="dcterms:W3CDTF">2009-11-30T19:15:46Z</dcterms:created>
  <dcterms:modified xsi:type="dcterms:W3CDTF">2015-05-26T10:05:23Z</dcterms:modified>
</cp:coreProperties>
</file>