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26" autoAdjust="0"/>
  </p:normalViewPr>
  <p:slideViewPr>
    <p:cSldViewPr>
      <p:cViewPr varScale="1">
        <p:scale>
          <a:sx n="105" d="100"/>
          <a:sy n="105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D772A3-44F5-4375-BD98-744EBDB189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142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F38F7-24C7-46B3-8AAA-30BC6DE8F263}" type="slidenum">
              <a:rPr lang="ru-RU" altLang="ru-RU" smtClean="0"/>
              <a:pPr/>
              <a:t>2</a:t>
            </a:fld>
            <a:endParaRPr lang="ru-RU" altLang="ru-RU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altLang="ru-RU" smtClean="0"/>
              <a:t>В </a:t>
            </a:r>
            <a:r>
              <a:rPr lang="en-US" altLang="ru-RU" smtClean="0"/>
              <a:t>IE </a:t>
            </a:r>
            <a:r>
              <a:rPr lang="ru-RU" altLang="ru-RU" smtClean="0"/>
              <a:t>имена встроенных объектов регистро-независимы, а определяемые пользователем – зависят от регистра. В навигаторе все имена различаются</a:t>
            </a:r>
          </a:p>
          <a:p>
            <a:pPr eaLnBrk="1" hangingPunct="1"/>
            <a:r>
              <a:rPr lang="ru-RU" altLang="ru-RU" smtClean="0"/>
              <a:t>Тем не менее нельзя переносить на другую строку строковый литерал.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31A28B-FF02-4AEE-9EEE-768ACEF261DE}" type="slidenum">
              <a:rPr lang="ru-RU" altLang="ru-RU" smtClean="0"/>
              <a:pPr/>
              <a:t>21</a:t>
            </a:fld>
            <a:endParaRPr lang="ru-RU" alt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altLang="ru-RU" smtClean="0"/>
              <a:t>Объект </a:t>
            </a:r>
            <a:r>
              <a:rPr lang="en-US" altLang="ru-RU" smtClean="0"/>
              <a:t>Date </a:t>
            </a:r>
            <a:r>
              <a:rPr lang="ru-RU" altLang="ru-RU" smtClean="0"/>
              <a:t>может быть создан с помощью оператора </a:t>
            </a:r>
            <a:r>
              <a:rPr lang="en-US" altLang="ru-RU" smtClean="0"/>
              <a:t>new: now = new Date() – </a:t>
            </a:r>
            <a:r>
              <a:rPr lang="ru-RU" altLang="ru-RU" smtClean="0"/>
              <a:t>создает объект дата со значением текущей даты.</a:t>
            </a:r>
          </a:p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altLang="ru-RU" smtClean="0"/>
              <a:t>Однако, 0389 интерпретируется как детсячиное, а 0034 как ошибка!</a:t>
            </a: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D5950-3890-4475-8939-B52A78EBB89B}" type="slidenum">
              <a:rPr lang="ru-RU" altLang="ru-RU" smtClean="0"/>
              <a:pPr/>
              <a:t>4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9AFFB-C97B-4F16-9C7A-3675B26E726B}" type="slidenum">
              <a:rPr lang="ru-RU" altLang="ru-RU" smtClean="0"/>
              <a:pPr/>
              <a:t>5</a:t>
            </a:fld>
            <a:endParaRPr lang="ru-RU" altLang="ru-RU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altLang="ru-RU" smtClean="0"/>
              <a:t>Строки в кавычках можно вкладывать друг в друга. Так как в </a:t>
            </a:r>
            <a:r>
              <a:rPr lang="en-US" altLang="ru-RU" smtClean="0"/>
              <a:t>HTML </a:t>
            </a:r>
            <a:r>
              <a:rPr lang="ru-RU" altLang="ru-RU" smtClean="0"/>
              <a:t>коде принято писать значения атрибутов в двойных кавычках, то строковые литералы в </a:t>
            </a:r>
            <a:r>
              <a:rPr lang="en-US" altLang="ru-RU" smtClean="0"/>
              <a:t>JS </a:t>
            </a:r>
            <a:r>
              <a:rPr lang="ru-RU" altLang="ru-RU" smtClean="0"/>
              <a:t>лучше писать в одинарных кавычках.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1836B-B026-4EC1-A29A-BC74AE6D6755}" type="slidenum">
              <a:rPr lang="ru-RU" altLang="ru-RU" smtClean="0"/>
              <a:pPr/>
              <a:t>9</a:t>
            </a:fld>
            <a:endParaRPr lang="ru-RU" altLang="ru-RU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altLang="ru-RU" smtClean="0"/>
              <a:t>Когда операция применяется к строкам – конкатенация,</a:t>
            </a:r>
          </a:p>
          <a:p>
            <a:pPr eaLnBrk="1" hangingPunct="1"/>
            <a:r>
              <a:rPr lang="ru-RU" altLang="ru-RU" smtClean="0"/>
              <a:t>Когда к числам – сложение,</a:t>
            </a:r>
          </a:p>
          <a:p>
            <a:pPr eaLnBrk="1" hangingPunct="1"/>
            <a:r>
              <a:rPr lang="ru-RU" altLang="ru-RU" smtClean="0"/>
              <a:t>Если один из операндов строка, то получается строка.</a:t>
            </a:r>
          </a:p>
          <a:p>
            <a:pPr eaLnBrk="1" hangingPunct="1"/>
            <a:r>
              <a:rPr lang="ru-RU" altLang="ru-RU" smtClean="0"/>
              <a:t>Если складывать объекты или объект и не объект, то получается строка</a:t>
            </a:r>
          </a:p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BD5B7D-EFAE-41C2-9E45-EC2D18F9F5C4}" type="slidenum">
              <a:rPr lang="ru-RU" altLang="ru-RU" smtClean="0"/>
              <a:pPr/>
              <a:t>12</a:t>
            </a:fld>
            <a:endParaRPr lang="ru-RU" altLang="ru-RU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altLang="ru-RU" smtClean="0"/>
              <a:t>Similarly, when a negative value becomes more negative than the most negative representable number </a:t>
            </a:r>
            <a:endParaRPr lang="en-US" altLang="ru-RU" smtClean="0"/>
          </a:p>
          <a:p>
            <a:pPr eaLnBrk="1" hangingPunct="1"/>
            <a:r>
              <a:rPr lang="ru-RU" altLang="ru-RU" smtClean="0"/>
              <a:t>Не равно ничему, включая самого себя, поэтому существует специальная функция для проверки на равенство этому значению: </a:t>
            </a:r>
            <a:r>
              <a:rPr lang="en-US" altLang="ru-RU" smtClean="0"/>
              <a:t>isNaN();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B1CDD-6BF2-424E-B328-F5F520EAD362}" type="slidenum">
              <a:rPr lang="ru-RU" altLang="ru-RU" smtClean="0"/>
              <a:pPr/>
              <a:t>13</a:t>
            </a:fld>
            <a:endParaRPr lang="ru-RU" altLang="ru-RU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altLang="ru-RU" smtClean="0"/>
              <a:t>Строка – это объект.</a:t>
            </a:r>
            <a:endParaRPr lang="en-US" altLang="ru-RU" smtClean="0"/>
          </a:p>
          <a:p>
            <a:pPr eaLnBrk="1" hangingPunct="1"/>
            <a:r>
              <a:rPr lang="en-US" altLang="ru-RU" smtClean="0"/>
              <a:t>indexOf – </a:t>
            </a:r>
            <a:r>
              <a:rPr lang="ru-RU" altLang="ru-RU" smtClean="0"/>
              <a:t>первое вхождение символа в строку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3FBFE3-5BE6-474C-A715-D5F214F0DF3B}" type="slidenum">
              <a:rPr lang="ru-RU" altLang="ru-RU" smtClean="0"/>
              <a:pPr/>
              <a:t>14</a:t>
            </a:fld>
            <a:endParaRPr lang="ru-RU" altLang="ru-RU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altLang="ru-RU" smtClean="0"/>
              <a:t>Функции могут храниться в переменных, массивах, объектах и передаваться другим функциям как аргументы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5B7DE7-7F05-4DE5-82DC-0DCC682FD11B}" type="slidenum">
              <a:rPr lang="ru-RU" altLang="ru-RU" smtClean="0"/>
              <a:pPr/>
              <a:t>17</a:t>
            </a:fld>
            <a:endParaRPr lang="ru-RU" altLang="ru-RU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altLang="ru-RU" smtClean="0"/>
              <a:t>Скрипт – это программа, которая может сопутствовать </a:t>
            </a:r>
            <a:r>
              <a:rPr lang="en-US" altLang="ru-RU" smtClean="0"/>
              <a:t>HTML</a:t>
            </a:r>
            <a:r>
              <a:rPr lang="ru-RU" altLang="ru-RU" smtClean="0"/>
              <a:t>-документу или быть встроена прямо в него. Он может исполняться при загрузке документа или в другое время, например, при активации ссылки. В </a:t>
            </a:r>
            <a:r>
              <a:rPr lang="en-US" altLang="ru-RU" smtClean="0"/>
              <a:t>HTML </a:t>
            </a:r>
            <a:r>
              <a:rPr lang="ru-RU" altLang="ru-RU" smtClean="0"/>
              <a:t>можно встраивать скрипты на разных языках программирования.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871F2-2518-46D2-B32A-270406852E8E}" type="slidenum">
              <a:rPr lang="ru-RU" altLang="ru-RU" smtClean="0"/>
              <a:pPr/>
              <a:t>18</a:t>
            </a:fld>
            <a:endParaRPr lang="ru-RU" altLang="ru-RU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altLang="ru-RU" smtClean="0"/>
              <a:t>Для браузеров, не поддерживающих сценарии или с отключенными  сценариями с помощью тега </a:t>
            </a:r>
            <a:r>
              <a:rPr lang="en-US" altLang="ru-RU" smtClean="0"/>
              <a:t>noscript </a:t>
            </a:r>
            <a:r>
              <a:rPr lang="ru-RU" altLang="ru-RU" smtClean="0"/>
              <a:t>можно задать альтернативное содержимое документа.</a:t>
            </a:r>
          </a:p>
          <a:p>
            <a:pPr eaLnBrk="1" hangingPunct="1"/>
            <a:r>
              <a:rPr lang="ru-RU" altLang="ru-RU" smtClean="0"/>
              <a:t>Тег </a:t>
            </a:r>
            <a:r>
              <a:rPr lang="en-US" altLang="ru-RU" smtClean="0"/>
              <a:t>SCRIPT </a:t>
            </a:r>
            <a:r>
              <a:rPr lang="ru-RU" altLang="ru-RU" smtClean="0"/>
              <a:t>может несколько раз появляться в документе. Скрипт может бать написан внутри тега </a:t>
            </a:r>
            <a:r>
              <a:rPr lang="en-US" altLang="ru-RU" smtClean="0"/>
              <a:t>SCRIPT </a:t>
            </a:r>
            <a:r>
              <a:rPr lang="ru-RU" altLang="ru-RU" smtClean="0"/>
              <a:t>или во внешнем файле. Если не указан атрибут </a:t>
            </a:r>
            <a:r>
              <a:rPr lang="en-US" altLang="ru-RU" smtClean="0"/>
              <a:t>src </a:t>
            </a:r>
            <a:r>
              <a:rPr lang="ru-RU" altLang="ru-RU" smtClean="0"/>
              <a:t>элемента </a:t>
            </a:r>
            <a:r>
              <a:rPr lang="en-US" altLang="ru-RU" smtClean="0"/>
              <a:t>SCRIPT</a:t>
            </a:r>
            <a:r>
              <a:rPr lang="ru-RU" altLang="ru-RU" smtClean="0"/>
              <a:t>, то браузер должен интерпретировать его содержимое как скрипт. Если в атрибуте </a:t>
            </a:r>
            <a:r>
              <a:rPr lang="en-US" altLang="ru-RU" smtClean="0"/>
              <a:t>src </a:t>
            </a:r>
            <a:r>
              <a:rPr lang="ru-RU" altLang="ru-RU" smtClean="0"/>
              <a:t>указан адрес, то содержимое тега должно игнорироваться.</a:t>
            </a:r>
            <a:endParaRPr lang="en-US" altLang="ru-RU" smtClean="0"/>
          </a:p>
          <a:p>
            <a:pPr eaLnBrk="1" hangingPunct="1"/>
            <a:r>
              <a:rPr lang="ru-RU" altLang="ru-RU" smtClean="0"/>
              <a:t>Атрибут </a:t>
            </a:r>
            <a:r>
              <a:rPr lang="en-US" altLang="ru-RU" smtClean="0"/>
              <a:t>type</a:t>
            </a:r>
            <a:r>
              <a:rPr lang="ru-RU" altLang="ru-RU" smtClean="0"/>
              <a:t> – язык на котором написан скрипт.</a:t>
            </a:r>
          </a:p>
          <a:p>
            <a:pPr eaLnBrk="1" hangingPunct="1"/>
            <a:r>
              <a:rPr lang="en-US" altLang="ru-RU" smtClean="0"/>
              <a:t>charset – </a:t>
            </a:r>
            <a:r>
              <a:rPr lang="ru-RU" altLang="ru-RU" smtClean="0"/>
              <a:t>кодировка того документа в котором есть скрипт</a:t>
            </a:r>
          </a:p>
          <a:p>
            <a:pPr eaLnBrk="1" hangingPunct="1"/>
            <a:r>
              <a:rPr lang="en-US" altLang="ru-RU" smtClean="0"/>
              <a:t>defer – </a:t>
            </a:r>
            <a:r>
              <a:rPr lang="ru-RU" altLang="ru-RU" smtClean="0"/>
              <a:t>указывает, что скрипт не меняет содержимое документа</a:t>
            </a:r>
            <a:endParaRPr lang="en-US" altLang="ru-RU" smtClean="0"/>
          </a:p>
          <a:p>
            <a:pPr eaLnBrk="1" hangingPunct="1"/>
            <a:r>
              <a:rPr lang="ru-RU" altLang="ru-RU" smtClean="0"/>
              <a:t>В документе со скриптом  не должно быть никакой разметки </a:t>
            </a:r>
            <a:r>
              <a:rPr lang="en-US" altLang="ru-RU" smtClean="0"/>
              <a:t>html.</a:t>
            </a:r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43F8CCC-31C1-4A55-975F-F59AD5A9F0B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C3CDD-5393-47F4-B096-EDF0292FDF3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B2006-D3F8-4031-B9AC-FFDB5CFB14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76EAB-DA78-44D5-B1EC-5D90B8FA934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FC70D9D-7C5A-4BDE-B105-6BF8C86F5BE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C4A44-E0C3-460D-B1A2-06A63757D0B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B3659-E2C7-4EE5-A64A-8F9ADBECDCC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77DBB-990B-4092-9DB1-3C400372E15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AA758-E5F8-497E-9BC3-0E611982B89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51BDC-AD99-42F7-B52F-913A6163E5F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81DC5AA-344B-4485-9298-EC2C72E11E6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BB4DCB3-ADDD-4F8F-9C54-C920A81A094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Основы </a:t>
            </a:r>
            <a:r>
              <a:rPr lang="en-US" altLang="ru-RU" smtClean="0"/>
              <a:t>JavaScript</a:t>
            </a:r>
            <a:endParaRPr lang="ru-RU" altLang="ru-RU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3400" smtClean="0"/>
              <a:t>Автоматическое преобразование строки в число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1600" smtClean="0"/>
              <a:t>Во встроенных функциях с численными аргументами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smtClean="0"/>
              <a:t>	Math.sin("1.45");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smtClean="0"/>
              <a:t>Когда они являются операндами арифметических операциях (кроме сложения), операциях сравнения и т.д.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2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200" smtClean="0"/>
              <a:t>	done = sum &gt; "10" //</a:t>
            </a:r>
            <a:r>
              <a:rPr lang="ru-RU" altLang="ru-RU" sz="1200" i="1" smtClean="0"/>
              <a:t> String "10" converted to number 10</a:t>
            </a:r>
            <a:r>
              <a:rPr lang="ru-RU" altLang="ru-RU" sz="12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200" smtClean="0"/>
              <a:t>	sum = sum + true; //</a:t>
            </a:r>
            <a:r>
              <a:rPr lang="ru-RU" altLang="ru-RU" sz="1200" i="1" smtClean="0"/>
              <a:t> Boolean value true converted to number 1</a:t>
            </a:r>
            <a:r>
              <a:rPr lang="ru-RU" altLang="ru-RU" sz="12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200" smtClean="0"/>
              <a:t>	total = total - "3"; //</a:t>
            </a:r>
            <a:r>
              <a:rPr lang="ru-RU" altLang="ru-RU" sz="1200" i="1" smtClean="0"/>
              <a:t> String "3" converted to number 3</a:t>
            </a:r>
            <a:r>
              <a:rPr lang="ru-RU" altLang="ru-RU" sz="130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ru-RU" altLang="ru-RU" sz="13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600" smtClean="0"/>
              <a:t>Если строка содержит число без нечисловых символов, она конвертируется в число. Если строка не является числом или содержит нечисловые данные, то будет выдано сообщение об ошибке.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smtClean="0"/>
              <a:t>Частный случай: </a:t>
            </a:r>
            <a:r>
              <a:rPr lang="ru-RU" altLang="ru-RU" sz="1600" smtClean="0">
                <a:solidFill>
                  <a:schemeClr val="accent2"/>
                </a:solidFill>
              </a:rPr>
              <a:t>«» = 0</a:t>
            </a:r>
            <a:r>
              <a:rPr lang="ru-RU" altLang="ru-RU" sz="1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1600" smtClean="0"/>
              <a:t>false = 0</a:t>
            </a:r>
            <a:r>
              <a:rPr lang="ru-RU" altLang="ru-RU" sz="1600" smtClean="0"/>
              <a:t>, </a:t>
            </a:r>
            <a:r>
              <a:rPr lang="en-US" altLang="ru-RU" sz="1600" smtClean="0"/>
              <a:t>true = 1</a:t>
            </a:r>
            <a:r>
              <a:rPr lang="ru-RU" altLang="ru-RU" sz="1600" smtClean="0"/>
              <a:t>, </a:t>
            </a:r>
            <a:r>
              <a:rPr lang="en-US" altLang="ru-RU" sz="1600" smtClean="0"/>
              <a:t>null = 0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 smtClean="0"/>
              <a:t>Объекты можно привести к числу с помощью операции </a:t>
            </a:r>
            <a:r>
              <a:rPr lang="en-US" altLang="ru-RU" sz="1600" smtClean="0"/>
              <a:t>valueOf()</a:t>
            </a:r>
            <a:r>
              <a:rPr lang="ru-RU" altLang="ru-RU" sz="1600" smtClean="0"/>
              <a:t>.</a:t>
            </a:r>
            <a:endParaRPr lang="en-US" altLang="ru-RU" sz="16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600" smtClean="0"/>
              <a:t>Функцию и неопределенное значение нельзя привести к численному виду.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400" smtClean="0"/>
              <a:t>Преобразование к булевскому типу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Переменная преобразуется к булевскому типу, если ожидается булевское значение</a:t>
            </a:r>
            <a:br>
              <a:rPr lang="ru-RU" altLang="ru-RU" smtClean="0"/>
            </a:b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smtClean="0">
                <a:solidFill>
                  <a:schemeClr val="accent2"/>
                </a:solidFill>
              </a:rPr>
              <a:t>	for(i = 10; i; i--) 	document.write(messages[i]);</a:t>
            </a:r>
            <a:r>
              <a:rPr lang="ru-RU" altLang="ru-RU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Математические функции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Содержатся </a:t>
            </a:r>
            <a:r>
              <a:rPr lang="ru-RU" altLang="ru-RU" sz="1900" dirty="0" smtClean="0"/>
              <a:t>в объекте </a:t>
            </a:r>
            <a:r>
              <a:rPr lang="en-US" altLang="ru-RU" sz="1900" dirty="0" smtClean="0"/>
              <a:t>Math()</a:t>
            </a:r>
            <a:br>
              <a:rPr lang="en-US" altLang="ru-RU" sz="1900" dirty="0" smtClean="0"/>
            </a:br>
            <a:r>
              <a:rPr lang="ru-RU" altLang="ru-RU" sz="1900" dirty="0" smtClean="0"/>
              <a:t>sine_of_x = Math.sin(x); </a:t>
            </a:r>
            <a:r>
              <a:rPr lang="en-US" altLang="ru-RU" sz="1900" dirty="0" smtClean="0"/>
              <a:t/>
            </a:r>
            <a:br>
              <a:rPr lang="en-US" altLang="ru-RU" sz="1900" dirty="0" smtClean="0"/>
            </a:br>
            <a:r>
              <a:rPr lang="ru-RU" altLang="ru-RU" sz="1900" dirty="0" smtClean="0"/>
              <a:t>hypot = Math.sqrt(x*x + y*y); </a:t>
            </a:r>
            <a:endParaRPr lang="en-US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Значение </a:t>
            </a:r>
            <a:r>
              <a:rPr lang="en-US" altLang="ru-RU" sz="1900" dirty="0" smtClean="0"/>
              <a:t>Not-a-Number – </a:t>
            </a:r>
            <a:r>
              <a:rPr lang="en-US" altLang="ru-RU" sz="1900" dirty="0" err="1" smtClean="0"/>
              <a:t>NaN</a:t>
            </a:r>
            <a:r>
              <a:rPr lang="en-US" altLang="ru-RU" sz="1900" dirty="0" smtClean="0"/>
              <a:t> – </a:t>
            </a:r>
            <a:r>
              <a:rPr lang="ru-RU" altLang="ru-RU" sz="1900" dirty="0" smtClean="0"/>
              <a:t>возникает в результате деления на ноль. </a:t>
            </a:r>
            <a:endParaRPr lang="en-US" altLang="ru-RU" sz="19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900" dirty="0" smtClean="0"/>
              <a:t>Функция для проверки на равенство этому значению: </a:t>
            </a:r>
            <a:r>
              <a:rPr lang="en-US" altLang="ru-RU" sz="1900" dirty="0" err="1" smtClean="0"/>
              <a:t>isNaN</a:t>
            </a:r>
            <a:r>
              <a:rPr lang="en-US" altLang="ru-RU" sz="1900" dirty="0" smtClean="0"/>
              <a:t>();</a:t>
            </a:r>
          </a:p>
          <a:p>
            <a:pPr eaLnBrk="1" hangingPunct="1">
              <a:lnSpc>
                <a:spcPct val="80000"/>
              </a:lnSpc>
            </a:pPr>
            <a:endParaRPr lang="en-US" altLang="ru-RU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900" b="1" dirty="0" smtClean="0"/>
              <a:t>ConstantMeaning</a:t>
            </a:r>
            <a:endParaRPr lang="en-US" altLang="ru-RU" sz="19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Number.MAX_VALUE</a:t>
            </a:r>
            <a:r>
              <a:rPr lang="en-US" altLang="ru-RU" sz="1800" dirty="0" smtClean="0"/>
              <a:t>		</a:t>
            </a:r>
            <a:r>
              <a:rPr lang="ru-RU" altLang="ru-RU" sz="1800" dirty="0" smtClean="0"/>
              <a:t>Largest representable number</a:t>
            </a:r>
            <a:endParaRPr lang="en-US" altLang="ru-RU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Number.MIN_VALUE</a:t>
            </a:r>
            <a:r>
              <a:rPr lang="en-US" altLang="ru-RU" sz="1800" dirty="0" smtClean="0"/>
              <a:t>		</a:t>
            </a:r>
            <a:r>
              <a:rPr lang="ru-RU" altLang="ru-RU" sz="1800" dirty="0" smtClean="0"/>
              <a:t>Most negative representable </a:t>
            </a:r>
            <a:r>
              <a:rPr lang="en-US" altLang="ru-RU" sz="1800" dirty="0" smtClean="0"/>
              <a:t>					</a:t>
            </a:r>
            <a:r>
              <a:rPr lang="ru-RU" altLang="ru-RU" sz="1800" dirty="0" smtClean="0"/>
              <a:t>number</a:t>
            </a:r>
            <a:endParaRPr lang="en-US" altLang="ru-RU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Number.NaN</a:t>
            </a:r>
            <a:r>
              <a:rPr lang="en-US" altLang="ru-RU" sz="1800" dirty="0" smtClean="0"/>
              <a:t>			</a:t>
            </a:r>
            <a:r>
              <a:rPr lang="ru-RU" altLang="ru-RU" sz="1800" dirty="0" smtClean="0"/>
              <a:t>Special not-a-number value</a:t>
            </a:r>
            <a:endParaRPr lang="en-US" altLang="ru-RU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Number.POSITIVE_INFINITY</a:t>
            </a:r>
            <a:r>
              <a:rPr lang="en-US" altLang="ru-RU" sz="1800" dirty="0" smtClean="0"/>
              <a:t>	</a:t>
            </a:r>
            <a:r>
              <a:rPr lang="ru-RU" altLang="ru-RU" sz="1800" dirty="0" smtClean="0"/>
              <a:t>Special value to represent infinity</a:t>
            </a:r>
            <a:endParaRPr lang="en-US" altLang="ru-RU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dirty="0" smtClean="0"/>
              <a:t>Number.NEGATIVE_INFINITY</a:t>
            </a:r>
            <a:r>
              <a:rPr lang="en-US" altLang="ru-RU" sz="1800" dirty="0" smtClean="0"/>
              <a:t>	</a:t>
            </a:r>
            <a:r>
              <a:rPr lang="ru-RU" altLang="ru-RU" sz="1800" dirty="0" smtClean="0"/>
              <a:t>Special value to represent negative </a:t>
            </a:r>
            <a:r>
              <a:rPr lang="en-US" altLang="ru-RU" sz="1800" dirty="0" smtClean="0"/>
              <a:t>				</a:t>
            </a:r>
            <a:r>
              <a:rPr lang="ru-RU" altLang="ru-RU" sz="1800" dirty="0" smtClean="0"/>
              <a:t>infinity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Работа со строками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smtClean="0"/>
              <a:t>Пример: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100" smtClean="0"/>
              <a:t>name = “Senya”</a:t>
            </a:r>
            <a:endParaRPr lang="ru-RU" altLang="ru-RU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smtClean="0"/>
              <a:t>greeting = "Welcome to my home page," + " " + name;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smtClean="0"/>
              <a:t>Свойства строки: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100" smtClean="0"/>
              <a:t>Greeting.Length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100" smtClean="0"/>
              <a:t>Greeting.charAt(greeting.length-1)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100" smtClean="0"/>
              <a:t>greeting.Substring( 1,3 )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100" smtClean="0"/>
              <a:t>greeting.</a:t>
            </a:r>
            <a:r>
              <a:rPr lang="ru-RU" altLang="ru-RU" sz="2100" smtClean="0"/>
              <a:t>indexOf('a'); </a:t>
            </a:r>
            <a:endParaRPr lang="en-US" altLang="ru-RU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smtClean="0"/>
              <a:t>Строки не объекты, это отдельный тип данных</a:t>
            </a:r>
            <a:endParaRPr lang="en-US" altLang="ru-RU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1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Функции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function square(x)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	{ return x*x; } 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Функция – это отдельный тип данных.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Объекты и массивы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Объект = ассоциативный массив</a:t>
            </a:r>
          </a:p>
          <a:p>
            <a:pPr eaLnBrk="1" hangingPunct="1"/>
            <a:r>
              <a:rPr lang="en-US" altLang="ru-RU" smtClean="0"/>
              <a:t>img.height = img[“height”]</a:t>
            </a:r>
          </a:p>
          <a:p>
            <a:pPr eaLnBrk="1" hangingPunct="1"/>
            <a:r>
              <a:rPr lang="ru-RU" altLang="ru-RU" smtClean="0"/>
              <a:t>Не поддерживает многомерные массивы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null		</a:t>
            </a:r>
            <a:r>
              <a:rPr lang="ru-RU" altLang="ru-RU" smtClean="0"/>
              <a:t>отсутствие адекватного значения, не равно 0</a:t>
            </a:r>
          </a:p>
          <a:p>
            <a:pPr eaLnBrk="1" hangingPunct="1"/>
            <a:r>
              <a:rPr lang="en-US" altLang="ru-RU" smtClean="0"/>
              <a:t>Undefined</a:t>
            </a:r>
            <a:r>
              <a:rPr lang="ru-RU" altLang="ru-RU" smtClean="0"/>
              <a:t>:</a:t>
            </a:r>
          </a:p>
          <a:p>
            <a:pPr lvl="1" eaLnBrk="1" hangingPunct="1"/>
            <a:r>
              <a:rPr lang="ru-RU" altLang="ru-RU" smtClean="0"/>
              <a:t>Переменная не существует</a:t>
            </a:r>
          </a:p>
          <a:p>
            <a:pPr lvl="1" eaLnBrk="1" hangingPunct="1"/>
            <a:r>
              <a:rPr lang="ru-RU" altLang="ru-RU" smtClean="0"/>
              <a:t>Переменная объявлена, но никогда не имела значения</a:t>
            </a:r>
          </a:p>
          <a:p>
            <a:pPr lvl="1" eaLnBrk="1" hangingPunct="1"/>
            <a:r>
              <a:rPr lang="ru-RU" altLang="ru-RU" smtClean="0"/>
              <a:t>Попытка обратиться к полю объекта, которого не существует.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Скрипты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100" smtClean="0"/>
              <a:t>Скрипты делают страницы более интерактивными.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smtClean="0"/>
              <a:t>Скрипт можно рассматривать как прибавку к содержимому документа, которая может изменять её содержимое динамически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smtClean="0"/>
              <a:t>Можно модифицировать содержимое форм. Можно проверять значение введенных в поля формы значения, проверить непротиворечивость данных разных полей.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smtClean="0"/>
              <a:t>Выполнение скрипта может быть вызвано разными событиями, влияющими на документ: загрузкой, выгрузкой, получение фокуса, движение мыши и т.д.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smtClean="0"/>
              <a:t>Скрипт можно сопоставить управляющим элементам, чтобы создать графический интерфейс пользователя</a:t>
            </a:r>
          </a:p>
          <a:p>
            <a:pPr lvl="1" eaLnBrk="1" hangingPunct="1">
              <a:lnSpc>
                <a:spcPct val="80000"/>
              </a:lnSpc>
            </a:pPr>
            <a:endParaRPr lang="ru-RU" altLang="ru-RU" sz="20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400" smtClean="0"/>
              <a:t>Добавление скрипта к докум</a:t>
            </a:r>
            <a:r>
              <a:rPr lang="ru-RU" altLang="ru-RU" sz="3400" smtClean="0">
                <a:latin typeface="Arial" charset="0"/>
              </a:rPr>
              <a:t>е</a:t>
            </a:r>
            <a:r>
              <a:rPr lang="ru-RU" altLang="ru-RU" sz="3400" smtClean="0"/>
              <a:t>нту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ru-RU" altLang="ru-RU" sz="2600" smtClean="0"/>
              <a:t>Скрипт может быть включен в документ с помощью тега </a:t>
            </a:r>
            <a:r>
              <a:rPr lang="en-US" altLang="ru-RU" sz="2600" smtClean="0"/>
              <a:t>SCRIPT. </a:t>
            </a:r>
            <a:r>
              <a:rPr lang="ru-RU" altLang="ru-RU" sz="2600" smtClean="0"/>
              <a:t>Оба тега обязательны.</a:t>
            </a:r>
            <a:endParaRPr lang="en-US" altLang="ru-RU" sz="2600" smtClean="0"/>
          </a:p>
          <a:p>
            <a:pPr eaLnBrk="1" hangingPunct="1"/>
            <a:r>
              <a:rPr lang="ru-RU" altLang="ru-RU" sz="2600" smtClean="0"/>
              <a:t>Альтернативное содержимое: </a:t>
            </a:r>
            <a:r>
              <a:rPr lang="en-US" altLang="ru-RU" sz="2600" smtClean="0"/>
              <a:t>&lt;NOSCRIPT&gt;</a:t>
            </a:r>
            <a:endParaRPr lang="ru-RU" altLang="ru-RU" sz="2600" smtClean="0"/>
          </a:p>
          <a:p>
            <a:pPr eaLnBrk="1" hangingPunct="1"/>
            <a:r>
              <a:rPr lang="ru-RU" altLang="ru-RU" sz="2600" smtClean="0"/>
              <a:t>Атрибуты:</a:t>
            </a:r>
          </a:p>
          <a:p>
            <a:pPr lvl="1" eaLnBrk="1" hangingPunct="1"/>
            <a:r>
              <a:rPr lang="en-US" altLang="ru-RU" sz="2200" smtClean="0"/>
              <a:t>src</a:t>
            </a:r>
          </a:p>
          <a:p>
            <a:pPr lvl="1" eaLnBrk="1" hangingPunct="1"/>
            <a:r>
              <a:rPr lang="en-US" altLang="ru-RU" sz="2200" smtClean="0"/>
              <a:t>type</a:t>
            </a:r>
          </a:p>
          <a:p>
            <a:pPr lvl="1" eaLnBrk="1" hangingPunct="1"/>
            <a:r>
              <a:rPr lang="en-US" altLang="ru-RU" sz="2200" smtClean="0"/>
              <a:t>charset</a:t>
            </a:r>
          </a:p>
          <a:p>
            <a:pPr lvl="1" eaLnBrk="1" hangingPunct="1"/>
            <a:r>
              <a:rPr lang="en-US" altLang="ru-RU" sz="2200" smtClean="0"/>
              <a:t>defer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ru-RU" sz="22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400" smtClean="0"/>
              <a:t>Пример использования </a:t>
            </a:r>
            <a:r>
              <a:rPr lang="en-US" altLang="ru-RU" sz="3400" smtClean="0"/>
              <a:t>javascript</a:t>
            </a:r>
            <a:endParaRPr lang="ru-RU" altLang="ru-RU" sz="34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&lt;!DOCTYPE HTML PUBLIC "-//W3C//DTD HTML 4.01 Transitional//EN"&gt;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&lt;head&gt;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&lt;title&gt;JavaScript&lt;/title&gt;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&lt;SCRIPT src="functionsJS/myFuncs.js" language="JavaScript"&gt;</a:t>
            </a:r>
            <a:endParaRPr lang="ru-RU" altLang="ru-RU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</a:t>
            </a:r>
            <a:r>
              <a:rPr lang="ru-RU" altLang="ru-RU" sz="1400" smtClean="0"/>
              <a:t>&lt;/</a:t>
            </a:r>
            <a:r>
              <a:rPr lang="en-US" altLang="ru-RU" sz="1400" smtClean="0"/>
              <a:t>SCRIPT</a:t>
            </a:r>
            <a:r>
              <a:rPr lang="ru-RU" altLang="ru-RU" sz="1400" smtClean="0"/>
              <a:t>&gt;</a:t>
            </a:r>
            <a:endParaRPr lang="en-US" altLang="ru-RU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&lt;script type="text/javascript" language="JavaScript"&gt;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function f(r)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	return 4*r-1;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&lt;/script&gt;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&lt;/head&gt;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&lt;script type="text/javascript" language="JavaScript"&gt;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document.write("Hello, world &lt;br&gt;");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	document.write(f(5));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&lt;/script&gt;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&lt;/body&gt;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smtClean="0"/>
              <a:t>&lt;/html&gt;</a:t>
            </a:r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Основы </a:t>
            </a:r>
            <a:r>
              <a:rPr lang="en-US" altLang="ru-RU" smtClean="0"/>
              <a:t>JavaScript</a:t>
            </a:r>
            <a:endParaRPr lang="ru-RU" altLang="ru-RU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600" dirty="0" smtClean="0"/>
              <a:t>Регистрозависимость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600" dirty="0" smtClean="0"/>
              <a:t>Игнорирует пробельные символы в коде.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6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600" dirty="0" smtClean="0"/>
              <a:t>	</a:t>
            </a:r>
            <a:r>
              <a:rPr lang="en-US" altLang="ru-RU" sz="2100" dirty="0" smtClean="0"/>
              <a:t>alert</a:t>
            </a:r>
            <a:r>
              <a:rPr lang="ru-RU" altLang="ru-RU" sz="2100" dirty="0" smtClean="0"/>
              <a:t>("Подсказка") // Правильно</a:t>
            </a:r>
            <a:endParaRPr lang="en-US" altLang="ru-RU" sz="21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100" dirty="0" smtClean="0"/>
              <a:t>	</a:t>
            </a:r>
            <a:r>
              <a:rPr lang="en-US" altLang="ru-RU" sz="2100" dirty="0" smtClean="0"/>
              <a:t>alert</a:t>
            </a:r>
            <a:r>
              <a:rPr lang="ru-RU" altLang="ru-RU" sz="2100" dirty="0" smtClean="0"/>
              <a:t>("Под         // Не правильно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100" dirty="0" smtClean="0"/>
              <a:t>	       сказка")</a:t>
            </a:r>
            <a:endParaRPr lang="en-US" altLang="ru-RU" sz="21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100" dirty="0" smtClean="0"/>
              <a:t>	</a:t>
            </a:r>
            <a:r>
              <a:rPr lang="en-US" altLang="ru-RU" sz="2100" dirty="0" smtClean="0"/>
              <a:t>alert</a:t>
            </a:r>
            <a:r>
              <a:rPr lang="ru-RU" altLang="ru-RU" sz="2100" dirty="0" smtClean="0"/>
              <a:t>("Под" +      // Правильно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100" dirty="0" smtClean="0"/>
              <a:t>	      "сказка")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21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600" dirty="0" smtClean="0"/>
              <a:t>Разделители операторов - </a:t>
            </a:r>
            <a:r>
              <a:rPr lang="ru-RU" altLang="ru-RU" sz="2600" dirty="0" smtClean="0">
                <a:solidFill>
                  <a:schemeClr val="accent2"/>
                </a:solidFill>
              </a:rPr>
              <a:t>;</a:t>
            </a:r>
            <a:r>
              <a:rPr lang="ru-RU" altLang="ru-RU" sz="2600" dirty="0" smtClean="0"/>
              <a:t> - необязательны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Связь элементов и скриптов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Скрипты должны обращаться к элементам документов по имени </a:t>
            </a:r>
            <a:r>
              <a:rPr lang="en-US" altLang="ru-RU" smtClean="0"/>
              <a:t>(</a:t>
            </a:r>
            <a:r>
              <a:rPr lang="en-US" altLang="ru-RU" smtClean="0">
                <a:solidFill>
                  <a:schemeClr val="accent2"/>
                </a:solidFill>
              </a:rPr>
              <a:t>name</a:t>
            </a:r>
            <a:r>
              <a:rPr lang="en-US" altLang="ru-RU" smtClean="0"/>
              <a:t>) </a:t>
            </a:r>
            <a:r>
              <a:rPr lang="ru-RU" altLang="ru-RU" smtClean="0"/>
              <a:t>или по значению атрибутов </a:t>
            </a:r>
            <a:r>
              <a:rPr lang="en-US" altLang="ru-RU" smtClean="0">
                <a:solidFill>
                  <a:schemeClr val="accent2"/>
                </a:solidFill>
              </a:rPr>
              <a:t>id</a:t>
            </a:r>
            <a:r>
              <a:rPr lang="en-US" altLang="ru-RU" smtClean="0"/>
              <a:t>.</a:t>
            </a:r>
          </a:p>
          <a:p>
            <a:pPr eaLnBrk="1" hangingPunct="1"/>
            <a:r>
              <a:rPr lang="ru-RU" altLang="ru-RU" smtClean="0"/>
              <a:t>Сопоставляются элементу с помощью обработчика событий.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Объект </a:t>
            </a:r>
            <a:r>
              <a:rPr lang="en-US" altLang="ru-RU" smtClean="0"/>
              <a:t>Date</a:t>
            </a:r>
            <a:endParaRPr lang="ru-RU" altLang="ru-RU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now = new Date()</a:t>
            </a:r>
            <a:endParaRPr lang="ru-RU" altLang="ru-RU" smtClean="0"/>
          </a:p>
          <a:p>
            <a:pPr eaLnBrk="1" hangingPunct="1"/>
            <a:r>
              <a:rPr lang="en-US" altLang="ru-RU" smtClean="0"/>
              <a:t>rand = new Date(2005, 10, 11);</a:t>
            </a:r>
          </a:p>
          <a:p>
            <a:pPr eaLnBrk="1" hangingPunct="1"/>
            <a:r>
              <a:rPr lang="ru-RU" altLang="ru-RU" smtClean="0"/>
              <a:t>Использует даты с 1 января 1970 года.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Отладка и системные функции</a:t>
            </a:r>
          </a:p>
        </p:txBody>
      </p:sp>
      <p:sp>
        <p:nvSpPr>
          <p:cNvPr id="2560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alert(“Hello, World!”);</a:t>
            </a:r>
          </a:p>
          <a:p>
            <a:r>
              <a:rPr lang="en-US" dirty="0" smtClean="0"/>
              <a:t>prompt(“How old are You?”,”18”)</a:t>
            </a:r>
          </a:p>
          <a:p>
            <a:r>
              <a:rPr lang="ru-RU" dirty="0" err="1" smtClean="0"/>
              <a:t>confirm</a:t>
            </a:r>
            <a:r>
              <a:rPr lang="ru-RU" dirty="0" smtClean="0"/>
              <a:t>("Уверен?")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console.log (“Error: “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console.dir(object);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26627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https://goo.gl/dNKyTC</a:t>
            </a:r>
            <a:endParaRPr lang="ru-RU" sz="4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Комментарии в </a:t>
            </a:r>
            <a:r>
              <a:rPr lang="en-US" altLang="ru-RU" smtClean="0"/>
              <a:t>JavaScript</a:t>
            </a:r>
            <a:endParaRPr lang="ru-RU" altLang="ru-RU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100" smtClean="0"/>
              <a:t>Комментарии </a:t>
            </a:r>
            <a:r>
              <a:rPr lang="ru-RU" altLang="ru-RU" sz="2100" smtClean="0">
                <a:solidFill>
                  <a:schemeClr val="accent2"/>
                </a:solidFill>
              </a:rPr>
              <a:t>//</a:t>
            </a:r>
            <a:r>
              <a:rPr lang="ru-RU" altLang="ru-RU" sz="2100" smtClean="0"/>
              <a:t> и </a:t>
            </a:r>
            <a:r>
              <a:rPr lang="en-US" altLang="ru-RU" sz="2100" smtClean="0">
                <a:solidFill>
                  <a:schemeClr val="accent2"/>
                </a:solidFill>
              </a:rPr>
              <a:t>/* */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100" smtClean="0"/>
              <a:t>Комментарии </a:t>
            </a:r>
            <a:r>
              <a:rPr lang="en-US" altLang="ru-RU" sz="2100" smtClean="0"/>
              <a:t>html </a:t>
            </a:r>
            <a:r>
              <a:rPr lang="en-US" altLang="ru-RU" sz="2100" smtClean="0">
                <a:solidFill>
                  <a:schemeClr val="accent2"/>
                </a:solidFill>
              </a:rPr>
              <a:t>&lt;</a:t>
            </a:r>
            <a:r>
              <a:rPr lang="ru-RU" altLang="ru-RU" sz="2100" smtClean="0">
                <a:solidFill>
                  <a:schemeClr val="accent2"/>
                </a:solidFill>
              </a:rPr>
              <a:t>!--</a:t>
            </a:r>
            <a:r>
              <a:rPr lang="en-US" altLang="ru-RU" sz="2100" smtClean="0"/>
              <a:t> </a:t>
            </a:r>
            <a:r>
              <a:rPr lang="ru-RU" altLang="ru-RU" sz="2100" smtClean="0"/>
              <a:t>- как однострочный комментарий. </a:t>
            </a:r>
            <a:r>
              <a:rPr lang="en-US" altLang="ru-RU" sz="2100" smtClean="0"/>
              <a:t>--&gt; - </a:t>
            </a:r>
            <a:r>
              <a:rPr lang="ru-RU" altLang="ru-RU" sz="2100" smtClean="0"/>
              <a:t>не обрабатывается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100" smtClean="0"/>
              <a:t>Использование комментариев </a:t>
            </a:r>
            <a:r>
              <a:rPr lang="en-US" altLang="ru-RU" sz="2100" smtClean="0"/>
              <a:t>HTML </a:t>
            </a:r>
            <a:r>
              <a:rPr lang="ru-RU" altLang="ru-RU" sz="2100" smtClean="0"/>
              <a:t>для скрытия кода </a:t>
            </a:r>
            <a:r>
              <a:rPr lang="en-US" altLang="ru-RU" sz="2100" smtClean="0"/>
              <a:t>js </a:t>
            </a:r>
            <a:r>
              <a:rPr lang="ru-RU" altLang="ru-RU" sz="2100" smtClean="0"/>
              <a:t>от старых браузеров: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100" smtClean="0"/>
              <a:t>	&lt;SCRIPT&gt;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100" smtClean="0"/>
              <a:t>	&lt;!--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smtClean="0"/>
              <a:t>	b = 5;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smtClean="0"/>
              <a:t>	a=b+3;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100" smtClean="0"/>
              <a:t>	//--&gt;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100" smtClean="0"/>
              <a:t>	&lt;/SCRIPT&gt;</a:t>
            </a:r>
            <a:endParaRPr lang="ru-RU" altLang="ru-RU" sz="21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Численные переменные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Все численные переменные интерпретируются, как числа с плавающей точкой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Восьмеричные переменные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mtClean="0"/>
              <a:t>-0123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mtClean="0"/>
              <a:t>0377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3000" smtClean="0"/>
              <a:t>Шестнадцатиричные переменные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mtClean="0"/>
              <a:t>0xff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mtClean="0"/>
              <a:t>-0xCAFE911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Строковые переменные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ru-RU" altLang="ru-RU" sz="2600" smtClean="0"/>
              <a:t>Ограничиваются двойными или одинарными кавычками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600" smtClean="0"/>
              <a:t>	'testing'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600" smtClean="0"/>
              <a:t>	"3.14"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600" smtClean="0"/>
              <a:t>	'name="myform"'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600" smtClean="0"/>
              <a:t>	&lt;A HREF="" onClick="alert('Thank you')"&gt;Click Me&lt;/A&gt;</a:t>
            </a:r>
          </a:p>
          <a:p>
            <a:pPr eaLnBrk="1" hangingPunct="1"/>
            <a:r>
              <a:rPr lang="ru-RU" altLang="ru-RU" sz="2600" smtClean="0"/>
              <a:t>Экранирование кавычек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600" smtClean="0"/>
              <a:t>	"Wouldn\'t you prefer O\'Reilly\'s book?"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Эскейп-последовательность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dirty="0" smtClean="0"/>
              <a:t>	\b		Backspace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dirty="0" smtClean="0"/>
              <a:t>	\n		Newline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dirty="0" smtClean="0"/>
              <a:t>	\r		Carriage return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dirty="0" smtClean="0"/>
              <a:t>	\t		Tab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dirty="0" smtClean="0"/>
              <a:t>	\</a:t>
            </a:r>
            <a:r>
              <a:rPr lang="ru-RU" altLang="ru-RU" i="1" dirty="0" smtClean="0"/>
              <a:t>xxx</a:t>
            </a:r>
            <a:r>
              <a:rPr lang="ru-RU" altLang="ru-RU" dirty="0" smtClean="0"/>
              <a:t> 	шестнадцетиричное число, </a:t>
            </a:r>
            <a:r>
              <a:rPr lang="en-US" altLang="ru-RU" dirty="0" smtClean="0"/>
              <a:t>		</a:t>
            </a:r>
            <a:r>
              <a:rPr lang="ru-RU" altLang="ru-RU" dirty="0" smtClean="0"/>
              <a:t>определяющее </a:t>
            </a:r>
            <a:r>
              <a:rPr lang="ru-RU" altLang="ru-RU" dirty="0" smtClean="0"/>
              <a:t>позицию </a:t>
            </a:r>
            <a:r>
              <a:rPr lang="en-US" altLang="ru-RU" dirty="0" smtClean="0"/>
              <a:t>			</a:t>
            </a:r>
            <a:r>
              <a:rPr lang="ru-RU" altLang="ru-RU" dirty="0" smtClean="0"/>
              <a:t>символа в кодировке </a:t>
            </a:r>
            <a:r>
              <a:rPr lang="en-US" altLang="ru-RU" dirty="0" smtClean="0"/>
              <a:t>Latin-1 		(</a:t>
            </a:r>
            <a:r>
              <a:rPr lang="ru-RU" altLang="ru-RU" dirty="0" smtClean="0"/>
              <a:t>ISO8859-1</a:t>
            </a:r>
            <a:r>
              <a:rPr lang="en-US" altLang="ru-RU" dirty="0" smtClean="0"/>
              <a:t>)</a:t>
            </a:r>
            <a:endParaRPr lang="ru-RU" alt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Булевские переменные и </a:t>
            </a:r>
            <a:r>
              <a:rPr lang="en-US" altLang="ru-RU" smtClean="0"/>
              <a:t>null</a:t>
            </a:r>
            <a:endParaRPr lang="ru-RU" altLang="ru-RU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true</a:t>
            </a:r>
          </a:p>
          <a:p>
            <a:pPr eaLnBrk="1" hangingPunct="1"/>
            <a:r>
              <a:rPr lang="en-US" altLang="ru-RU" smtClean="0"/>
              <a:t>false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Объявление переменных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mtClean="0"/>
              <a:t>var i, sum =5;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Объявление необязательно,если</a:t>
            </a:r>
            <a:r>
              <a:rPr lang="en-US" altLang="ru-RU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mtClean="0"/>
              <a:t>нет необходимости выделять память,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mtClean="0"/>
              <a:t>если это не переменная внутри функции, имя которой совпадает с именем глобальной переменной.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Переменные при объявлении не имеют типа.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mtClean="0"/>
              <a:t>i = “ten”;</a:t>
            </a:r>
          </a:p>
          <a:p>
            <a:pPr eaLnBrk="1" hangingPunct="1">
              <a:lnSpc>
                <a:spcPct val="90000"/>
              </a:lnSpc>
            </a:pPr>
            <a:endParaRPr lang="ru-RU" altLang="ru-RU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3400" smtClean="0"/>
              <a:t>Автоматическое преобразование числа в строку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ru-RU" altLang="ru-RU" sz="2600" smtClean="0"/>
              <a:t>Перед выводом в документ с помощью оператора </a:t>
            </a:r>
            <a:r>
              <a:rPr lang="en-US" altLang="ru-RU" sz="2600" smtClean="0"/>
              <a:t>document.write(“”)</a:t>
            </a:r>
            <a:r>
              <a:rPr lang="ru-RU" altLang="ru-RU" sz="2600" smtClean="0"/>
              <a:t>, переменная автоматически преобразуется в строку.</a:t>
            </a:r>
          </a:p>
          <a:p>
            <a:pPr eaLnBrk="1" hangingPunct="1"/>
            <a:endParaRPr lang="ru-RU" altLang="ru-RU" sz="260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600" smtClean="0"/>
              <a:t>	x = 1 + 2; //</a:t>
            </a:r>
            <a:r>
              <a:rPr lang="ru-RU" altLang="ru-RU" sz="2600" i="1" smtClean="0"/>
              <a:t> получается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ru-RU" altLang="ru-RU" sz="2200" smtClean="0"/>
              <a:t>x = 'hello' + 'world'; //</a:t>
            </a:r>
            <a:r>
              <a:rPr lang="ru-RU" altLang="ru-RU" sz="2200" i="1" smtClean="0"/>
              <a:t> получается 'helloworld‘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600" smtClean="0"/>
              <a:t>	x = 1 + '2'; //</a:t>
            </a:r>
            <a:r>
              <a:rPr lang="ru-RU" altLang="ru-RU" sz="2600" i="1" smtClean="0"/>
              <a:t> получается '12'</a:t>
            </a:r>
            <a:r>
              <a:rPr lang="ru-RU" altLang="ru-RU" sz="26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600" smtClean="0"/>
              <a:t>	x = true + '3'; //</a:t>
            </a:r>
            <a:r>
              <a:rPr lang="ru-RU" altLang="ru-RU" sz="2600" i="1" smtClean="0"/>
              <a:t> получается 'true3'</a:t>
            </a:r>
            <a:r>
              <a:rPr lang="ru-RU" altLang="ru-RU" sz="260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733</TotalTime>
  <Words>830</Words>
  <Application>Microsoft Office PowerPoint</Application>
  <PresentationFormat>On-screen Show (4:3)</PresentationFormat>
  <Paragraphs>195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Справедливость</vt:lpstr>
      <vt:lpstr>Основы JavaScript</vt:lpstr>
      <vt:lpstr>Основы JavaScript</vt:lpstr>
      <vt:lpstr>Комментарии в JavaScript</vt:lpstr>
      <vt:lpstr>Численные переменные</vt:lpstr>
      <vt:lpstr>Строковые переменные</vt:lpstr>
      <vt:lpstr>Эскейп-последовательность</vt:lpstr>
      <vt:lpstr>Булевские переменные и null</vt:lpstr>
      <vt:lpstr>Объявление переменных</vt:lpstr>
      <vt:lpstr>Автоматическое преобразование числа в строку</vt:lpstr>
      <vt:lpstr>Автоматическое преобразование строки в число</vt:lpstr>
      <vt:lpstr>Преобразование к булевскому типу</vt:lpstr>
      <vt:lpstr>Математические функции</vt:lpstr>
      <vt:lpstr>Работа со строками</vt:lpstr>
      <vt:lpstr>Функции</vt:lpstr>
      <vt:lpstr>Объекты и массивы</vt:lpstr>
      <vt:lpstr> </vt:lpstr>
      <vt:lpstr>Скрипты</vt:lpstr>
      <vt:lpstr>Добавление скрипта к документу</vt:lpstr>
      <vt:lpstr>Пример использования javascript</vt:lpstr>
      <vt:lpstr>Связь элементов и скриптов</vt:lpstr>
      <vt:lpstr>Объект Date</vt:lpstr>
      <vt:lpstr>Отладка и системные функции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User9</dc:creator>
  <cp:lastModifiedBy>Acristi</cp:lastModifiedBy>
  <cp:revision>46</cp:revision>
  <dcterms:created xsi:type="dcterms:W3CDTF">1601-01-01T00:00:00Z</dcterms:created>
  <dcterms:modified xsi:type="dcterms:W3CDTF">2016-10-21T04:10:22Z</dcterms:modified>
</cp:coreProperties>
</file>