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9"/>
  </p:notesMasterIdLst>
  <p:sldIdLst>
    <p:sldId id="257" r:id="rId2"/>
    <p:sldId id="266" r:id="rId3"/>
    <p:sldId id="258" r:id="rId4"/>
    <p:sldId id="259" r:id="rId5"/>
    <p:sldId id="267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309" r:id="rId33"/>
    <p:sldId id="310" r:id="rId34"/>
    <p:sldId id="311" r:id="rId35"/>
    <p:sldId id="290" r:id="rId36"/>
    <p:sldId id="291" r:id="rId37"/>
    <p:sldId id="315" r:id="rId38"/>
    <p:sldId id="313" r:id="rId39"/>
    <p:sldId id="296" r:id="rId40"/>
    <p:sldId id="312" r:id="rId41"/>
    <p:sldId id="289" r:id="rId42"/>
    <p:sldId id="292" r:id="rId43"/>
    <p:sldId id="293" r:id="rId44"/>
    <p:sldId id="294" r:id="rId45"/>
    <p:sldId id="295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8" r:id="rId57"/>
    <p:sldId id="314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DF49-8CC3-4E1B-B739-B60890848BFB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3EAD6-42C5-4EC1-A3E9-B127F74A67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523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IMG</a:t>
            </a:r>
            <a:r>
              <a:rPr lang="en-US" baseline="0" dirty="0" smtClean="0"/>
              <a:t> </a:t>
            </a:r>
            <a:r>
              <a:rPr lang="ru-RU" baseline="0" dirty="0" smtClean="0"/>
              <a:t>стоит особняком в этом списке!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3EAD6-42C5-4EC1-A3E9-B127F74A6784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Показать пример центровки в коде.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3EAD6-42C5-4EC1-A3E9-B127F74A6784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3EAD6-42C5-4EC1-A3E9-B127F74A6784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lumMod val="75000"/>
                <a:alpha val="39000"/>
              </a:schemeClr>
            </a:gs>
            <a:gs pos="50000">
              <a:schemeClr val="accent1">
                <a:tint val="44500"/>
                <a:satMod val="160000"/>
                <a:alpha val="10000"/>
              </a:schemeClr>
            </a:gs>
            <a:gs pos="99000">
              <a:schemeClr val="accent1">
                <a:tint val="23500"/>
                <a:satMod val="160000"/>
                <a:alpha val="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39864F-7618-4D1C-96F9-AB714D97409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fonts/ps/scarborough.ps)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r"/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ОСНОВЫ </a:t>
            </a:r>
            <a:r>
              <a:rPr lang="en-US" dirty="0" smtClean="0"/>
              <a:t>CSS.</a:t>
            </a:r>
            <a:endParaRPr lang="ru-RU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&amp;&amp; ID-</a:t>
            </a:r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CLASS:</a:t>
            </a:r>
          </a:p>
          <a:p>
            <a:pPr>
              <a:buNone/>
            </a:pPr>
            <a:r>
              <a:rPr lang="en-US" dirty="0" smtClean="0"/>
              <a:t>	DIV[class~=value] { text-align: center 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DIV.value</a:t>
            </a:r>
            <a:r>
              <a:rPr lang="en-US" dirty="0" smtClean="0"/>
              <a:t> { text-align: center 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Допустимы вложения: </a:t>
            </a:r>
            <a:r>
              <a:rPr lang="en-US" dirty="0" err="1" smtClean="0"/>
              <a:t>p.aqua.marine</a:t>
            </a:r>
            <a:r>
              <a:rPr lang="en-US" dirty="0" smtClean="0"/>
              <a:t> { color: green 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для тега </a:t>
            </a:r>
            <a:r>
              <a:rPr lang="en-US" dirty="0" smtClean="0"/>
              <a:t>&lt;P class=“blue aqua marine” &gt;</a:t>
            </a:r>
          </a:p>
          <a:p>
            <a:pPr>
              <a:buNone/>
            </a:pPr>
            <a:endParaRPr lang="ru-RU" dirty="0" smtClean="0"/>
          </a:p>
          <a:p>
            <a:r>
              <a:rPr lang="en-US" b="1" dirty="0" smtClean="0"/>
              <a:t>ID</a:t>
            </a:r>
            <a:br>
              <a:rPr lang="en-US" b="1" dirty="0" smtClean="0"/>
            </a:br>
            <a:r>
              <a:rPr lang="en-US" dirty="0" smtClean="0"/>
              <a:t>h1[id=chapter7] { text-align: center }</a:t>
            </a:r>
            <a:br>
              <a:rPr lang="en-US" dirty="0" smtClean="0"/>
            </a:br>
            <a:r>
              <a:rPr lang="en-US" dirty="0" smtClean="0"/>
              <a:t>h1#chapter7 { text-align: center }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объявлений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h1 {font: 18px Helvetica;}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h1 {color: purple;}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h1 {background: aqua;}</a:t>
            </a:r>
            <a:endParaRPr lang="ru-RU" dirty="0" smtClean="0"/>
          </a:p>
          <a:p>
            <a:r>
              <a:rPr lang="en-US" dirty="0" smtClean="0"/>
              <a:t>h1 {font: 18px Helvetica; color: purple; background: aqua;}</a:t>
            </a:r>
            <a:endParaRPr lang="ru-RU" dirty="0" smtClean="0"/>
          </a:p>
          <a:p>
            <a:r>
              <a:rPr lang="en-US" dirty="0" smtClean="0"/>
              <a:t>h1 {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font: 18px Helvetica;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color: purple;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background: aqua;</a:t>
            </a:r>
          </a:p>
          <a:p>
            <a:pPr>
              <a:buNone/>
            </a:pPr>
            <a:r>
              <a:rPr lang="ru-RU" dirty="0" smtClean="0"/>
              <a:t>	    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 потомков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h1 </a:t>
            </a:r>
            <a:r>
              <a:rPr lang="en-US" dirty="0" err="1" smtClean="0"/>
              <a:t>em</a:t>
            </a:r>
            <a:r>
              <a:rPr lang="en-US" dirty="0" smtClean="0"/>
              <a:t> {color: gray;}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Псевдоклассы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:link {color: blue;}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:visited {color: red;}</a:t>
            </a:r>
          </a:p>
          <a:p>
            <a:r>
              <a:rPr lang="en-US" dirty="0" smtClean="0"/>
              <a:t>:focus</a:t>
            </a:r>
          </a:p>
          <a:p>
            <a:r>
              <a:rPr lang="en-US" dirty="0" smtClean="0"/>
              <a:t>:hover</a:t>
            </a:r>
          </a:p>
          <a:p>
            <a:r>
              <a:rPr lang="en-US" dirty="0" smtClean="0"/>
              <a:t>:active</a:t>
            </a:r>
          </a:p>
          <a:p>
            <a:pPr>
              <a:buNone/>
            </a:pPr>
            <a:r>
              <a:rPr lang="ru-RU" dirty="0" smtClean="0"/>
              <a:t>Пример:</a:t>
            </a:r>
          </a:p>
          <a:p>
            <a:pPr lvl="1">
              <a:buNone/>
            </a:pPr>
            <a:r>
              <a:rPr lang="en-US" dirty="0" smtClean="0"/>
              <a:t>a:link {color: navy;}</a:t>
            </a:r>
          </a:p>
          <a:p>
            <a:pPr lvl="1">
              <a:buNone/>
            </a:pPr>
            <a:r>
              <a:rPr lang="en-US" dirty="0" smtClean="0"/>
              <a:t>a:visited {color: gray;}</a:t>
            </a:r>
          </a:p>
          <a:p>
            <a:pPr lvl="1">
              <a:buNone/>
            </a:pPr>
            <a:r>
              <a:rPr lang="en-US" dirty="0" smtClean="0"/>
              <a:t>a:hover {color: red;}</a:t>
            </a:r>
          </a:p>
          <a:p>
            <a:pPr lvl="1">
              <a:buNone/>
            </a:pPr>
            <a:r>
              <a:rPr lang="en-US" dirty="0" smtClean="0"/>
              <a:t>a:active {color: yellow;}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Псевдоэлементы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p:first-letter {color: red; font-size: 200%;}</a:t>
            </a:r>
          </a:p>
          <a:p>
            <a:r>
              <a:rPr lang="en-US" dirty="0" smtClean="0"/>
              <a:t>p:first-line {color: blue;}</a:t>
            </a:r>
          </a:p>
          <a:p>
            <a:r>
              <a:rPr lang="en-US" dirty="0" smtClean="0"/>
              <a:t>h2:before {content: "</a:t>
            </a:r>
            <a:r>
              <a:rPr lang="en-US" b="1" dirty="0" smtClean="0"/>
              <a:t>§ </a:t>
            </a:r>
            <a:r>
              <a:rPr lang="en-US" dirty="0" smtClean="0"/>
              <a:t>"; color: silver;}</a:t>
            </a:r>
          </a:p>
          <a:p>
            <a:r>
              <a:rPr lang="en-US" dirty="0" err="1" smtClean="0"/>
              <a:t>body:after</a:t>
            </a:r>
            <a:r>
              <a:rPr lang="en-US" dirty="0" smtClean="0"/>
              <a:t> {content: "  The End.";}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Единицы измерения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Числа </a:t>
            </a:r>
            <a:r>
              <a:rPr lang="en-US" dirty="0" smtClean="0"/>
              <a:t>:  width = 100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Не </a:t>
            </a:r>
            <a:r>
              <a:rPr lang="ru-RU" dirty="0" err="1" smtClean="0"/>
              <a:t>валидно</a:t>
            </a:r>
            <a:r>
              <a:rPr lang="ru-RU" dirty="0" smtClean="0"/>
              <a:t>!</a:t>
            </a:r>
            <a:endParaRPr lang="en-US" dirty="0" smtClean="0"/>
          </a:p>
          <a:p>
            <a:r>
              <a:rPr lang="ru-RU" dirty="0" smtClean="0"/>
              <a:t>Проценты: </a:t>
            </a:r>
            <a:r>
              <a:rPr lang="en-US" dirty="0" smtClean="0"/>
              <a:t>width = 100</a:t>
            </a:r>
            <a:r>
              <a:rPr lang="ru-RU" dirty="0" smtClean="0"/>
              <a:t>%</a:t>
            </a:r>
          </a:p>
          <a:p>
            <a:r>
              <a:rPr lang="ru-RU" dirty="0" smtClean="0"/>
              <a:t>Цвета:</a:t>
            </a:r>
          </a:p>
          <a:p>
            <a:pPr lvl="1"/>
            <a:r>
              <a:rPr lang="ru-RU" dirty="0" smtClean="0"/>
              <a:t>Именованные - 17/140 </a:t>
            </a:r>
            <a:r>
              <a:rPr lang="en-US" dirty="0" smtClean="0"/>
              <a:t>{</a:t>
            </a:r>
            <a:r>
              <a:rPr lang="en-US" dirty="0" err="1" smtClean="0"/>
              <a:t>lime,olive,red,white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{color: </a:t>
            </a:r>
            <a:r>
              <a:rPr lang="en-US" dirty="0" err="1" smtClean="0"/>
              <a:t>rgb</a:t>
            </a:r>
            <a:r>
              <a:rPr lang="en-US" dirty="0" smtClean="0"/>
              <a:t>(191,127,127);}</a:t>
            </a:r>
          </a:p>
          <a:p>
            <a:pPr lvl="1"/>
            <a:r>
              <a:rPr lang="en-US" dirty="0" smtClean="0"/>
              <a:t>{color: </a:t>
            </a:r>
            <a:r>
              <a:rPr lang="en-US" dirty="0" err="1" smtClean="0"/>
              <a:t>rgb</a:t>
            </a:r>
            <a:r>
              <a:rPr lang="en-US" dirty="0" smtClean="0"/>
              <a:t>(60%,60%,60%);}</a:t>
            </a:r>
          </a:p>
          <a:p>
            <a:pPr lvl="1"/>
            <a:r>
              <a:rPr lang="en-US" dirty="0" smtClean="0"/>
              <a:t>{color: #FF0000;}</a:t>
            </a:r>
          </a:p>
          <a:p>
            <a:pPr lvl="1"/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Длина: абсолютные единицы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Дюймы - </a:t>
            </a:r>
            <a:r>
              <a:rPr lang="en-US" dirty="0" smtClean="0"/>
              <a:t>in</a:t>
            </a:r>
          </a:p>
          <a:p>
            <a:r>
              <a:rPr lang="ru-RU" dirty="0" smtClean="0"/>
              <a:t>Сантиметры – </a:t>
            </a:r>
            <a:r>
              <a:rPr lang="en-US" dirty="0" smtClean="0"/>
              <a:t>cm (1 in = 2.54 cm)</a:t>
            </a:r>
            <a:endParaRPr lang="ru-RU" dirty="0" smtClean="0"/>
          </a:p>
          <a:p>
            <a:r>
              <a:rPr lang="ru-RU" dirty="0" smtClean="0"/>
              <a:t>Миллиметры – </a:t>
            </a:r>
            <a:r>
              <a:rPr lang="en-US" dirty="0" smtClean="0"/>
              <a:t>mm</a:t>
            </a:r>
          </a:p>
          <a:p>
            <a:r>
              <a:rPr lang="ru-RU" dirty="0" smtClean="0"/>
              <a:t>Пункты – </a:t>
            </a:r>
            <a:r>
              <a:rPr lang="en-US" dirty="0" smtClean="0"/>
              <a:t>pt  (1 in = 72 pt)</a:t>
            </a:r>
          </a:p>
          <a:p>
            <a:r>
              <a:rPr lang="ru-RU" dirty="0" smtClean="0"/>
              <a:t>Пики </a:t>
            </a:r>
            <a:r>
              <a:rPr lang="en-US" dirty="0" smtClean="0"/>
              <a:t>– pc 	(1 in = 6 pc = 12 pt)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Длина: относительные единицы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em</a:t>
            </a:r>
            <a:r>
              <a:rPr lang="en-US" dirty="0" smtClean="0"/>
              <a:t> = font-size</a:t>
            </a:r>
          </a:p>
          <a:p>
            <a:r>
              <a:rPr lang="en-US" dirty="0" smtClean="0"/>
              <a:t>1 ex = 0.5 </a:t>
            </a:r>
            <a:r>
              <a:rPr lang="en-US" dirty="0" err="1" smtClean="0"/>
              <a:t>em</a:t>
            </a:r>
            <a:r>
              <a:rPr lang="en-US" dirty="0" smtClean="0"/>
              <a:t> || h (font-size)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px</a:t>
            </a:r>
            <a:r>
              <a:rPr lang="en-US" dirty="0" smtClean="0"/>
              <a:t> - </a:t>
            </a:r>
            <a:r>
              <a:rPr lang="ru-RU" dirty="0" smtClean="0"/>
              <a:t>пиксели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None		a:link, a:visited {</a:t>
            </a:r>
            <a:r>
              <a:rPr lang="en-US" dirty="0" err="1" smtClean="0"/>
              <a:t>textdecoration</a:t>
            </a:r>
            <a:r>
              <a:rPr lang="en-US" dirty="0" smtClean="0"/>
              <a:t>: none;}</a:t>
            </a:r>
          </a:p>
          <a:p>
            <a:r>
              <a:rPr lang="en-US" dirty="0" smtClean="0"/>
              <a:t>Normal		p {font-style: normal}</a:t>
            </a:r>
          </a:p>
          <a:p>
            <a:r>
              <a:rPr lang="en-US" dirty="0" smtClean="0"/>
              <a:t>Inherit		#toolbar a {color: inherit;}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Обновления </a:t>
            </a:r>
            <a:r>
              <a:rPr lang="en-US" dirty="0" smtClean="0"/>
              <a:t>CSS2.1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Угловые величины</a:t>
            </a:r>
          </a:p>
          <a:p>
            <a:pPr lvl="1"/>
            <a:r>
              <a:rPr lang="ru-RU" dirty="0" smtClean="0"/>
              <a:t>Градусы		-</a:t>
            </a:r>
            <a:r>
              <a:rPr lang="en-US" dirty="0" smtClean="0"/>
              <a:t> deg</a:t>
            </a:r>
            <a:endParaRPr lang="ru-RU" dirty="0" smtClean="0"/>
          </a:p>
          <a:p>
            <a:pPr lvl="1"/>
            <a:r>
              <a:rPr lang="ru-RU" dirty="0" smtClean="0"/>
              <a:t>Грады		-</a:t>
            </a:r>
            <a:r>
              <a:rPr lang="en-US" dirty="0" smtClean="0"/>
              <a:t> grad</a:t>
            </a:r>
            <a:endParaRPr lang="ru-RU" dirty="0" smtClean="0"/>
          </a:p>
          <a:p>
            <a:pPr lvl="1"/>
            <a:r>
              <a:rPr lang="ru-RU" dirty="0" smtClean="0"/>
              <a:t>Радианы		- </a:t>
            </a:r>
            <a:r>
              <a:rPr lang="en-US" dirty="0" err="1" smtClean="0"/>
              <a:t>rad</a:t>
            </a:r>
            <a:endParaRPr lang="en-US" dirty="0" smtClean="0"/>
          </a:p>
          <a:p>
            <a:r>
              <a:rPr lang="ru-RU" dirty="0" smtClean="0"/>
              <a:t>Значения времени</a:t>
            </a:r>
          </a:p>
          <a:p>
            <a:pPr lvl="1"/>
            <a:r>
              <a:rPr lang="ru-RU" dirty="0" smtClean="0"/>
              <a:t>Миллисекунды		- </a:t>
            </a:r>
            <a:r>
              <a:rPr lang="en-US" dirty="0" smtClean="0"/>
              <a:t>ms</a:t>
            </a:r>
            <a:endParaRPr lang="ru-RU" dirty="0" smtClean="0"/>
          </a:p>
          <a:p>
            <a:pPr lvl="1"/>
            <a:r>
              <a:rPr lang="ru-RU" dirty="0" smtClean="0"/>
              <a:t>Секунды			-</a:t>
            </a:r>
            <a:r>
              <a:rPr lang="en-US" dirty="0" smtClean="0"/>
              <a:t> s</a:t>
            </a:r>
          </a:p>
          <a:p>
            <a:r>
              <a:rPr lang="ru-RU" dirty="0" smtClean="0"/>
              <a:t>Частоты</a:t>
            </a:r>
          </a:p>
          <a:p>
            <a:pPr lvl="1"/>
            <a:r>
              <a:rPr lang="ru-RU" dirty="0" smtClean="0"/>
              <a:t>Герцы		- </a:t>
            </a:r>
            <a:r>
              <a:rPr lang="en-US" dirty="0" err="1" smtClean="0"/>
              <a:t>hz</a:t>
            </a:r>
            <a:endParaRPr lang="ru-RU" dirty="0" smtClean="0"/>
          </a:p>
          <a:p>
            <a:pPr lvl="1"/>
            <a:r>
              <a:rPr lang="ru-RU" dirty="0" smtClean="0"/>
              <a:t>Мегагерцы	-</a:t>
            </a:r>
            <a:r>
              <a:rPr lang="en-US" dirty="0" smtClean="0"/>
              <a:t> </a:t>
            </a:r>
            <a:r>
              <a:rPr lang="en-US" dirty="0" err="1" smtClean="0"/>
              <a:t>mhz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Идентичный результат:</a:t>
            </a:r>
          </a:p>
          <a:p>
            <a:r>
              <a:rPr lang="fr-FR" dirty="0" smtClean="0"/>
              <a:t>&lt;h2&gt;&lt;font color="purple"&gt;</a:t>
            </a:r>
            <a:r>
              <a:rPr lang="ru-RU" dirty="0" err="1" smtClean="0"/>
              <a:t>Алоха</a:t>
            </a:r>
            <a:r>
              <a:rPr lang="fr-FR" dirty="0" smtClean="0"/>
              <a:t>!&lt;/font&gt;&lt;/h2&gt;</a:t>
            </a:r>
            <a:endParaRPr lang="ru-RU" dirty="0" smtClean="0"/>
          </a:p>
          <a:p>
            <a:r>
              <a:rPr lang="en-US" dirty="0" smtClean="0"/>
              <a:t>h2 {color: purple;}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Более сложный вариант:</a:t>
            </a:r>
          </a:p>
          <a:p>
            <a:pPr>
              <a:buNone/>
            </a:pPr>
            <a:r>
              <a:rPr lang="en-US" sz="2400" dirty="0" smtClean="0"/>
              <a:t>h1 {color: maroon; font: italic 2em Times, serif;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err="1" smtClean="0"/>
              <a:t>textdecoration</a:t>
            </a:r>
            <a:r>
              <a:rPr lang="en-US" sz="2400" dirty="0" smtClean="0"/>
              <a:t>: </a:t>
            </a:r>
            <a:r>
              <a:rPr lang="ru-RU" sz="2400" dirty="0" smtClean="0"/>
              <a:t>	</a:t>
            </a:r>
            <a:r>
              <a:rPr lang="en-US" sz="2400" dirty="0" smtClean="0"/>
              <a:t>underline;</a:t>
            </a:r>
            <a:r>
              <a:rPr lang="ru-RU" sz="2400" dirty="0" smtClean="0"/>
              <a:t> </a:t>
            </a:r>
            <a:r>
              <a:rPr lang="en-US" sz="2400" dirty="0" smtClean="0"/>
              <a:t>background: yellow;}</a:t>
            </a: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шрифтов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i="1" dirty="0" smtClean="0"/>
              <a:t>Шрифты с засечками, или антиква (</a:t>
            </a:r>
            <a:r>
              <a:rPr lang="ru-RU" i="1" dirty="0" err="1" smtClean="0"/>
              <a:t>Serif</a:t>
            </a:r>
            <a:r>
              <a:rPr lang="ru-RU" i="1" dirty="0" smtClean="0"/>
              <a:t>)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ru-RU" i="1" dirty="0" smtClean="0"/>
              <a:t>Семейство шрифтов «</a:t>
            </a:r>
            <a:r>
              <a:rPr lang="en-US" dirty="0" smtClean="0"/>
              <a:t>Times</a:t>
            </a:r>
            <a:r>
              <a:rPr lang="ru-RU" dirty="0" smtClean="0"/>
              <a:t>»</a:t>
            </a:r>
          </a:p>
          <a:p>
            <a:r>
              <a:rPr lang="ru-RU" i="1" dirty="0" smtClean="0"/>
              <a:t>Рубленые шрифты, или гротески (</a:t>
            </a:r>
            <a:r>
              <a:rPr lang="ru-RU" i="1" dirty="0" err="1" smtClean="0"/>
              <a:t>Sans-serif</a:t>
            </a:r>
            <a:r>
              <a:rPr lang="ru-RU" i="1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ru-RU" i="1" dirty="0" smtClean="0"/>
              <a:t>		</a:t>
            </a:r>
            <a:r>
              <a:rPr lang="en-US" dirty="0" err="1" smtClean="0"/>
              <a:t>Helvetica,Geneva</a:t>
            </a:r>
            <a:r>
              <a:rPr lang="en-US" dirty="0" smtClean="0"/>
              <a:t>, Verdana, Arial</a:t>
            </a:r>
            <a:endParaRPr lang="ru-RU" dirty="0" smtClean="0"/>
          </a:p>
          <a:p>
            <a:r>
              <a:rPr lang="ru-RU" i="1" dirty="0" err="1" smtClean="0"/>
              <a:t>Моноширинные</a:t>
            </a:r>
            <a:r>
              <a:rPr lang="ru-RU" i="1" dirty="0" smtClean="0"/>
              <a:t> (</a:t>
            </a:r>
            <a:r>
              <a:rPr lang="en-US" i="1" dirty="0" err="1" smtClean="0"/>
              <a:t>Monospace</a:t>
            </a:r>
            <a:r>
              <a:rPr lang="en-US" i="1" dirty="0" smtClean="0"/>
              <a:t>)</a:t>
            </a:r>
            <a:endParaRPr lang="ru-RU" i="1" dirty="0" smtClean="0"/>
          </a:p>
          <a:p>
            <a:pPr>
              <a:buNone/>
            </a:pPr>
            <a:r>
              <a:rPr lang="ru-RU" i="1" dirty="0" smtClean="0"/>
              <a:t>		</a:t>
            </a:r>
            <a:r>
              <a:rPr lang="en-US" dirty="0" smtClean="0"/>
              <a:t>Courier, Courier New</a:t>
            </a:r>
            <a:endParaRPr lang="ru-RU" i="1" dirty="0" smtClean="0"/>
          </a:p>
          <a:p>
            <a:r>
              <a:rPr lang="ru-RU" i="1" dirty="0" smtClean="0"/>
              <a:t>Рукописные (</a:t>
            </a:r>
            <a:r>
              <a:rPr lang="en-US" i="1" dirty="0" smtClean="0"/>
              <a:t>Cursive) </a:t>
            </a:r>
            <a:r>
              <a:rPr lang="ru-RU" i="1" dirty="0" smtClean="0"/>
              <a:t>шрифты		</a:t>
            </a:r>
          </a:p>
          <a:p>
            <a:r>
              <a:rPr lang="ru-RU" i="1" dirty="0" smtClean="0"/>
              <a:t>Аллегорические шрифты</a:t>
            </a:r>
          </a:p>
          <a:p>
            <a:pPr lvl="1">
              <a:buNone/>
            </a:pPr>
            <a:r>
              <a:rPr lang="ru-RU" i="1" dirty="0" smtClean="0"/>
              <a:t>		</a:t>
            </a:r>
            <a:r>
              <a:rPr lang="en-US" dirty="0" smtClean="0"/>
              <a:t>Western, Woodblock</a:t>
            </a:r>
            <a:endParaRPr lang="ru-RU" i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стиля со шрифтами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body {font</a:t>
            </a:r>
            <a:r>
              <a:rPr lang="ru-RU" dirty="0" smtClean="0"/>
              <a:t>-</a:t>
            </a:r>
            <a:r>
              <a:rPr lang="en-US" dirty="0" smtClean="0"/>
              <a:t>family: serif;}</a:t>
            </a:r>
          </a:p>
          <a:p>
            <a:pPr>
              <a:buNone/>
            </a:pPr>
            <a:r>
              <a:rPr lang="pt-BR" dirty="0" smtClean="0"/>
              <a:t>h2, h3, h4 {fontfamily: sansserif;}</a:t>
            </a:r>
          </a:p>
          <a:p>
            <a:pPr>
              <a:buNone/>
            </a:pPr>
            <a:r>
              <a:rPr lang="en-US" dirty="0" smtClean="0"/>
              <a:t>code, pre, </a:t>
            </a:r>
            <a:r>
              <a:rPr lang="en-US" dirty="0" err="1" smtClean="0"/>
              <a:t>tt</a:t>
            </a:r>
            <a:r>
              <a:rPr lang="en-US" dirty="0" smtClean="0"/>
              <a:t>, </a:t>
            </a:r>
            <a:r>
              <a:rPr lang="en-US" dirty="0" err="1" smtClean="0"/>
              <a:t>span.input</a:t>
            </a:r>
            <a:r>
              <a:rPr lang="en-US" dirty="0" smtClean="0"/>
              <a:t> {font</a:t>
            </a:r>
            <a:r>
              <a:rPr lang="ru-RU" dirty="0" smtClean="0"/>
              <a:t>-</a:t>
            </a:r>
            <a:r>
              <a:rPr lang="en-US" dirty="0" smtClean="0"/>
              <a:t>family: </a:t>
            </a:r>
            <a:r>
              <a:rPr lang="en-US" dirty="0" err="1" smtClean="0"/>
              <a:t>monospace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err="1" smtClean="0"/>
              <a:t>p.signature</a:t>
            </a:r>
            <a:r>
              <a:rPr lang="en-US" dirty="0" smtClean="0"/>
              <a:t> {font</a:t>
            </a:r>
            <a:r>
              <a:rPr lang="ru-RU" dirty="0" smtClean="0"/>
              <a:t>-</a:t>
            </a:r>
            <a:r>
              <a:rPr lang="en-US" dirty="0" smtClean="0"/>
              <a:t>family: cursive;}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h1 {font</a:t>
            </a:r>
            <a:r>
              <a:rPr lang="ru-RU" dirty="0" smtClean="0"/>
              <a:t>-</a:t>
            </a:r>
            <a:r>
              <a:rPr lang="en-US" dirty="0" smtClean="0"/>
              <a:t>family: 'New Century Schoolbook', serif;}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Начертания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Font</a:t>
            </a:r>
            <a:r>
              <a:rPr lang="ru-RU" b="1" dirty="0" smtClean="0"/>
              <a:t>-</a:t>
            </a:r>
            <a:r>
              <a:rPr lang="en-US" b="1" dirty="0" smtClean="0"/>
              <a:t>weight</a:t>
            </a:r>
            <a:r>
              <a:rPr lang="ru-RU" b="1" dirty="0" smtClean="0"/>
              <a:t>: </a:t>
            </a:r>
            <a:r>
              <a:rPr lang="ru-RU" dirty="0" smtClean="0"/>
              <a:t>Насыщенность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800" dirty="0" smtClean="0"/>
              <a:t>{</a:t>
            </a:r>
            <a:r>
              <a:rPr lang="en-US" sz="1800" u="sng" dirty="0" smtClean="0"/>
              <a:t>normal</a:t>
            </a:r>
            <a:r>
              <a:rPr lang="en-US" sz="1800" dirty="0" smtClean="0"/>
              <a:t> | </a:t>
            </a:r>
            <a:r>
              <a:rPr lang="en-US" sz="1800" i="1" dirty="0" smtClean="0"/>
              <a:t>bold</a:t>
            </a:r>
            <a:r>
              <a:rPr lang="en-US" sz="1800" dirty="0" smtClean="0"/>
              <a:t> | bolder | lighter | 100 | 200 |300 | </a:t>
            </a:r>
            <a:r>
              <a:rPr lang="en-US" sz="1800" u="sng" dirty="0" smtClean="0"/>
              <a:t>400</a:t>
            </a:r>
            <a:r>
              <a:rPr lang="en-US" sz="1800" dirty="0" smtClean="0"/>
              <a:t> | 500 | 600 | </a:t>
            </a:r>
            <a:r>
              <a:rPr lang="en-US" sz="1800" i="1" dirty="0" smtClean="0"/>
              <a:t>700</a:t>
            </a:r>
            <a:r>
              <a:rPr lang="en-US" sz="1800" dirty="0" smtClean="0"/>
              <a:t> | 800 | 900 | inherit}</a:t>
            </a:r>
            <a:endParaRPr lang="ru-RU" sz="1800" dirty="0" smtClean="0"/>
          </a:p>
          <a:p>
            <a:endParaRPr lang="ru-RU" dirty="0" smtClean="0"/>
          </a:p>
          <a:p>
            <a:r>
              <a:rPr lang="en-US" b="1" dirty="0" smtClean="0"/>
              <a:t>Font-size: </a:t>
            </a:r>
            <a:r>
              <a:rPr lang="ru-RU" dirty="0" smtClean="0"/>
              <a:t>Размер шрифта</a:t>
            </a:r>
          </a:p>
          <a:p>
            <a:pPr>
              <a:buNone/>
            </a:pPr>
            <a:r>
              <a:rPr lang="en-US" sz="1800" dirty="0" smtClean="0"/>
              <a:t>{xx-small | x-small | small | </a:t>
            </a:r>
            <a:r>
              <a:rPr lang="en-US" sz="1800" u="sng" dirty="0" smtClean="0"/>
              <a:t>medium</a:t>
            </a:r>
            <a:r>
              <a:rPr lang="en-US" sz="1800" dirty="0" smtClean="0"/>
              <a:t> | large |x-large | xx-large | smaller | larger | &lt;</a:t>
            </a:r>
            <a:r>
              <a:rPr lang="ru-RU" sz="1800" dirty="0" smtClean="0"/>
              <a:t>размер&gt; | &lt;процент&gt; | </a:t>
            </a:r>
            <a:r>
              <a:rPr lang="en-US" sz="1800" dirty="0" smtClean="0"/>
              <a:t>inherit}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Масштабирование шрифтов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143116"/>
            <a:ext cx="681403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 и варианты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Font-style:</a:t>
            </a:r>
          </a:p>
          <a:p>
            <a:pPr>
              <a:buNone/>
            </a:pPr>
            <a:r>
              <a:rPr lang="en-US" dirty="0" smtClean="0"/>
              <a:t>		{italic | oblique | normal | inherit}</a:t>
            </a:r>
          </a:p>
          <a:p>
            <a:r>
              <a:rPr lang="en-US" b="1" dirty="0" smtClean="0"/>
              <a:t>Font-variant: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sz="2600" dirty="0" smtClean="0"/>
              <a:t>{small-caps | normal | inherit}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Font-stretch &amp;&amp; font-size-adjust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dirty="0" smtClean="0"/>
              <a:t>font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h1</a:t>
            </a:r>
            <a:r>
              <a:rPr lang="en-US" sz="2000" dirty="0" smtClean="0"/>
              <a:t> {font-family: Verdana, Helvetica, Arial, sans-serif; font-size: 30px;fon-tweight: 900; font-style: italic; font-variant: </a:t>
            </a:r>
            <a:r>
              <a:rPr lang="en-US" sz="2000" dirty="0" err="1" smtClean="0"/>
              <a:t>smallcaps</a:t>
            </a:r>
            <a:r>
              <a:rPr lang="en-US" sz="2000" dirty="0" smtClean="0"/>
              <a:t>;}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h2</a:t>
            </a:r>
            <a:r>
              <a:rPr lang="en-US" sz="2000" dirty="0" smtClean="0"/>
              <a:t> {font-family: Verdana, Helvetica, Arial, sans-serif; font-size: 24px;fontweight: bold; font-style: italic; font-variant: normal;}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h1 {font: italic 900 </a:t>
            </a:r>
            <a:r>
              <a:rPr lang="en-US" sz="2000" dirty="0" err="1" smtClean="0"/>
              <a:t>smallcaps</a:t>
            </a:r>
            <a:r>
              <a:rPr lang="en-US" sz="2000" dirty="0" smtClean="0"/>
              <a:t> 30px Verdana, Helvetica, Arial, sans-serif;}</a:t>
            </a:r>
          </a:p>
          <a:p>
            <a:pPr>
              <a:buNone/>
            </a:pPr>
            <a:r>
              <a:rPr lang="en-US" sz="2000" dirty="0" smtClean="0"/>
              <a:t>	h2 {font: bold normal italic 24px Verdana, Helvetica, Arial, sans-serif;}</a:t>
            </a:r>
            <a:endParaRPr lang="ru-RU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шрифта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Загрузка</a:t>
            </a:r>
            <a:r>
              <a:rPr lang="en-US" dirty="0" smtClean="0"/>
              <a:t> </a:t>
            </a:r>
            <a:r>
              <a:rPr lang="ru-RU" dirty="0" smtClean="0"/>
              <a:t>шрифта пользователю:</a:t>
            </a:r>
          </a:p>
          <a:p>
            <a:pPr>
              <a:buNone/>
            </a:pPr>
            <a:r>
              <a:rPr lang="en-US" dirty="0" smtClean="0"/>
              <a:t>@font</a:t>
            </a:r>
            <a:r>
              <a:rPr lang="ru-RU" dirty="0" smtClean="0"/>
              <a:t>-</a:t>
            </a:r>
            <a:r>
              <a:rPr lang="en-US" dirty="0" smtClean="0"/>
              <a:t>face {font</a:t>
            </a:r>
            <a:r>
              <a:rPr lang="ru-RU" dirty="0" smtClean="0"/>
              <a:t>-</a:t>
            </a:r>
            <a:r>
              <a:rPr lang="en-US" dirty="0" smtClean="0"/>
              <a:t>family: "Scarborough Fair";</a:t>
            </a:r>
            <a:r>
              <a:rPr lang="ru-RU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dirty="0" err="1" smtClean="0"/>
              <a:t>url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http://www.fonts.com/scars/scarborough.ps)</a:t>
            </a:r>
            <a:r>
              <a:rPr lang="en-US" dirty="0" smtClean="0"/>
              <a:t>;}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Применение системных шрифтов: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button {font: caption;}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{caption, icon, menu, message-box, small-caption, status-bar}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Отступы текста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214554"/>
            <a:ext cx="719912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7224" y="1785926"/>
            <a:ext cx="397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Text</a:t>
            </a:r>
            <a:r>
              <a:rPr lang="ru-RU" b="1" dirty="0" smtClean="0"/>
              <a:t>-</a:t>
            </a:r>
            <a:r>
              <a:rPr lang="en-US" b="1" dirty="0" smtClean="0"/>
              <a:t>indent</a:t>
            </a:r>
            <a:r>
              <a:rPr lang="ru-RU" b="1" dirty="0" smtClean="0"/>
              <a:t> </a:t>
            </a:r>
            <a:r>
              <a:rPr lang="ru-RU" dirty="0" smtClean="0"/>
              <a:t> -  отступ первой строки;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857628"/>
            <a:ext cx="715273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строк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Text</a:t>
            </a:r>
            <a:r>
              <a:rPr lang="ru-RU" b="1" dirty="0" smtClean="0"/>
              <a:t>-</a:t>
            </a:r>
            <a:r>
              <a:rPr lang="en-US" b="1" dirty="0" smtClean="0"/>
              <a:t>align</a:t>
            </a:r>
            <a:r>
              <a:rPr lang="ru-RU" b="1" dirty="0" smtClean="0"/>
              <a:t> </a:t>
            </a:r>
            <a:r>
              <a:rPr lang="ru-RU" dirty="0" smtClean="0"/>
              <a:t>  -  выравнивание по горизонтали</a:t>
            </a:r>
          </a:p>
          <a:p>
            <a:r>
              <a:rPr lang="en-US" b="1" dirty="0" smtClean="0"/>
              <a:t>Line-height</a:t>
            </a:r>
            <a:r>
              <a:rPr lang="en-US" dirty="0" smtClean="0"/>
              <a:t> – </a:t>
            </a:r>
            <a:r>
              <a:rPr lang="ru-RU" dirty="0" smtClean="0"/>
              <a:t>расстояние между базовыми линиями строк</a:t>
            </a:r>
          </a:p>
          <a:p>
            <a:r>
              <a:rPr lang="en-US" b="1" dirty="0" smtClean="0"/>
              <a:t>Vertical-align </a:t>
            </a:r>
            <a:r>
              <a:rPr lang="en-US" dirty="0" smtClean="0"/>
              <a:t> - </a:t>
            </a:r>
            <a:r>
              <a:rPr lang="ru-RU" dirty="0" smtClean="0"/>
              <a:t>вертикальное выравнивание </a:t>
            </a:r>
            <a:r>
              <a:rPr lang="ru-RU" u="sng" dirty="0" smtClean="0"/>
              <a:t>замещаемых</a:t>
            </a:r>
            <a:r>
              <a:rPr lang="ru-RU" dirty="0" smtClean="0"/>
              <a:t> элементов</a:t>
            </a:r>
          </a:p>
          <a:p>
            <a:endParaRPr lang="ru-RU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расстояния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Word</a:t>
            </a:r>
            <a:r>
              <a:rPr lang="ru-RU" b="1" dirty="0" smtClean="0"/>
              <a:t>-</a:t>
            </a:r>
            <a:r>
              <a:rPr lang="en-US" b="1" dirty="0" smtClean="0"/>
              <a:t>spacing</a:t>
            </a:r>
            <a:r>
              <a:rPr lang="ru-RU" dirty="0" smtClean="0"/>
              <a:t>  - расстояние между словами</a:t>
            </a:r>
            <a:br>
              <a:rPr lang="ru-RU" dirty="0" smtClean="0"/>
            </a:br>
            <a:r>
              <a:rPr lang="ru-RU" dirty="0" smtClean="0"/>
              <a:t>			</a:t>
            </a:r>
            <a:endParaRPr lang="en-US" dirty="0" smtClean="0"/>
          </a:p>
          <a:p>
            <a:r>
              <a:rPr lang="en-US" b="1" dirty="0" smtClean="0"/>
              <a:t>Letter-spacing</a:t>
            </a:r>
            <a:r>
              <a:rPr lang="en-US" dirty="0" smtClean="0"/>
              <a:t> – </a:t>
            </a:r>
            <a:r>
              <a:rPr lang="ru-RU" dirty="0" smtClean="0"/>
              <a:t>расстояние между буквами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Для этих свойств </a:t>
            </a:r>
            <a:r>
              <a:rPr lang="en-US" dirty="0" smtClean="0"/>
              <a:t>Normal = 0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85818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кода со стилем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142984"/>
            <a:ext cx="8329642" cy="498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&lt;html&gt; </a:t>
            </a:r>
          </a:p>
          <a:p>
            <a:pPr lvl="1">
              <a:buNone/>
            </a:pPr>
            <a:r>
              <a:rPr lang="en-US" dirty="0" smtClean="0"/>
              <a:t>&lt;head&gt; </a:t>
            </a:r>
          </a:p>
          <a:p>
            <a:pPr lvl="1">
              <a:buNone/>
            </a:pPr>
            <a:r>
              <a:rPr lang="ru-RU" dirty="0" smtClean="0"/>
              <a:t>	</a:t>
            </a:r>
            <a:r>
              <a:rPr lang="en-US" dirty="0" smtClean="0"/>
              <a:t>&lt;title&gt;</a:t>
            </a:r>
            <a:r>
              <a:rPr lang="ru-RU" dirty="0" smtClean="0"/>
              <a:t>Моя домашняя страница&lt;/</a:t>
            </a:r>
            <a:r>
              <a:rPr lang="en-US" dirty="0" smtClean="0"/>
              <a:t>title&gt; </a:t>
            </a:r>
          </a:p>
          <a:p>
            <a:pPr lvl="2">
              <a:buNone/>
            </a:pPr>
            <a:r>
              <a:rPr lang="en-US" sz="2400" b="1" dirty="0" smtClean="0"/>
              <a:t>&lt;style type="text/</a:t>
            </a:r>
            <a:r>
              <a:rPr lang="en-US" sz="2400" b="1" dirty="0" err="1" smtClean="0"/>
              <a:t>css</a:t>
            </a:r>
            <a:r>
              <a:rPr lang="en-US" sz="2400" b="1" dirty="0" smtClean="0"/>
              <a:t>"&gt; </a:t>
            </a:r>
          </a:p>
          <a:p>
            <a:pPr lvl="3">
              <a:buNone/>
            </a:pPr>
            <a:r>
              <a:rPr lang="ru-RU" sz="2400" dirty="0" smtClean="0"/>
              <a:t>&lt;!--</a:t>
            </a:r>
            <a:endParaRPr lang="en-US" sz="2400" b="1" dirty="0" smtClean="0"/>
          </a:p>
          <a:p>
            <a:pPr lvl="3">
              <a:buNone/>
            </a:pPr>
            <a:r>
              <a:rPr lang="ru-RU" sz="2400" b="1" dirty="0" smtClean="0"/>
              <a:t>	</a:t>
            </a:r>
            <a:r>
              <a:rPr lang="en-US" sz="2400" b="1" dirty="0" smtClean="0"/>
              <a:t>h1 { color: blue } </a:t>
            </a:r>
          </a:p>
          <a:p>
            <a:pPr lvl="3">
              <a:buNone/>
            </a:pPr>
            <a:r>
              <a:rPr lang="ru-RU" sz="2400" dirty="0" smtClean="0"/>
              <a:t>--&gt;</a:t>
            </a:r>
            <a:endParaRPr lang="en-US" sz="2400" b="1" dirty="0" smtClean="0"/>
          </a:p>
          <a:p>
            <a:pPr lvl="2">
              <a:buNone/>
            </a:pPr>
            <a:r>
              <a:rPr lang="en-US" sz="2400" b="1" dirty="0" smtClean="0"/>
              <a:t>&lt;/style&gt; </a:t>
            </a:r>
          </a:p>
          <a:p>
            <a:pPr lvl="1">
              <a:buNone/>
            </a:pPr>
            <a:r>
              <a:rPr lang="en-US" dirty="0" smtClean="0"/>
              <a:t>&lt;/head&gt; </a:t>
            </a:r>
          </a:p>
          <a:p>
            <a:pPr lvl="1">
              <a:buNone/>
            </a:pPr>
            <a:r>
              <a:rPr lang="en-US" dirty="0" smtClean="0"/>
              <a:t>&lt;body&gt; </a:t>
            </a:r>
          </a:p>
          <a:p>
            <a:pPr lvl="2">
              <a:buNone/>
            </a:pPr>
            <a:r>
              <a:rPr lang="en-US" sz="2400" dirty="0" smtClean="0"/>
              <a:t>&lt;h1&gt;</a:t>
            </a:r>
            <a:r>
              <a:rPr lang="ru-RU" sz="2400" dirty="0" smtClean="0"/>
              <a:t>Моя домашняя страница!&lt;/</a:t>
            </a:r>
            <a:r>
              <a:rPr lang="en-US" sz="2400" dirty="0" smtClean="0"/>
              <a:t>h1&gt; </a:t>
            </a:r>
          </a:p>
          <a:p>
            <a:pPr lvl="1"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sz="2400" dirty="0" smtClean="0"/>
              <a:t>&lt;/html&gt;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Text</a:t>
            </a:r>
            <a:r>
              <a:rPr lang="ru-RU" b="1" dirty="0" smtClean="0"/>
              <a:t>-</a:t>
            </a:r>
            <a:r>
              <a:rPr lang="en-US" b="1" dirty="0" smtClean="0"/>
              <a:t>decoration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ru-RU" dirty="0" smtClean="0"/>
              <a:t>Значения: </a:t>
            </a:r>
            <a:r>
              <a:rPr lang="en-US" dirty="0" smtClean="0"/>
              <a:t>{none, underline, </a:t>
            </a:r>
            <a:r>
              <a:rPr lang="en-US" dirty="0" err="1" smtClean="0"/>
              <a:t>overline</a:t>
            </a:r>
            <a:r>
              <a:rPr lang="en-US" dirty="0" smtClean="0"/>
              <a:t>, line-through, blink, inherit}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Допустимо совмещать:</a:t>
            </a:r>
          </a:p>
          <a:p>
            <a:pPr>
              <a:buNone/>
            </a:pPr>
            <a:r>
              <a:rPr lang="en-US" dirty="0" smtClean="0"/>
              <a:t>h2 {</a:t>
            </a:r>
            <a:r>
              <a:rPr lang="en-US" dirty="0" err="1" smtClean="0"/>
              <a:t>textdecoration</a:t>
            </a:r>
            <a:r>
              <a:rPr lang="en-US" dirty="0" smtClean="0"/>
              <a:t>: underline </a:t>
            </a:r>
            <a:r>
              <a:rPr lang="en-US" dirty="0" err="1" smtClean="0"/>
              <a:t>overline</a:t>
            </a:r>
            <a:r>
              <a:rPr lang="en-US" dirty="0" smtClean="0"/>
              <a:t>;}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наследуется!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White-space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357430"/>
            <a:ext cx="51720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1785926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следующие значения: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Табличное оформление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border-style: dashed;</a:t>
            </a:r>
          </a:p>
          <a:p>
            <a:pPr>
              <a:buNone/>
            </a:pPr>
            <a:r>
              <a:rPr lang="en-US" dirty="0" smtClean="0"/>
              <a:t>border-color: black;</a:t>
            </a:r>
          </a:p>
          <a:p>
            <a:pPr>
              <a:buNone/>
            </a:pPr>
            <a:r>
              <a:rPr lang="en-US" dirty="0" smtClean="0"/>
              <a:t>border-width: 1px;</a:t>
            </a:r>
          </a:p>
          <a:p>
            <a:pPr>
              <a:buNone/>
            </a:pPr>
            <a:r>
              <a:rPr lang="en-US" dirty="0" smtClean="0"/>
              <a:t>background-color: silver;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text-align: center;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vertical-align: bottom;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3167248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Списки: </a:t>
            </a:r>
            <a:r>
              <a:rPr lang="en-US" dirty="0" smtClean="0"/>
              <a:t>list</a:t>
            </a:r>
            <a:r>
              <a:rPr lang="ru-RU" dirty="0" smtClean="0"/>
              <a:t>-</a:t>
            </a:r>
            <a:r>
              <a:rPr lang="en-US" dirty="0" smtClean="0"/>
              <a:t>style</a:t>
            </a:r>
            <a:r>
              <a:rPr lang="ru-RU" dirty="0" smtClean="0"/>
              <a:t>-</a:t>
            </a:r>
            <a:r>
              <a:rPr lang="en-US" dirty="0" smtClean="0"/>
              <a:t>type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357298"/>
            <a:ext cx="6500858" cy="496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2885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Маркер списка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list</a:t>
            </a:r>
            <a:r>
              <a:rPr lang="ru-RU" b="1" dirty="0" smtClean="0"/>
              <a:t>-</a:t>
            </a:r>
            <a:r>
              <a:rPr lang="en-US" b="1" dirty="0" smtClean="0"/>
              <a:t>style</a:t>
            </a:r>
            <a:r>
              <a:rPr lang="ru-RU" b="1" dirty="0" smtClean="0"/>
              <a:t>-</a:t>
            </a:r>
            <a:r>
              <a:rPr lang="en-US" b="1" dirty="0" smtClean="0"/>
              <a:t>image: </a:t>
            </a:r>
            <a:r>
              <a:rPr lang="en-US" dirty="0" smtClean="0"/>
              <a:t>{ </a:t>
            </a:r>
            <a:r>
              <a:rPr lang="en-US" dirty="0" err="1" smtClean="0"/>
              <a:t>url</a:t>
            </a:r>
            <a:r>
              <a:rPr lang="en-US" dirty="0" smtClean="0"/>
              <a:t>  | none 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ul</a:t>
            </a:r>
            <a:r>
              <a:rPr lang="en-US" dirty="0" smtClean="0"/>
              <a:t> {list-style-image: </a:t>
            </a:r>
            <a:r>
              <a:rPr lang="en-US" dirty="0" err="1" smtClean="0"/>
              <a:t>url</a:t>
            </a:r>
            <a:r>
              <a:rPr lang="en-US" dirty="0" smtClean="0"/>
              <a:t>(mark.gif); lists-</a:t>
            </a:r>
            <a:r>
              <a:rPr lang="en-US" dirty="0" err="1" smtClean="0"/>
              <a:t>tyle</a:t>
            </a:r>
            <a:r>
              <a:rPr lang="en-US" dirty="0" smtClean="0"/>
              <a:t>-type: square;}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{list-style-image: none;}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r>
              <a:rPr lang="en-US" dirty="0" smtClean="0"/>
              <a:t>list</a:t>
            </a:r>
            <a:r>
              <a:rPr lang="ru-RU" dirty="0" smtClean="0"/>
              <a:t>-</a:t>
            </a:r>
            <a:r>
              <a:rPr lang="en-US" dirty="0" smtClean="0"/>
              <a:t>style</a:t>
            </a:r>
            <a:r>
              <a:rPr lang="ru-RU" dirty="0" smtClean="0"/>
              <a:t>-</a:t>
            </a:r>
            <a:r>
              <a:rPr lang="en-US" dirty="0" smtClean="0"/>
              <a:t>position { inside | outside }</a:t>
            </a:r>
          </a:p>
          <a:p>
            <a:endParaRPr lang="en-US" dirty="0" smtClean="0"/>
          </a:p>
          <a:p>
            <a:r>
              <a:rPr lang="en-US" dirty="0" err="1" smtClean="0"/>
              <a:t>li</a:t>
            </a:r>
            <a:r>
              <a:rPr lang="en-US" dirty="0" smtClean="0"/>
              <a:t> {list-style: </a:t>
            </a:r>
            <a:r>
              <a:rPr lang="en-US" dirty="0" err="1" smtClean="0"/>
              <a:t>url</a:t>
            </a:r>
            <a:r>
              <a:rPr lang="en-US" dirty="0" smtClean="0"/>
              <a:t>(mark.gif) square inside;}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96216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6600" dirty="0" smtClean="0"/>
              <a:t>Основы форматирования.</a:t>
            </a:r>
            <a:endParaRPr lang="ru-RU" sz="6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термины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Режим браузера</a:t>
            </a:r>
            <a:r>
              <a:rPr lang="en-US" dirty="0" smtClean="0"/>
              <a:t> – </a:t>
            </a:r>
            <a:r>
              <a:rPr lang="ru-RU" dirty="0" smtClean="0"/>
              <a:t>переключение через </a:t>
            </a:r>
            <a:r>
              <a:rPr lang="en-US" dirty="0" smtClean="0"/>
              <a:t>DOCTYPE;</a:t>
            </a:r>
          </a:p>
          <a:p>
            <a:r>
              <a:rPr lang="ru-RU" dirty="0" smtClean="0"/>
              <a:t>Нормальный поток</a:t>
            </a:r>
            <a:r>
              <a:rPr lang="en-US" dirty="0" smtClean="0"/>
              <a:t> –</a:t>
            </a:r>
            <a:r>
              <a:rPr lang="ru-RU" dirty="0" smtClean="0"/>
              <a:t> сверху вниз, без </a:t>
            </a:r>
            <a:r>
              <a:rPr lang="en-US" dirty="0" smtClean="0"/>
              <a:t>position/float;</a:t>
            </a:r>
            <a:endParaRPr lang="ru-RU" dirty="0" smtClean="0"/>
          </a:p>
          <a:p>
            <a:r>
              <a:rPr lang="ru-RU" dirty="0" smtClean="0"/>
              <a:t>Корневой элемент</a:t>
            </a:r>
          </a:p>
          <a:p>
            <a:r>
              <a:rPr lang="ru-RU" dirty="0" smtClean="0"/>
              <a:t>Блочный элемент (</a:t>
            </a:r>
            <a:r>
              <a:rPr lang="en-US" dirty="0" smtClean="0"/>
              <a:t>display: block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Строчный элемент (</a:t>
            </a:r>
            <a:r>
              <a:rPr lang="en-US" dirty="0" smtClean="0"/>
              <a:t>display: inline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Строчно-блочный элемент (</a:t>
            </a:r>
            <a:r>
              <a:rPr lang="en-US" dirty="0" smtClean="0"/>
              <a:t>display: inline</a:t>
            </a:r>
            <a:r>
              <a:rPr lang="ru-RU" dirty="0" smtClean="0"/>
              <a:t>-</a:t>
            </a:r>
            <a:r>
              <a:rPr lang="en-US" dirty="0" smtClean="0"/>
              <a:t>block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Умолчания стандартного режима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CSS: </a:t>
            </a:r>
            <a:r>
              <a:rPr lang="ru-RU" dirty="0" smtClean="0"/>
              <a:t>игнорируются все числа без единиц измерения;</a:t>
            </a:r>
          </a:p>
          <a:p>
            <a:r>
              <a:rPr lang="ru-RU" dirty="0" smtClean="0"/>
              <a:t>Имена классов/идентификаторов </a:t>
            </a:r>
            <a:r>
              <a:rPr lang="ru-RU" dirty="0" err="1" smtClean="0"/>
              <a:t>регистрозависимы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По умолчанию у картинок установлено свойство </a:t>
            </a:r>
            <a:r>
              <a:rPr lang="en-US" dirty="0" smtClean="0"/>
              <a:t>display=inline</a:t>
            </a:r>
            <a:endParaRPr lang="ru-RU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Строчный элемент (</a:t>
            </a:r>
            <a:r>
              <a:rPr lang="en-US" dirty="0" smtClean="0"/>
              <a:t>display: inline</a:t>
            </a:r>
            <a:r>
              <a:rPr lang="ru-RU" dirty="0" smtClean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IMG</a:t>
            </a:r>
            <a:r>
              <a:rPr lang="en-US" dirty="0" smtClean="0"/>
              <a:t>; </a:t>
            </a:r>
            <a:r>
              <a:rPr lang="en-US" b="1" dirty="0" smtClean="0"/>
              <a:t>SPAN</a:t>
            </a:r>
            <a:r>
              <a:rPr lang="en-US" dirty="0" smtClean="0"/>
              <a:t>; A; Q; CODE; …</a:t>
            </a:r>
          </a:p>
          <a:p>
            <a:r>
              <a:rPr lang="ru-RU" dirty="0" smtClean="0"/>
              <a:t>Внутри текст или </a:t>
            </a:r>
            <a:r>
              <a:rPr lang="ru-RU" dirty="0" err="1" smtClean="0"/>
              <a:t>др</a:t>
            </a:r>
            <a:r>
              <a:rPr lang="ru-RU" dirty="0" smtClean="0"/>
              <a:t> строчные элементы;</a:t>
            </a:r>
          </a:p>
          <a:p>
            <a:r>
              <a:rPr lang="ru-RU" dirty="0" smtClean="0"/>
              <a:t>Не задаются высота и ширина;</a:t>
            </a:r>
          </a:p>
          <a:p>
            <a:r>
              <a:rPr lang="ru-RU" dirty="0" smtClean="0"/>
              <a:t>Ширина задается </a:t>
            </a:r>
            <a:r>
              <a:rPr lang="ru-RU" dirty="0" err="1" smtClean="0"/>
              <a:t>контентом</a:t>
            </a:r>
            <a:r>
              <a:rPr lang="ru-RU" dirty="0" smtClean="0"/>
              <a:t>, отступами, границами и полями;</a:t>
            </a:r>
          </a:p>
          <a:p>
            <a:r>
              <a:rPr lang="ru-RU" dirty="0" smtClean="0"/>
              <a:t>Располагаются по возможности подряд на одной строке;</a:t>
            </a:r>
          </a:p>
          <a:p>
            <a:r>
              <a:rPr lang="ru-RU" dirty="0" smtClean="0"/>
              <a:t>Вертикальное выравнивание </a:t>
            </a:r>
            <a:r>
              <a:rPr lang="en-US" dirty="0" smtClean="0"/>
              <a:t>“vertical-align”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расположения строк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r>
              <a:rPr lang="ru-RU" dirty="0" smtClean="0"/>
              <a:t>-</a:t>
            </a:r>
            <a:r>
              <a:rPr lang="en-US" dirty="0" smtClean="0"/>
              <a:t>height</a:t>
            </a:r>
            <a:endParaRPr lang="ru-RU" dirty="0" smtClean="0"/>
          </a:p>
          <a:p>
            <a:r>
              <a:rPr lang="en-US" dirty="0" smtClean="0"/>
              <a:t>Font</a:t>
            </a:r>
            <a:r>
              <a:rPr lang="ru-RU" dirty="0" smtClean="0"/>
              <a:t>-</a:t>
            </a:r>
            <a:r>
              <a:rPr lang="en-US" dirty="0" smtClean="0"/>
              <a:t>size</a:t>
            </a:r>
            <a:endParaRPr lang="ru-RU" dirty="0" smtClean="0"/>
          </a:p>
          <a:p>
            <a:r>
              <a:rPr lang="en-US" dirty="0" smtClean="0"/>
              <a:t>Vertical</a:t>
            </a:r>
            <a:r>
              <a:rPr lang="ru-RU" dirty="0" smtClean="0"/>
              <a:t>-</a:t>
            </a:r>
            <a:r>
              <a:rPr lang="en-US" dirty="0" smtClean="0"/>
              <a:t>align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Margin  - </a:t>
            </a:r>
            <a:r>
              <a:rPr lang="ru-RU" dirty="0" smtClean="0"/>
              <a:t>только левое и правое поля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расположения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Встраивание в </a:t>
            </a:r>
            <a:r>
              <a:rPr lang="en-US" dirty="0" smtClean="0"/>
              <a:t>HTML:</a:t>
            </a:r>
          </a:p>
          <a:p>
            <a:pPr lvl="2">
              <a:buNone/>
            </a:pPr>
            <a:r>
              <a:rPr lang="en-US" sz="2400" b="1" dirty="0" smtClean="0"/>
              <a:t>&lt;style type="text/</a:t>
            </a:r>
            <a:r>
              <a:rPr lang="en-US" sz="2400" b="1" dirty="0" err="1" smtClean="0"/>
              <a:t>css</a:t>
            </a:r>
            <a:r>
              <a:rPr lang="en-US" sz="2400" b="1" dirty="0" smtClean="0"/>
              <a:t>"&gt; </a:t>
            </a:r>
          </a:p>
          <a:p>
            <a:pPr lvl="2">
              <a:buNone/>
            </a:pPr>
            <a:r>
              <a:rPr lang="ru-RU" sz="2400" b="1" dirty="0" smtClean="0"/>
              <a:t>	</a:t>
            </a:r>
            <a:r>
              <a:rPr lang="en-US" sz="2400" b="1" dirty="0" smtClean="0"/>
              <a:t>h1 { color: blue } </a:t>
            </a:r>
            <a:endParaRPr lang="ru-RU" sz="2400" b="1" dirty="0" smtClean="0"/>
          </a:p>
          <a:p>
            <a:pPr lvl="2">
              <a:buNone/>
            </a:pPr>
            <a:r>
              <a:rPr lang="ru-RU" sz="2400" dirty="0" smtClean="0"/>
              <a:t>   </a:t>
            </a:r>
            <a:r>
              <a:rPr lang="en-US" sz="2400" b="1" dirty="0" smtClean="0"/>
              <a:t>@import </a:t>
            </a:r>
            <a:r>
              <a:rPr lang="en-US" sz="2400" b="1" dirty="0" err="1" smtClean="0"/>
              <a:t>url</a:t>
            </a:r>
            <a:r>
              <a:rPr lang="en-US" sz="2400" b="1" dirty="0" smtClean="0"/>
              <a:t>(sheet2.css)</a:t>
            </a:r>
            <a:r>
              <a:rPr lang="ru-RU" sz="2400" b="1" dirty="0" smtClean="0"/>
              <a:t> </a:t>
            </a:r>
            <a:r>
              <a:rPr lang="en-US" sz="2400" b="1" dirty="0" smtClean="0"/>
              <a:t>print;</a:t>
            </a:r>
          </a:p>
          <a:p>
            <a:pPr lvl="2">
              <a:buNone/>
            </a:pPr>
            <a:r>
              <a:rPr lang="en-US" sz="2400" b="1" dirty="0" smtClean="0"/>
              <a:t>&lt;/style&gt; </a:t>
            </a:r>
            <a:endParaRPr lang="ru-RU" sz="2400" b="1" dirty="0" smtClean="0"/>
          </a:p>
          <a:p>
            <a:pPr lvl="2">
              <a:buNone/>
            </a:pPr>
            <a:endParaRPr lang="en-US" sz="2400" b="1" dirty="0" smtClean="0"/>
          </a:p>
          <a:p>
            <a:r>
              <a:rPr lang="ru-RU" dirty="0" smtClean="0"/>
              <a:t>В отдельном файле:</a:t>
            </a:r>
          </a:p>
          <a:p>
            <a:pPr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="style.css" type="text/</a:t>
            </a:r>
            <a:r>
              <a:rPr lang="en-US" dirty="0" err="1" smtClean="0"/>
              <a:t>css</a:t>
            </a:r>
            <a:r>
              <a:rPr lang="en-US" dirty="0" smtClean="0"/>
              <a:t>"</a:t>
            </a:r>
            <a:r>
              <a:rPr lang="ru-RU" dirty="0" smtClean="0"/>
              <a:t> </a:t>
            </a:r>
            <a:r>
              <a:rPr lang="en-US" dirty="0" smtClean="0"/>
              <a:t>media="screen, projection"&gt;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 smtClean="0"/>
              <a:t>p</a:t>
            </a:r>
            <a:r>
              <a:rPr lang="ru-RU" dirty="0" smtClean="0"/>
              <a:t> </a:t>
            </a:r>
            <a:r>
              <a:rPr lang="ru-RU" dirty="0" err="1" smtClean="0"/>
              <a:t>style=</a:t>
            </a:r>
            <a:r>
              <a:rPr lang="ru-RU" dirty="0" smtClean="0"/>
              <a:t>"</a:t>
            </a:r>
            <a:r>
              <a:rPr lang="ru-RU" dirty="0" err="1" smtClean="0"/>
              <a:t>color</a:t>
            </a:r>
            <a:r>
              <a:rPr lang="ru-RU" dirty="0" smtClean="0"/>
              <a:t>: </a:t>
            </a:r>
            <a:r>
              <a:rPr lang="ru-RU" dirty="0" err="1" smtClean="0"/>
              <a:t>gray</a:t>
            </a:r>
            <a:r>
              <a:rPr lang="ru-RU" dirty="0" smtClean="0"/>
              <a:t>; "&gt;Встраивание в теги</a:t>
            </a:r>
            <a:r>
              <a:rPr lang="en-US" dirty="0" smtClean="0"/>
              <a:t>&lt;/p&gt;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элемент (</a:t>
            </a:r>
            <a:r>
              <a:rPr lang="en-US" dirty="0" smtClean="0"/>
              <a:t>display: block</a:t>
            </a:r>
            <a:r>
              <a:rPr lang="ru-RU" dirty="0" smtClean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DIV; FORM; H1..H6; HR; OL; UL; P; TABLE; …</a:t>
            </a:r>
          </a:p>
          <a:p>
            <a:r>
              <a:rPr lang="ru-RU" dirty="0" smtClean="0"/>
              <a:t>Располагаются друг над другом;</a:t>
            </a:r>
          </a:p>
          <a:p>
            <a:r>
              <a:rPr lang="ru-RU" dirty="0" smtClean="0"/>
              <a:t>Если не задана ширина, то используют всё место;</a:t>
            </a:r>
          </a:p>
          <a:p>
            <a:r>
              <a:rPr lang="ru-RU" dirty="0" smtClean="0"/>
              <a:t>Если не задана высота, то вычисляется автоматически от </a:t>
            </a:r>
            <a:r>
              <a:rPr lang="ru-RU" dirty="0" err="1" smtClean="0"/>
              <a:t>контента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Нельзя вставлять блочный внутрь строчного.</a:t>
            </a:r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контейнера элемента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000240"/>
            <a:ext cx="6151659" cy="263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элемент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643050"/>
            <a:ext cx="6277002" cy="428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Горизонтальное форматирование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500174"/>
            <a:ext cx="6757164" cy="276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4643446"/>
            <a:ext cx="7439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margin</a:t>
            </a:r>
            <a:r>
              <a:rPr lang="ru-RU" u="sng" dirty="0" smtClean="0"/>
              <a:t>-</a:t>
            </a:r>
            <a:r>
              <a:rPr lang="en-US" u="sng" dirty="0" smtClean="0"/>
              <a:t>left</a:t>
            </a:r>
            <a:r>
              <a:rPr lang="en-US" dirty="0" smtClean="0"/>
              <a:t>, border</a:t>
            </a:r>
            <a:r>
              <a:rPr lang="ru-RU" dirty="0" smtClean="0"/>
              <a:t>-</a:t>
            </a:r>
            <a:r>
              <a:rPr lang="en-US" dirty="0" smtClean="0"/>
              <a:t>left, padding</a:t>
            </a:r>
            <a:r>
              <a:rPr lang="ru-RU" dirty="0" smtClean="0"/>
              <a:t>-</a:t>
            </a:r>
            <a:r>
              <a:rPr lang="en-US" dirty="0" smtClean="0"/>
              <a:t>left, </a:t>
            </a:r>
            <a:r>
              <a:rPr lang="en-US" u="sng" dirty="0" smtClean="0"/>
              <a:t>width</a:t>
            </a:r>
            <a:r>
              <a:rPr lang="en-US" dirty="0" smtClean="0"/>
              <a:t>, padding</a:t>
            </a:r>
            <a:r>
              <a:rPr lang="ru-RU" dirty="0" smtClean="0"/>
              <a:t>-</a:t>
            </a:r>
            <a:r>
              <a:rPr lang="en-US" dirty="0" smtClean="0"/>
              <a:t>right, border</a:t>
            </a:r>
            <a:r>
              <a:rPr lang="ru-RU" dirty="0" smtClean="0"/>
              <a:t>-</a:t>
            </a:r>
            <a:r>
              <a:rPr lang="en-US" dirty="0" smtClean="0"/>
              <a:t>right</a:t>
            </a:r>
            <a:r>
              <a:rPr lang="ru-RU" dirty="0" smtClean="0"/>
              <a:t>, </a:t>
            </a:r>
            <a:r>
              <a:rPr lang="en-US" u="sng" dirty="0" smtClean="0"/>
              <a:t>margin</a:t>
            </a:r>
            <a:r>
              <a:rPr lang="ru-RU" u="sng" dirty="0" smtClean="0"/>
              <a:t>-</a:t>
            </a:r>
            <a:r>
              <a:rPr lang="en-US" u="sng" dirty="0" smtClean="0"/>
              <a:t>right</a:t>
            </a:r>
          </a:p>
          <a:p>
            <a:endParaRPr lang="en-US" u="sng" dirty="0" smtClean="0"/>
          </a:p>
          <a:p>
            <a:endParaRPr lang="en-US" u="sng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 </a:t>
            </a:r>
            <a:r>
              <a:rPr lang="en-US" dirty="0" err="1" smtClean="0"/>
              <a:t>src</a:t>
            </a:r>
            <a:r>
              <a:rPr lang="en-US" dirty="0" smtClean="0"/>
              <a:t>=“life.png" style="display: block; width: 50px; margin: 0;"&gt;</a:t>
            </a:r>
            <a:endParaRPr lang="ru-RU" u="sng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Вертикальное форматирование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4384" y="1785926"/>
            <a:ext cx="4141203" cy="345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5715016"/>
            <a:ext cx="81156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margin</a:t>
            </a:r>
            <a:r>
              <a:rPr lang="ru-RU" u="sng" dirty="0" smtClean="0"/>
              <a:t>-</a:t>
            </a:r>
            <a:r>
              <a:rPr lang="en-US" u="sng" dirty="0" smtClean="0"/>
              <a:t>top</a:t>
            </a:r>
            <a:r>
              <a:rPr lang="en-US" dirty="0" smtClean="0"/>
              <a:t>, border</a:t>
            </a:r>
            <a:r>
              <a:rPr lang="ru-RU" dirty="0" smtClean="0"/>
              <a:t>-</a:t>
            </a:r>
            <a:r>
              <a:rPr lang="en-US" dirty="0" smtClean="0"/>
              <a:t>top, padding</a:t>
            </a:r>
            <a:r>
              <a:rPr lang="ru-RU" dirty="0" smtClean="0"/>
              <a:t>-</a:t>
            </a:r>
            <a:r>
              <a:rPr lang="en-US" dirty="0" smtClean="0"/>
              <a:t>top, </a:t>
            </a:r>
            <a:r>
              <a:rPr lang="en-US" u="sng" dirty="0" smtClean="0"/>
              <a:t>height</a:t>
            </a:r>
            <a:r>
              <a:rPr lang="en-US" dirty="0" smtClean="0"/>
              <a:t>, padding</a:t>
            </a:r>
            <a:r>
              <a:rPr lang="ru-RU" dirty="0" smtClean="0"/>
              <a:t>-</a:t>
            </a:r>
            <a:r>
              <a:rPr lang="en-US" dirty="0" smtClean="0"/>
              <a:t>bottom, border</a:t>
            </a:r>
            <a:r>
              <a:rPr lang="ru-RU" dirty="0" smtClean="0"/>
              <a:t>-</a:t>
            </a:r>
            <a:r>
              <a:rPr lang="en-US" dirty="0" smtClean="0"/>
              <a:t>bottom, </a:t>
            </a:r>
            <a:r>
              <a:rPr lang="en-US" u="sng" dirty="0" smtClean="0"/>
              <a:t>margin</a:t>
            </a:r>
            <a:r>
              <a:rPr lang="ru-RU" u="sng" dirty="0" smtClean="0"/>
              <a:t>-</a:t>
            </a:r>
            <a:r>
              <a:rPr lang="en-US" u="sng" dirty="0" smtClean="0"/>
              <a:t>bottom</a:t>
            </a:r>
          </a:p>
          <a:p>
            <a:r>
              <a:rPr lang="ru-RU" sz="1600" dirty="0" smtClean="0"/>
              <a:t>По умолчанию </a:t>
            </a:r>
            <a:r>
              <a:rPr lang="en-US" sz="2400" dirty="0" smtClean="0"/>
              <a:t>auto</a:t>
            </a:r>
            <a:r>
              <a:rPr lang="en-US" sz="1600" dirty="0" smtClean="0"/>
              <a:t> = 0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Тиражирование значений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p.close {</a:t>
            </a:r>
            <a:r>
              <a:rPr lang="pt-BR" b="1" dirty="0" smtClean="0"/>
              <a:t>margin: 0.1em</a:t>
            </a:r>
            <a:r>
              <a:rPr lang="pt-BR" dirty="0" smtClean="0"/>
              <a:t>;}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	</a:t>
            </a:r>
            <a:r>
              <a:rPr lang="pt-BR" dirty="0" smtClean="0"/>
              <a:t>'0.1em 0.1em 0.1em 0.1em'</a:t>
            </a:r>
            <a:endParaRPr lang="ru-RU" dirty="0" smtClean="0"/>
          </a:p>
          <a:p>
            <a:r>
              <a:rPr lang="pt-BR" dirty="0" smtClean="0"/>
              <a:t> h1 {</a:t>
            </a:r>
            <a:r>
              <a:rPr lang="pt-BR" b="1" dirty="0" smtClean="0"/>
              <a:t>margin: 0.25em 0 0.5em;</a:t>
            </a:r>
            <a:r>
              <a:rPr lang="pt-BR" dirty="0" smtClean="0"/>
              <a:t>}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	</a:t>
            </a:r>
            <a:r>
              <a:rPr lang="pt-BR" dirty="0" smtClean="0"/>
              <a:t>'0.25em 0 0.5em 0'</a:t>
            </a:r>
          </a:p>
          <a:p>
            <a:r>
              <a:rPr lang="pt-BR" dirty="0" smtClean="0"/>
              <a:t>h2 {</a:t>
            </a:r>
            <a:r>
              <a:rPr lang="pt-BR" b="1" dirty="0" smtClean="0"/>
              <a:t>margin: 0.15em 0.2em;</a:t>
            </a:r>
            <a:r>
              <a:rPr lang="pt-BR" dirty="0" smtClean="0"/>
              <a:t>}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	</a:t>
            </a:r>
            <a:r>
              <a:rPr lang="pt-BR" dirty="0" smtClean="0"/>
              <a:t>'0.15em 0.2em 0.15em 0.2em'</a:t>
            </a:r>
          </a:p>
          <a:p>
            <a:r>
              <a:rPr lang="pt-BR" dirty="0" smtClean="0"/>
              <a:t>p {</a:t>
            </a:r>
            <a:r>
              <a:rPr lang="pt-BR" b="1" dirty="0" smtClean="0"/>
              <a:t>margin: 0.5em 10px;</a:t>
            </a:r>
            <a:r>
              <a:rPr lang="pt-BR" dirty="0" smtClean="0"/>
              <a:t>}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	</a:t>
            </a:r>
            <a:r>
              <a:rPr lang="pt-BR" dirty="0" smtClean="0"/>
              <a:t>'0.5em 10px 0.5em 10px‘</a:t>
            </a:r>
            <a:endParaRPr lang="ru-RU" dirty="0" smtClean="0"/>
          </a:p>
          <a:p>
            <a:r>
              <a:rPr lang="ru-RU" dirty="0" smtClean="0"/>
              <a:t>Запомнить: </a:t>
            </a:r>
            <a:r>
              <a:rPr lang="en-US" dirty="0" err="1" smtClean="0"/>
              <a:t>TRouBLe</a:t>
            </a:r>
            <a:endParaRPr lang="pt-BR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Рамки для блоков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Border</a:t>
            </a:r>
            <a:r>
              <a:rPr lang="ru-RU" b="1" dirty="0" smtClean="0"/>
              <a:t>-</a:t>
            </a:r>
            <a:r>
              <a:rPr lang="en-US" b="1" dirty="0" smtClean="0"/>
              <a:t>style</a:t>
            </a:r>
            <a:r>
              <a:rPr lang="ru-RU" b="1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Нет наследования, принимает от</a:t>
            </a:r>
            <a:r>
              <a:rPr lang="en-US" dirty="0" smtClean="0"/>
              <a:t> </a:t>
            </a:r>
            <a:r>
              <a:rPr lang="ru-RU" dirty="0" smtClean="0"/>
              <a:t>1 до 4 значений:</a:t>
            </a:r>
          </a:p>
          <a:p>
            <a:pPr>
              <a:buNone/>
            </a:pPr>
            <a:r>
              <a:rPr lang="en-US" dirty="0" smtClean="0"/>
              <a:t>	{</a:t>
            </a:r>
            <a:r>
              <a:rPr lang="en-US" u="sng" dirty="0" smtClean="0"/>
              <a:t>none</a:t>
            </a:r>
            <a:r>
              <a:rPr lang="en-US" dirty="0" smtClean="0"/>
              <a:t> | hidden | dotted | dashed | </a:t>
            </a:r>
            <a:r>
              <a:rPr lang="en-US" u="sng" dirty="0" smtClean="0"/>
              <a:t>solid</a:t>
            </a:r>
            <a:r>
              <a:rPr lang="en-US" dirty="0" smtClean="0"/>
              <a:t> | double | groove 	| ridge | inset | outset}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border-top-style, border-right-style, border-bottom-style, border-left-style</a:t>
            </a:r>
            <a:endParaRPr lang="ru-RU" b="1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Ширина рамки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Border</a:t>
            </a:r>
            <a:r>
              <a:rPr lang="ru-RU" b="1" dirty="0" smtClean="0"/>
              <a:t>-</a:t>
            </a:r>
            <a:r>
              <a:rPr lang="en-US" b="1" dirty="0" smtClean="0"/>
              <a:t>width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dirty="0" smtClean="0"/>
              <a:t>	Нет наследования, принимает 1-4 значения:</a:t>
            </a:r>
            <a:br>
              <a:rPr lang="ru-RU" dirty="0" smtClean="0"/>
            </a:br>
            <a:r>
              <a:rPr lang="en-US" dirty="0" smtClean="0"/>
              <a:t>thin | medium | thick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ru-RU" dirty="0" smtClean="0"/>
              <a:t>размер.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Для точного указания:</a:t>
            </a:r>
            <a:br>
              <a:rPr lang="ru-RU" dirty="0" smtClean="0"/>
            </a:br>
            <a:r>
              <a:rPr lang="en-US" b="1" dirty="0" smtClean="0"/>
              <a:t>border</a:t>
            </a:r>
            <a:r>
              <a:rPr lang="ru-RU" b="1" dirty="0" smtClean="0"/>
              <a:t>-</a:t>
            </a:r>
            <a:r>
              <a:rPr lang="en-US" b="1" dirty="0" smtClean="0"/>
              <a:t>top</a:t>
            </a:r>
            <a:r>
              <a:rPr lang="ru-RU" b="1" dirty="0" smtClean="0"/>
              <a:t>-</a:t>
            </a:r>
            <a:r>
              <a:rPr lang="en-US" b="1" dirty="0" smtClean="0"/>
              <a:t>width, border</a:t>
            </a:r>
            <a:r>
              <a:rPr lang="ru-RU" b="1" dirty="0" smtClean="0"/>
              <a:t>-</a:t>
            </a:r>
            <a:r>
              <a:rPr lang="en-US" b="1" dirty="0" smtClean="0"/>
              <a:t>right</a:t>
            </a:r>
            <a:r>
              <a:rPr lang="ru-RU" b="1" dirty="0" smtClean="0"/>
              <a:t>-</a:t>
            </a:r>
            <a:r>
              <a:rPr lang="en-US" b="1" dirty="0" smtClean="0"/>
              <a:t>width,</a:t>
            </a:r>
            <a:r>
              <a:rPr lang="ru-RU" b="1" dirty="0" smtClean="0"/>
              <a:t> </a:t>
            </a:r>
            <a:r>
              <a:rPr lang="en-US" b="1" dirty="0" smtClean="0"/>
              <a:t>border</a:t>
            </a:r>
            <a:r>
              <a:rPr lang="ru-RU" b="1" dirty="0" smtClean="0"/>
              <a:t>-</a:t>
            </a:r>
            <a:r>
              <a:rPr lang="en-US" b="1" dirty="0" smtClean="0"/>
              <a:t>bottom</a:t>
            </a:r>
            <a:r>
              <a:rPr lang="ru-RU" b="1" dirty="0" smtClean="0"/>
              <a:t>-</a:t>
            </a:r>
            <a:r>
              <a:rPr lang="en-US" b="1" dirty="0" smtClean="0"/>
              <a:t>width, border</a:t>
            </a:r>
            <a:r>
              <a:rPr lang="ru-RU" b="1" dirty="0" smtClean="0"/>
              <a:t>-</a:t>
            </a:r>
            <a:r>
              <a:rPr lang="en-US" b="1" dirty="0" smtClean="0"/>
              <a:t>left</a:t>
            </a:r>
            <a:r>
              <a:rPr lang="ru-RU" b="1" dirty="0" smtClean="0"/>
              <a:t>-</a:t>
            </a:r>
            <a:r>
              <a:rPr lang="en-US" b="1" dirty="0" smtClean="0"/>
              <a:t>width</a:t>
            </a:r>
            <a:endParaRPr lang="ru-RU" b="1" dirty="0" smtClean="0"/>
          </a:p>
          <a:p>
            <a:endParaRPr lang="ru-RU" dirty="0" smtClean="0"/>
          </a:p>
          <a:p>
            <a:r>
              <a:rPr lang="ru-RU" dirty="0" smtClean="0"/>
              <a:t>Размер </a:t>
            </a:r>
            <a:r>
              <a:rPr lang="ru-RU" u="sng" dirty="0" smtClean="0"/>
              <a:t>нельзя</a:t>
            </a:r>
            <a:r>
              <a:rPr lang="ru-RU" dirty="0" smtClean="0"/>
              <a:t> задать в процентах!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 рамки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border</a:t>
            </a:r>
            <a:r>
              <a:rPr lang="ru-RU" b="1" dirty="0" smtClean="0"/>
              <a:t>-</a:t>
            </a:r>
            <a:r>
              <a:rPr lang="en-US" b="1" dirty="0" smtClean="0"/>
              <a:t>color:</a:t>
            </a:r>
          </a:p>
          <a:p>
            <a:pPr lvl="1">
              <a:buNone/>
            </a:pPr>
            <a:r>
              <a:rPr lang="ru-RU" dirty="0" smtClean="0"/>
              <a:t>Нет наследования, принимает 1-4 значения:</a:t>
            </a:r>
            <a:br>
              <a:rPr lang="ru-RU" dirty="0" smtClean="0"/>
            </a:br>
            <a:r>
              <a:rPr lang="ru-RU" dirty="0" smtClean="0"/>
              <a:t>цвет заданный: кодом, словом, номером </a:t>
            </a:r>
            <a:r>
              <a:rPr lang="en-US" dirty="0" smtClean="0"/>
              <a:t>RGB</a:t>
            </a:r>
            <a:br>
              <a:rPr lang="en-US" dirty="0" smtClean="0"/>
            </a:br>
            <a:r>
              <a:rPr lang="ru-RU" dirty="0" smtClean="0"/>
              <a:t>или </a:t>
            </a:r>
            <a:r>
              <a:rPr lang="en-US" dirty="0" smtClean="0"/>
              <a:t>transparent.</a:t>
            </a:r>
          </a:p>
          <a:p>
            <a:pPr lvl="1">
              <a:buNone/>
            </a:pPr>
            <a:r>
              <a:rPr lang="en-US" dirty="0" smtClean="0"/>
              <a:t>border-color: black </a:t>
            </a:r>
            <a:r>
              <a:rPr lang="en-US" dirty="0" err="1" smtClean="0"/>
              <a:t>rgb</a:t>
            </a:r>
            <a:r>
              <a:rPr lang="en-US" dirty="0" smtClean="0"/>
              <a:t>(25%,25%,25%) #808080 silver;</a:t>
            </a:r>
          </a:p>
          <a:p>
            <a:pPr lvl="1">
              <a:buNone/>
            </a:pPr>
            <a:endParaRPr lang="en-US" dirty="0" smtClean="0"/>
          </a:p>
          <a:p>
            <a:r>
              <a:rPr lang="ru-RU" sz="2800" dirty="0" smtClean="0"/>
              <a:t>Для точного указания: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border-top-color, border-right-color, border-bottom-color, border-left-color</a:t>
            </a:r>
            <a:endParaRPr lang="en-U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Сокращение записи рамок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h1 {</a:t>
            </a:r>
            <a:r>
              <a:rPr lang="ru-RU" dirty="0" smtClean="0"/>
              <a:t>	</a:t>
            </a:r>
            <a:r>
              <a:rPr lang="en-US" dirty="0" smtClean="0"/>
              <a:t>border</a:t>
            </a:r>
            <a:r>
              <a:rPr lang="ru-RU" dirty="0" smtClean="0"/>
              <a:t>-</a:t>
            </a:r>
            <a:r>
              <a:rPr lang="en-US" dirty="0" smtClean="0"/>
              <a:t>bottom</a:t>
            </a:r>
            <a:r>
              <a:rPr lang="ru-RU" dirty="0" smtClean="0"/>
              <a:t>-</a:t>
            </a:r>
            <a:r>
              <a:rPr lang="en-US" dirty="0" smtClean="0"/>
              <a:t>width: thick;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border</a:t>
            </a:r>
            <a:r>
              <a:rPr lang="ru-RU" dirty="0" smtClean="0"/>
              <a:t>-</a:t>
            </a:r>
            <a:r>
              <a:rPr lang="en-US" dirty="0" smtClean="0"/>
              <a:t>bottom</a:t>
            </a:r>
            <a:r>
              <a:rPr lang="ru-RU" dirty="0" smtClean="0"/>
              <a:t>-</a:t>
            </a:r>
            <a:r>
              <a:rPr lang="en-US" dirty="0" smtClean="0"/>
              <a:t>style: solid;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border</a:t>
            </a:r>
            <a:r>
              <a:rPr lang="ru-RU" dirty="0" smtClean="0"/>
              <a:t>-</a:t>
            </a:r>
            <a:r>
              <a:rPr lang="en-US" dirty="0" smtClean="0"/>
              <a:t>bottom</a:t>
            </a:r>
            <a:r>
              <a:rPr lang="ru-RU" dirty="0" smtClean="0"/>
              <a:t>-</a:t>
            </a:r>
            <a:r>
              <a:rPr lang="en-US" dirty="0" smtClean="0"/>
              <a:t>color: gray;}</a:t>
            </a:r>
          </a:p>
          <a:p>
            <a:r>
              <a:rPr lang="en-US" dirty="0" smtClean="0"/>
              <a:t>h1 {</a:t>
            </a:r>
            <a:r>
              <a:rPr lang="ru-RU" dirty="0" smtClean="0"/>
              <a:t>	</a:t>
            </a:r>
            <a:r>
              <a:rPr lang="en-US" dirty="0" smtClean="0"/>
              <a:t>border</a:t>
            </a:r>
            <a:r>
              <a:rPr lang="ru-RU" dirty="0" smtClean="0"/>
              <a:t>-</a:t>
            </a:r>
            <a:r>
              <a:rPr lang="en-US" dirty="0" smtClean="0"/>
              <a:t>width: 0 0 thick;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border</a:t>
            </a:r>
            <a:r>
              <a:rPr lang="ru-RU" dirty="0" smtClean="0"/>
              <a:t>-</a:t>
            </a:r>
            <a:r>
              <a:rPr lang="en-US" dirty="0" smtClean="0"/>
              <a:t>style: none </a:t>
            </a:r>
            <a:r>
              <a:rPr lang="en-US" dirty="0" err="1" smtClean="0"/>
              <a:t>none</a:t>
            </a:r>
            <a:r>
              <a:rPr lang="en-US" dirty="0" smtClean="0"/>
              <a:t> solid;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border</a:t>
            </a:r>
            <a:r>
              <a:rPr lang="ru-RU" dirty="0" smtClean="0"/>
              <a:t>-</a:t>
            </a:r>
            <a:r>
              <a:rPr lang="en-US" dirty="0" smtClean="0"/>
              <a:t>color: gray;}</a:t>
            </a:r>
            <a:endParaRPr lang="ru-RU" dirty="0" smtClean="0"/>
          </a:p>
          <a:p>
            <a:r>
              <a:rPr lang="en-US" dirty="0" smtClean="0"/>
              <a:t>h1 {</a:t>
            </a:r>
            <a:r>
              <a:rPr lang="ru-RU" dirty="0" smtClean="0"/>
              <a:t>	</a:t>
            </a:r>
            <a:r>
              <a:rPr lang="en-US" dirty="0" smtClean="0"/>
              <a:t>border</a:t>
            </a:r>
            <a:r>
              <a:rPr lang="ru-RU" dirty="0" smtClean="0"/>
              <a:t>-</a:t>
            </a:r>
            <a:r>
              <a:rPr lang="en-US" dirty="0" smtClean="0"/>
              <a:t>bottom: thick solid gray;}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Альтернативные таблицы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b="1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i="1" dirty="0" smtClean="0"/>
              <a:t>sheet1.css</a:t>
            </a:r>
            <a:r>
              <a:rPr lang="en-US" dirty="0" smtClean="0"/>
              <a:t>" title="</a:t>
            </a:r>
            <a:r>
              <a:rPr lang="en-US" dirty="0" err="1" smtClean="0"/>
              <a:t>По</a:t>
            </a:r>
            <a:r>
              <a:rPr lang="en-US" dirty="0" smtClean="0"/>
              <a:t> </a:t>
            </a:r>
            <a:r>
              <a:rPr lang="en-US" dirty="0" err="1" smtClean="0"/>
              <a:t>умолчанию</a:t>
            </a:r>
            <a:r>
              <a:rPr lang="en-US" dirty="0" smtClean="0"/>
              <a:t>" /&gt;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b="1" dirty="0" smtClean="0"/>
              <a:t>alternate </a:t>
            </a:r>
            <a:r>
              <a:rPr lang="en-US" b="1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i="1" dirty="0" smtClean="0"/>
              <a:t>bigtext.css</a:t>
            </a:r>
            <a:r>
              <a:rPr lang="en-US" dirty="0" smtClean="0"/>
              <a:t>" title="</a:t>
            </a:r>
            <a:r>
              <a:rPr lang="ru-RU" dirty="0" smtClean="0"/>
              <a:t>Крупный текст" /&gt;</a:t>
            </a: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Сокращение записи рамок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Свойства:</a:t>
            </a:r>
          </a:p>
          <a:p>
            <a:r>
              <a:rPr lang="en-US" b="1" dirty="0" smtClean="0"/>
              <a:t>border</a:t>
            </a:r>
            <a:r>
              <a:rPr lang="ru-RU" b="1" dirty="0" smtClean="0"/>
              <a:t>-</a:t>
            </a:r>
            <a:r>
              <a:rPr lang="en-US" b="1" dirty="0" smtClean="0"/>
              <a:t>top, border</a:t>
            </a:r>
            <a:r>
              <a:rPr lang="ru-RU" b="1" dirty="0" smtClean="0"/>
              <a:t>-</a:t>
            </a:r>
            <a:r>
              <a:rPr lang="en-US" b="1" dirty="0" smtClean="0"/>
              <a:t>right, border</a:t>
            </a:r>
            <a:r>
              <a:rPr lang="ru-RU" b="1" dirty="0" smtClean="0"/>
              <a:t>-</a:t>
            </a:r>
            <a:r>
              <a:rPr lang="en-US" b="1" dirty="0" smtClean="0"/>
              <a:t>bottom, border</a:t>
            </a:r>
            <a:r>
              <a:rPr lang="ru-RU" b="1" dirty="0" smtClean="0"/>
              <a:t>-</a:t>
            </a:r>
            <a:r>
              <a:rPr lang="en-US" b="1" dirty="0" smtClean="0"/>
              <a:t>left</a:t>
            </a:r>
            <a:br>
              <a:rPr lang="en-US" b="1" dirty="0" smtClean="0"/>
            </a:br>
            <a:r>
              <a:rPr lang="ru-RU" dirty="0" smtClean="0"/>
              <a:t>принимают значения:</a:t>
            </a:r>
            <a:br>
              <a:rPr lang="ru-RU" dirty="0" smtClean="0"/>
            </a:br>
            <a:r>
              <a:rPr lang="en-US" dirty="0" smtClean="0"/>
              <a:t>border</a:t>
            </a:r>
            <a:r>
              <a:rPr lang="ru-RU" dirty="0" smtClean="0"/>
              <a:t>-</a:t>
            </a:r>
            <a:r>
              <a:rPr lang="en-US" dirty="0" smtClean="0"/>
              <a:t>width || border</a:t>
            </a:r>
            <a:r>
              <a:rPr lang="ru-RU" dirty="0" smtClean="0"/>
              <a:t>-</a:t>
            </a:r>
            <a:r>
              <a:rPr lang="en-US" dirty="0" smtClean="0"/>
              <a:t>style || border</a:t>
            </a:r>
            <a:r>
              <a:rPr lang="ru-RU" dirty="0" smtClean="0"/>
              <a:t>-</a:t>
            </a:r>
            <a:r>
              <a:rPr lang="en-US" dirty="0" smtClean="0"/>
              <a:t>color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h1 {border</a:t>
            </a:r>
            <a:r>
              <a:rPr lang="ru-RU" dirty="0" smtClean="0"/>
              <a:t>-</a:t>
            </a:r>
            <a:r>
              <a:rPr lang="en-US" dirty="0" smtClean="0"/>
              <a:t>bottom: 3px </a:t>
            </a:r>
            <a:r>
              <a:rPr lang="en-US" u="sng" dirty="0" smtClean="0"/>
              <a:t>solid</a:t>
            </a:r>
            <a:r>
              <a:rPr lang="en-US" dirty="0" smtClean="0"/>
              <a:t> gray;}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Сокращение записи рамок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b="1" dirty="0" smtClean="0"/>
              <a:t>border:</a:t>
            </a:r>
            <a:br>
              <a:rPr lang="en-US" b="1" dirty="0" smtClean="0"/>
            </a:br>
            <a:r>
              <a:rPr lang="ru-RU" dirty="0" smtClean="0"/>
              <a:t>Нет наследования, принимает значения:</a:t>
            </a:r>
            <a:br>
              <a:rPr lang="ru-RU" dirty="0" smtClean="0"/>
            </a:br>
            <a:r>
              <a:rPr lang="en-US" dirty="0" smtClean="0"/>
              <a:t>border</a:t>
            </a:r>
            <a:r>
              <a:rPr lang="ru-RU" dirty="0" smtClean="0"/>
              <a:t>-</a:t>
            </a:r>
            <a:r>
              <a:rPr lang="en-US" dirty="0" smtClean="0"/>
              <a:t>width || border</a:t>
            </a:r>
            <a:r>
              <a:rPr lang="ru-RU" dirty="0" smtClean="0"/>
              <a:t>-</a:t>
            </a:r>
            <a:r>
              <a:rPr lang="en-US" dirty="0" smtClean="0"/>
              <a:t>style || border</a:t>
            </a:r>
            <a:r>
              <a:rPr lang="ru-RU" dirty="0" smtClean="0"/>
              <a:t>-</a:t>
            </a:r>
            <a:r>
              <a:rPr lang="en-US" dirty="0" smtClean="0"/>
              <a:t>color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H1 {</a:t>
            </a:r>
            <a:r>
              <a:rPr lang="ru-RU" dirty="0" smtClean="0"/>
              <a:t>	</a:t>
            </a:r>
            <a:r>
              <a:rPr lang="en-US" dirty="0" smtClean="0"/>
              <a:t>border: thick silver solid;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border</a:t>
            </a:r>
            <a:r>
              <a:rPr lang="ru-RU" dirty="0" smtClean="0"/>
              <a:t>-</a:t>
            </a:r>
            <a:r>
              <a:rPr lang="en-US" dirty="0" smtClean="0"/>
              <a:t>left</a:t>
            </a:r>
            <a:r>
              <a:rPr lang="ru-RU" dirty="0" smtClean="0"/>
              <a:t>-</a:t>
            </a:r>
            <a:r>
              <a:rPr lang="en-US" dirty="0" smtClean="0"/>
              <a:t>width: 20px;}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Отступы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b="1" dirty="0" smtClean="0"/>
              <a:t>padding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 smtClean="0"/>
              <a:t> Нет наследования, принимает значения:</a:t>
            </a:r>
            <a:br>
              <a:rPr lang="ru-RU" dirty="0" smtClean="0"/>
            </a:br>
            <a:r>
              <a:rPr lang="ru-RU" dirty="0" smtClean="0"/>
              <a:t>1 – 4 числовых или процентных значений.</a:t>
            </a:r>
            <a:br>
              <a:rPr lang="ru-RU" dirty="0" smtClean="0"/>
            </a:br>
            <a:endParaRPr lang="ru-RU" dirty="0" smtClean="0"/>
          </a:p>
          <a:p>
            <a:r>
              <a:rPr lang="pt-BR" dirty="0" smtClean="0"/>
              <a:t>h1 {padding: 10px 0.25em 3ex 3cm;}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Для точного задания свойства:</a:t>
            </a:r>
            <a:br>
              <a:rPr lang="ru-RU" dirty="0" smtClean="0"/>
            </a:br>
            <a:r>
              <a:rPr lang="en-US" dirty="0" smtClean="0"/>
              <a:t>padding</a:t>
            </a:r>
            <a:r>
              <a:rPr lang="ru-RU" dirty="0" smtClean="0"/>
              <a:t>-</a:t>
            </a:r>
            <a:r>
              <a:rPr lang="en-US" dirty="0" smtClean="0"/>
              <a:t>top, padding</a:t>
            </a:r>
            <a:r>
              <a:rPr lang="ru-RU" dirty="0" smtClean="0"/>
              <a:t>-</a:t>
            </a:r>
            <a:r>
              <a:rPr lang="en-US" dirty="0" smtClean="0"/>
              <a:t>right,</a:t>
            </a:r>
            <a:r>
              <a:rPr lang="ru-RU" dirty="0" smtClean="0"/>
              <a:t> </a:t>
            </a:r>
            <a:r>
              <a:rPr lang="en-US" dirty="0" smtClean="0"/>
              <a:t>padding</a:t>
            </a:r>
            <a:r>
              <a:rPr lang="ru-RU" dirty="0" smtClean="0"/>
              <a:t>-</a:t>
            </a:r>
            <a:r>
              <a:rPr lang="en-US" dirty="0" smtClean="0"/>
              <a:t>bottom, padding</a:t>
            </a:r>
            <a:r>
              <a:rPr lang="ru-RU" dirty="0" smtClean="0"/>
              <a:t>-</a:t>
            </a:r>
            <a:r>
              <a:rPr lang="en-US" dirty="0" smtClean="0"/>
              <a:t>left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Цвета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b="1" dirty="0" smtClean="0"/>
              <a:t>color</a:t>
            </a:r>
            <a:r>
              <a:rPr lang="ru-RU" b="1" dirty="0" smtClean="0"/>
              <a:t>:</a:t>
            </a:r>
            <a:br>
              <a:rPr lang="ru-RU" b="1" dirty="0" smtClean="0"/>
            </a:br>
            <a:r>
              <a:rPr lang="ru-RU" dirty="0" smtClean="0"/>
              <a:t>Наследуется, принимает значение цвета, может менять цвет рамок.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Свойство </a:t>
            </a:r>
            <a:r>
              <a:rPr lang="en-US" b="1" dirty="0" smtClean="0"/>
              <a:t>background</a:t>
            </a:r>
            <a:r>
              <a:rPr lang="ru-RU" b="1" dirty="0" smtClean="0"/>
              <a:t>-</a:t>
            </a:r>
            <a:r>
              <a:rPr lang="en-US" b="1" dirty="0" smtClean="0"/>
              <a:t>color</a:t>
            </a:r>
            <a:r>
              <a:rPr lang="ru-RU" b="1" dirty="0" smtClean="0"/>
              <a:t>:</a:t>
            </a:r>
            <a:br>
              <a:rPr lang="ru-RU" b="1" dirty="0" smtClean="0"/>
            </a:br>
            <a:r>
              <a:rPr lang="ru-RU" dirty="0" smtClean="0"/>
              <a:t>Наследования нет, принимает или значение цвета или </a:t>
            </a:r>
            <a:r>
              <a:rPr lang="en-US" b="1" dirty="0" smtClean="0"/>
              <a:t>transparent.</a:t>
            </a:r>
            <a:endParaRPr lang="ru-RU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Фоновые изображения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b="1" dirty="0" smtClean="0"/>
              <a:t>background</a:t>
            </a:r>
            <a:r>
              <a:rPr lang="ru-RU" b="1" dirty="0" smtClean="0"/>
              <a:t>-</a:t>
            </a:r>
            <a:r>
              <a:rPr lang="en-US" b="1" dirty="0" smtClean="0"/>
              <a:t>image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Принимает </a:t>
            </a:r>
            <a:r>
              <a:rPr lang="en-US" dirty="0" smtClean="0"/>
              <a:t>URL </a:t>
            </a:r>
            <a:r>
              <a:rPr lang="ru-RU" dirty="0" smtClean="0"/>
              <a:t>в качестве значения.</a:t>
            </a:r>
            <a:br>
              <a:rPr lang="ru-RU" dirty="0" smtClean="0"/>
            </a:br>
            <a:r>
              <a:rPr lang="en-US" dirty="0" err="1" smtClean="0"/>
              <a:t>p.main_text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background</a:t>
            </a:r>
            <a:r>
              <a:rPr lang="ru-RU" dirty="0" smtClean="0"/>
              <a:t>-</a:t>
            </a:r>
            <a:r>
              <a:rPr lang="en-US" dirty="0" smtClean="0"/>
              <a:t>image: </a:t>
            </a:r>
            <a:r>
              <a:rPr lang="en-US" dirty="0" err="1" smtClean="0"/>
              <a:t>url</a:t>
            </a:r>
            <a:r>
              <a:rPr lang="en-US" dirty="0" smtClean="0"/>
              <a:t>(pix/smile.gif);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background</a:t>
            </a:r>
            <a:r>
              <a:rPr lang="ru-RU" dirty="0" smtClean="0"/>
              <a:t>-</a:t>
            </a:r>
            <a:r>
              <a:rPr lang="en-US" dirty="0" smtClean="0"/>
              <a:t>color: black;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color: white;}</a:t>
            </a:r>
          </a:p>
          <a:p>
            <a:r>
              <a:rPr lang="ru-RU" dirty="0" smtClean="0"/>
              <a:t>Повторения </a:t>
            </a:r>
            <a:r>
              <a:rPr lang="en-US" b="1" dirty="0" smtClean="0"/>
              <a:t>background</a:t>
            </a:r>
            <a:r>
              <a:rPr lang="ru-RU" b="1" dirty="0" smtClean="0"/>
              <a:t>-</a:t>
            </a:r>
            <a:r>
              <a:rPr lang="en-US" b="1" dirty="0" smtClean="0"/>
              <a:t>repeat</a:t>
            </a:r>
            <a:r>
              <a:rPr lang="ru-RU" b="1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 repeat | repeat</a:t>
            </a:r>
            <a:r>
              <a:rPr lang="ru-RU" dirty="0" smtClean="0"/>
              <a:t>-</a:t>
            </a:r>
            <a:r>
              <a:rPr lang="en-US" dirty="0" smtClean="0"/>
              <a:t>x | repeat</a:t>
            </a:r>
            <a:r>
              <a:rPr lang="ru-RU" dirty="0" smtClean="0"/>
              <a:t>-</a:t>
            </a:r>
            <a:r>
              <a:rPr lang="en-US" dirty="0" smtClean="0"/>
              <a:t>y | no</a:t>
            </a:r>
            <a:r>
              <a:rPr lang="ru-RU" dirty="0" smtClean="0"/>
              <a:t>-</a:t>
            </a:r>
            <a:r>
              <a:rPr lang="en-US" dirty="0" smtClean="0"/>
              <a:t>repeat</a:t>
            </a:r>
          </a:p>
          <a:p>
            <a:r>
              <a:rPr lang="en-US" dirty="0" smtClean="0"/>
              <a:t>background-attachment: fixed | scroll</a:t>
            </a:r>
            <a:endParaRPr lang="ru-RU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background-position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Начальное значение: 0% 0%</a:t>
            </a:r>
          </a:p>
          <a:p>
            <a:r>
              <a:rPr lang="ru-RU" dirty="0" smtClean="0"/>
              <a:t>Принимает: </a:t>
            </a:r>
          </a:p>
          <a:p>
            <a:pPr lvl="1"/>
            <a:r>
              <a:rPr lang="ru-RU" dirty="0" smtClean="0"/>
              <a:t>процентные значения</a:t>
            </a:r>
          </a:p>
          <a:p>
            <a:pPr lvl="1"/>
            <a:r>
              <a:rPr lang="ru-RU" dirty="0" smtClean="0"/>
              <a:t>Числовые значения</a:t>
            </a:r>
          </a:p>
          <a:p>
            <a:pPr lvl="1"/>
            <a:r>
              <a:rPr lang="ru-RU" dirty="0" smtClean="0"/>
              <a:t>Ключевые слова:</a:t>
            </a:r>
            <a:br>
              <a:rPr lang="ru-RU" dirty="0" smtClean="0"/>
            </a:br>
            <a:r>
              <a:rPr lang="en-US" dirty="0" smtClean="0"/>
              <a:t>	center, top, bottom, left, right</a:t>
            </a:r>
            <a:endParaRPr lang="ru-RU" dirty="0" smtClean="0"/>
          </a:p>
          <a:p>
            <a:pPr lvl="1"/>
            <a:r>
              <a:rPr lang="ru-RU" dirty="0" smtClean="0"/>
              <a:t>Если передано 1 слово, то второе = </a:t>
            </a:r>
            <a:r>
              <a:rPr lang="en-US" b="1" dirty="0" smtClean="0"/>
              <a:t>center</a:t>
            </a:r>
            <a:endParaRPr lang="ru-RU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Свободное перемещение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b="1" dirty="0" smtClean="0"/>
              <a:t>float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	значения: </a:t>
            </a:r>
            <a:r>
              <a:rPr lang="en-US" dirty="0" smtClean="0"/>
              <a:t>left | right | none</a:t>
            </a:r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Запрет на обтекание: </a:t>
            </a:r>
            <a:r>
              <a:rPr lang="en-US" b="1" dirty="0" smtClean="0"/>
              <a:t>clear 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		Принимает значения:</a:t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dirty="0" smtClean="0"/>
              <a:t>		</a:t>
            </a:r>
            <a:r>
              <a:rPr lang="en-US" dirty="0" smtClean="0"/>
              <a:t>left | right | both | none | inherit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Скачать презентацию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smtClean="0"/>
              <a:t>https://goo.gl/7KIH4x</a:t>
            </a:r>
            <a:endParaRPr lang="ru-RU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синтаксиса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Ключевые слова и атрибуты без «</a:t>
            </a:r>
            <a:r>
              <a:rPr lang="en-US" dirty="0" smtClean="0"/>
              <a:t>”</a:t>
            </a:r>
            <a:r>
              <a:rPr lang="ru-RU" dirty="0" smtClean="0"/>
              <a:t>»</a:t>
            </a:r>
            <a:br>
              <a:rPr lang="ru-RU" dirty="0" smtClean="0"/>
            </a:br>
            <a:r>
              <a:rPr lang="en-US" strike="sngStrike" dirty="0" smtClean="0"/>
              <a:t>width: "auto";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strike="sngStrike" dirty="0" smtClean="0"/>
              <a:t>background: "green";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strike="sngStrike" dirty="0" smtClean="0"/>
              <a:t>border: "none";</a:t>
            </a:r>
          </a:p>
          <a:p>
            <a:r>
              <a:rPr lang="ru-RU" dirty="0" smtClean="0"/>
              <a:t>/* Сие есть комментарий  */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правил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500306"/>
            <a:ext cx="6296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Группировка селекторов</a:t>
            </a:r>
            <a:endParaRPr lang="en-US" dirty="0" smtClean="0"/>
          </a:p>
          <a:p>
            <a:r>
              <a:rPr lang="en-US" dirty="0" smtClean="0"/>
              <a:t>h1 { color: red }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h2 { color: red }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h3 { color: red }</a:t>
            </a:r>
            <a:endParaRPr lang="ru-RU" dirty="0" smtClean="0"/>
          </a:p>
          <a:p>
            <a:r>
              <a:rPr lang="pt-BR" dirty="0" smtClean="0"/>
              <a:t>h1, h2, h3 { color: red }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Вложенность селекторов</a:t>
            </a:r>
          </a:p>
          <a:p>
            <a:r>
              <a:rPr lang="en-US" dirty="0" smtClean="0"/>
              <a:t>h1 </a:t>
            </a:r>
            <a:r>
              <a:rPr lang="en-US" dirty="0" err="1" smtClean="0"/>
              <a:t>em</a:t>
            </a:r>
            <a:r>
              <a:rPr lang="en-US" dirty="0" smtClean="0"/>
              <a:t> { color: blue }</a:t>
            </a:r>
            <a:endParaRPr lang="ru-RU" dirty="0" smtClean="0"/>
          </a:p>
          <a:p>
            <a:r>
              <a:rPr lang="en-US" dirty="0" smtClean="0"/>
              <a:t>body * span { color: green }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 атрибутов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att</a:t>
            </a:r>
            <a:r>
              <a:rPr lang="en-US" dirty="0" smtClean="0"/>
              <a:t>]</a:t>
            </a:r>
            <a:r>
              <a:rPr lang="ru-RU" dirty="0" smtClean="0"/>
              <a:t> : 		</a:t>
            </a:r>
            <a:r>
              <a:rPr lang="en-US" dirty="0" smtClean="0"/>
              <a:t>p[align] { color: blue; }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att</a:t>
            </a:r>
            <a:r>
              <a:rPr lang="en-US" dirty="0" smtClean="0"/>
              <a:t>=</a:t>
            </a:r>
            <a:r>
              <a:rPr lang="en-US" dirty="0" err="1" smtClean="0"/>
              <a:t>val</a:t>
            </a:r>
            <a:r>
              <a:rPr lang="en-US" dirty="0" smtClean="0"/>
              <a:t>]</a:t>
            </a:r>
            <a:r>
              <a:rPr lang="ru-RU" dirty="0" smtClean="0"/>
              <a:t> :		</a:t>
            </a:r>
            <a:r>
              <a:rPr lang="en-US" dirty="0" smtClean="0"/>
              <a:t>p[align="center"] { color: blue; }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att</a:t>
            </a:r>
            <a:r>
              <a:rPr lang="en-US" dirty="0" smtClean="0"/>
              <a:t>~=</a:t>
            </a:r>
            <a:r>
              <a:rPr lang="en-US" dirty="0" err="1" smtClean="0"/>
              <a:t>val</a:t>
            </a:r>
            <a:r>
              <a:rPr lang="en-US" dirty="0" smtClean="0"/>
              <a:t>] </a:t>
            </a:r>
            <a:r>
              <a:rPr lang="ru-RU" dirty="0" smtClean="0"/>
              <a:t>:		</a:t>
            </a:r>
            <a:r>
              <a:rPr lang="en-US" dirty="0" smtClean="0"/>
              <a:t>div[title~=“Sea”] {  color: blue;</a:t>
            </a:r>
            <a:r>
              <a:rPr lang="ru-RU" dirty="0" smtClean="0"/>
              <a:t> </a:t>
            </a:r>
            <a:r>
              <a:rPr lang="en-US" dirty="0" smtClean="0"/>
              <a:t>} 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att</a:t>
            </a:r>
            <a:r>
              <a:rPr lang="en-US" dirty="0" smtClean="0"/>
              <a:t>^=</a:t>
            </a:r>
            <a:r>
              <a:rPr lang="en-US" dirty="0" err="1" smtClean="0"/>
              <a:t>val</a:t>
            </a:r>
            <a:r>
              <a:rPr lang="en-US" dirty="0" smtClean="0"/>
              <a:t>] </a:t>
            </a:r>
            <a:r>
              <a:rPr lang="ru-RU" dirty="0" smtClean="0"/>
              <a:t> :		</a:t>
            </a:r>
            <a:r>
              <a:rPr lang="en-US" dirty="0" smtClean="0"/>
              <a:t>*[title^=“Red”] { display : none }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att</a:t>
            </a:r>
            <a:r>
              <a:rPr lang="en-US" dirty="0" smtClean="0"/>
              <a:t>$=</a:t>
            </a:r>
            <a:r>
              <a:rPr lang="en-US" dirty="0" err="1" smtClean="0"/>
              <a:t>val</a:t>
            </a:r>
            <a:r>
              <a:rPr lang="en-US" dirty="0" smtClean="0"/>
              <a:t>] </a:t>
            </a:r>
            <a:r>
              <a:rPr lang="ru-RU" dirty="0" smtClean="0"/>
              <a:t> :		</a:t>
            </a:r>
            <a:r>
              <a:rPr lang="en-US" dirty="0" smtClean="0"/>
              <a:t>*[title$=“</a:t>
            </a:r>
            <a:r>
              <a:rPr lang="en-US" dirty="0" err="1" smtClean="0"/>
              <a:t>ver</a:t>
            </a:r>
            <a:r>
              <a:rPr lang="en-US" dirty="0" smtClean="0"/>
              <a:t>”] { display : none }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att</a:t>
            </a:r>
            <a:r>
              <a:rPr lang="en-US" dirty="0" smtClean="0"/>
              <a:t>*=</a:t>
            </a:r>
            <a:r>
              <a:rPr lang="en-US" dirty="0" err="1" smtClean="0"/>
              <a:t>val</a:t>
            </a:r>
            <a:r>
              <a:rPr lang="en-US" dirty="0" smtClean="0"/>
              <a:t>] </a:t>
            </a:r>
            <a:r>
              <a:rPr lang="ru-RU" dirty="0" smtClean="0"/>
              <a:t> :		</a:t>
            </a:r>
            <a:r>
              <a:rPr lang="en-US" dirty="0" smtClean="0"/>
              <a:t>*[title*=“ea”] { display : none } 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att</a:t>
            </a:r>
            <a:r>
              <a:rPr lang="en-US" dirty="0" smtClean="0"/>
              <a:t>|=</a:t>
            </a:r>
            <a:r>
              <a:rPr lang="en-US" dirty="0" err="1" smtClean="0"/>
              <a:t>val</a:t>
            </a:r>
            <a:r>
              <a:rPr lang="en-US" dirty="0" smtClean="0"/>
              <a:t>] </a:t>
            </a:r>
            <a:r>
              <a:rPr lang="ru-RU" dirty="0" smtClean="0"/>
              <a:t> :		</a:t>
            </a:r>
            <a:r>
              <a:rPr lang="en-US" dirty="0" smtClean="0"/>
              <a:t>*[</a:t>
            </a:r>
            <a:r>
              <a:rPr lang="en-US" dirty="0" err="1" smtClean="0"/>
              <a:t>lang</a:t>
            </a:r>
            <a:r>
              <a:rPr lang="en-US" dirty="0" smtClean="0"/>
              <a:t>|=“</a:t>
            </a:r>
            <a:r>
              <a:rPr lang="en-US" dirty="0" err="1" smtClean="0"/>
              <a:t>ru</a:t>
            </a:r>
            <a:r>
              <a:rPr lang="en-US" dirty="0" smtClean="0"/>
              <a:t>”] { display : none } </a:t>
            </a:r>
            <a:br>
              <a:rPr lang="en-US" dirty="0" smtClean="0"/>
            </a:br>
            <a:endParaRPr lang="en-US" dirty="0" smtClean="0"/>
          </a:p>
          <a:p>
            <a:r>
              <a:rPr lang="ru-RU" dirty="0" smtClean="0"/>
              <a:t>Пример тега: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&lt;div title = “Red Sea diver”&gt; Some text.&lt;/div&gt;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4139</TotalTime>
  <Words>928</Words>
  <Application>Microsoft Office PowerPoint</Application>
  <PresentationFormat>Экран (4:3)</PresentationFormat>
  <Paragraphs>327</Paragraphs>
  <Slides>57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58" baseType="lpstr">
      <vt:lpstr>Справедливость</vt:lpstr>
      <vt:lpstr>ОСНОВЫ CSS.</vt:lpstr>
      <vt:lpstr>Пример CSS</vt:lpstr>
      <vt:lpstr>Пример кода со стилем</vt:lpstr>
      <vt:lpstr>Методы расположения</vt:lpstr>
      <vt:lpstr>Альтернативные таблицы</vt:lpstr>
      <vt:lpstr>Основы синтаксиса CSS</vt:lpstr>
      <vt:lpstr>Структура правил</vt:lpstr>
      <vt:lpstr>Селекторы</vt:lpstr>
      <vt:lpstr>Селекторы атрибутов</vt:lpstr>
      <vt:lpstr>Class &amp;&amp; ID-селекторы</vt:lpstr>
      <vt:lpstr>Группировка объявлений</vt:lpstr>
      <vt:lpstr>Селекторы потомков</vt:lpstr>
      <vt:lpstr>Псевдоклассы</vt:lpstr>
      <vt:lpstr>Псевдоэлементы</vt:lpstr>
      <vt:lpstr>Единицы измерения</vt:lpstr>
      <vt:lpstr>Длина: абсолютные единицы</vt:lpstr>
      <vt:lpstr>Длина: относительные единицы</vt:lpstr>
      <vt:lpstr>Ключевые слова</vt:lpstr>
      <vt:lpstr>Обновления CSS2.1</vt:lpstr>
      <vt:lpstr>Виды шрифтов</vt:lpstr>
      <vt:lpstr>Пример стиля со шрифтами</vt:lpstr>
      <vt:lpstr>Начертания</vt:lpstr>
      <vt:lpstr>Масштабирование шрифтов</vt:lpstr>
      <vt:lpstr>Стили и варианты текста</vt:lpstr>
      <vt:lpstr>Свойство font</vt:lpstr>
      <vt:lpstr>Выбор шрифта</vt:lpstr>
      <vt:lpstr>Отступы текста</vt:lpstr>
      <vt:lpstr>Выравнивание строк</vt:lpstr>
      <vt:lpstr>Внутренние расстояния</vt:lpstr>
      <vt:lpstr>Оформление текста</vt:lpstr>
      <vt:lpstr>White-space</vt:lpstr>
      <vt:lpstr>Табличное оформление</vt:lpstr>
      <vt:lpstr>Списки: list-style-type</vt:lpstr>
      <vt:lpstr>Маркер списка</vt:lpstr>
      <vt:lpstr>Слайд 35</vt:lpstr>
      <vt:lpstr>Базовые термины</vt:lpstr>
      <vt:lpstr>Умолчания стандартного режима</vt:lpstr>
      <vt:lpstr>Строчный элемент (display: inline)</vt:lpstr>
      <vt:lpstr>Изменение расположения строк</vt:lpstr>
      <vt:lpstr>Блочный элемент (display: block)</vt:lpstr>
      <vt:lpstr>Структура контейнера элемента</vt:lpstr>
      <vt:lpstr>Блочный элемент</vt:lpstr>
      <vt:lpstr>Горизонтальное форматирование</vt:lpstr>
      <vt:lpstr>Вертикальное форматирование</vt:lpstr>
      <vt:lpstr>Тиражирование значений</vt:lpstr>
      <vt:lpstr>Рамки для блоков</vt:lpstr>
      <vt:lpstr>Ширина рамки</vt:lpstr>
      <vt:lpstr>Цвет рамки</vt:lpstr>
      <vt:lpstr>Сокращение записи рамок</vt:lpstr>
      <vt:lpstr>Сокращение записи рамок 2</vt:lpstr>
      <vt:lpstr>Сокращение записи рамок 3</vt:lpstr>
      <vt:lpstr>Отступы</vt:lpstr>
      <vt:lpstr>Цвета текста</vt:lpstr>
      <vt:lpstr>Фоновые изображения</vt:lpstr>
      <vt:lpstr>background-position</vt:lpstr>
      <vt:lpstr>Свободное перемещение</vt:lpstr>
      <vt:lpstr>Скачать презентацию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WEB-ПРОГРАММИРОВАНИЯ &amp;&amp; ТЕХНОЛОГИИ СЕТИ "ИНТЕРНЕТ"</dc:title>
  <dc:creator>Acr</dc:creator>
  <cp:lastModifiedBy>User9</cp:lastModifiedBy>
  <cp:revision>349</cp:revision>
  <dcterms:created xsi:type="dcterms:W3CDTF">2010-09-17T12:04:48Z</dcterms:created>
  <dcterms:modified xsi:type="dcterms:W3CDTF">2015-09-21T09:40:58Z</dcterms:modified>
</cp:coreProperties>
</file>