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7" r:id="rId2"/>
    <p:sldId id="316" r:id="rId3"/>
    <p:sldId id="317" r:id="rId4"/>
    <p:sldId id="318" r:id="rId5"/>
    <p:sldId id="319" r:id="rId6"/>
    <p:sldId id="266" r:id="rId7"/>
    <p:sldId id="322" r:id="rId8"/>
    <p:sldId id="320" r:id="rId9"/>
    <p:sldId id="258" r:id="rId10"/>
    <p:sldId id="321" r:id="rId11"/>
    <p:sldId id="314" r:id="rId12"/>
    <p:sldId id="323" r:id="rId13"/>
    <p:sldId id="324" r:id="rId14"/>
    <p:sldId id="313" r:id="rId15"/>
    <p:sldId id="315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37" autoAdjust="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5C8EEF0-8A6C-4534-993B-01CFCAD4F159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7F8763-3C33-4E98-BD0F-4BB035E653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Window — дает доступ к окну браузера.</a:t>
            </a:r>
          </a:p>
          <a:p>
            <a:r>
              <a:rPr lang="ru-RU" smtClean="0"/>
              <a:t>History — дает доступ к истории посещенных ссылок.</a:t>
            </a:r>
          </a:p>
          <a:p>
            <a:r>
              <a:rPr lang="ru-RU" smtClean="0"/>
              <a:t>Navigator — дает доступ к характеристикам браузера.</a:t>
            </a:r>
          </a:p>
          <a:p>
            <a:r>
              <a:rPr lang="ru-RU" smtClean="0"/>
              <a:t>Location — содержит текущий URL страницы.</a:t>
            </a:r>
          </a:p>
          <a:p>
            <a:r>
              <a:rPr lang="ru-RU" smtClean="0"/>
              <a:t>Screen — дает доступ к характеристикам экрана монитора.</a:t>
            </a:r>
            <a:endParaRPr lang="en-US" smtClean="0"/>
          </a:p>
          <a:p>
            <a:endParaRPr lang="en-US" smtClean="0"/>
          </a:p>
          <a:p>
            <a:r>
              <a:rPr lang="ru-RU" smtClean="0"/>
              <a:t>С точки зрения языка JavaScript окно вашего браузера — это объект Window. Данный объект, в свою очередь, также содержит некоторые объекты — элементы оформления, например строку состояния и полосу прокрутки. </a:t>
            </a:r>
          </a:p>
          <a:p>
            <a:r>
              <a:rPr lang="ru-RU" smtClean="0"/>
              <a:t>Внутри окна браузера размещается веб-страница — HTML-документ. Он является ни чем иным, как объектом Document. В свою очередь, объект Document содержит другие объекты — объекты HTML. Это ссылки, изображения, формы, цвет фона, то есть все, что находится на веб-странице.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E1DB8-ED2E-4D40-9BFB-E252A7FEFF5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Первые</a:t>
            </a:r>
            <a:r>
              <a:rPr lang="ru-RU" baseline="0" dirty="0" smtClean="0"/>
              <a:t> два свойства, естественно, нельзя изменять.</a:t>
            </a:r>
          </a:p>
          <a:p>
            <a:r>
              <a:rPr lang="en-US" baseline="0" dirty="0" err="1" smtClean="0"/>
              <a:t>NodeType</a:t>
            </a:r>
            <a:r>
              <a:rPr lang="en-US" baseline="0" dirty="0" smtClean="0"/>
              <a:t> = 3 </a:t>
            </a:r>
            <a:r>
              <a:rPr lang="ru-RU" baseline="0" dirty="0" smtClean="0"/>
              <a:t>автоматически создаваемый узел для текста,</a:t>
            </a:r>
            <a:r>
              <a:rPr lang="en-US" baseline="0" dirty="0" smtClean="0"/>
              <a:t> </a:t>
            </a:r>
            <a:r>
              <a:rPr lang="ru-RU" baseline="0" dirty="0" smtClean="0"/>
              <a:t>переводов строки, пробелов и т.п.</a:t>
            </a:r>
            <a:endParaRPr lang="en-US" baseline="0" dirty="0" smtClean="0"/>
          </a:p>
          <a:p>
            <a:r>
              <a:rPr lang="en-US" baseline="0" dirty="0" err="1" smtClean="0"/>
              <a:t>NodeType</a:t>
            </a:r>
            <a:r>
              <a:rPr lang="en-US" baseline="0" dirty="0" smtClean="0"/>
              <a:t> = 1 – </a:t>
            </a:r>
            <a:r>
              <a:rPr lang="ru-RU" baseline="0" dirty="0" smtClean="0"/>
              <a:t>элементы.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F8763-3C33-4E98-BD0F-4BB035E653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Children </a:t>
            </a:r>
            <a:r>
              <a:rPr lang="ru-RU" dirty="0" smtClean="0"/>
              <a:t>в отличии от </a:t>
            </a:r>
            <a:r>
              <a:rPr lang="en-US" dirty="0" smtClean="0"/>
              <a:t>Child </a:t>
            </a:r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выводит</a:t>
            </a:r>
            <a:r>
              <a:rPr lang="ru-RU" baseline="0" dirty="0" smtClean="0"/>
              <a:t> текстовые элементы.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F8763-3C33-4E98-BD0F-4BB035E653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C20BB-83F3-4E7A-AA2A-3E2FB8E6B8E8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B06FB2-3A5F-4041-AAF7-1F1B1D9DEB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6A9B9-DA7D-4419-9498-6C3A9549D24D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03335-17B2-424C-BC55-62E9E76399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DA7FA-89BC-4655-A2EA-46C4DCE631B2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356D-FBE0-421C-A1FA-20920E3486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AF43C-4686-44B8-9709-F6BF9D64C13C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9C13D-32CB-4862-BA86-B26F8E411F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A400F-74CB-40B3-8A6D-922AB32D4629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0A75C-EE15-431B-B82F-F441D6F1FB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C8AE-E901-48AC-A5BA-4EA5419315F5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987CE-17E1-4C8C-939F-9CF7B11A4E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23F2D-D358-4193-B433-D04A46D390D8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31D-2188-4BEE-9AF2-7CB33C35D5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62EEF-198F-4144-97FA-1622BF88A864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1A755-4638-4D63-9715-F893ECEA1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D98DA-AFD9-4338-96B4-5D4220879BEE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9EB03-EB7F-442C-85EF-D6046D3D21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86621-5C5E-4BF6-9AA4-EC6DF19B95C6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80D0D-C461-4943-9279-7782F38A22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47F8-73A3-4C5F-834D-231F3F550550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6AC41-F433-4523-9F99-EF3B719431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lumMod val="75000"/>
                <a:alpha val="39000"/>
              </a:schemeClr>
            </a:gs>
            <a:gs pos="50000">
              <a:schemeClr val="accent1">
                <a:tint val="44500"/>
                <a:satMod val="160000"/>
                <a:alpha val="10000"/>
              </a:schemeClr>
            </a:gs>
            <a:gs pos="99000">
              <a:schemeClr val="accent1">
                <a:tint val="23500"/>
                <a:satMod val="160000"/>
                <a:alpha val="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739319-766E-4469-B24E-81C5AC9BD290}" type="datetimeFigureOut">
              <a:rPr lang="ru-RU"/>
              <a:pPr>
                <a:defRPr/>
              </a:pPr>
              <a:t>05.10.2015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648418A-0969-4420-A964-48859101F5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1" r:id="rId2"/>
    <p:sldLayoutId id="2147483789" r:id="rId3"/>
    <p:sldLayoutId id="2147483782" r:id="rId4"/>
    <p:sldLayoutId id="2147483783" r:id="rId5"/>
    <p:sldLayoutId id="2147483784" r:id="rId6"/>
    <p:sldLayoutId id="2147483785" r:id="rId7"/>
    <p:sldLayoutId id="2147483790" r:id="rId8"/>
    <p:sldLayoutId id="2147483791" r:id="rId9"/>
    <p:sldLayoutId id="2147483786" r:id="rId10"/>
    <p:sldLayoutId id="21474837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DHpj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algn="r" eaLnBrk="1" hangingPunct="1"/>
            <a:endParaRPr lang="ru-RU" sz="2400" smtClean="0"/>
          </a:p>
        </p:txBody>
      </p:sp>
      <p:sp>
        <p:nvSpPr>
          <p:cNvPr id="6147" name="Заголовок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mtClean="0"/>
              <a:t>JavaScript. p2.</a:t>
            </a:r>
            <a:endParaRPr lang="ru-RU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8229600" cy="785813"/>
          </a:xfrm>
        </p:spPr>
        <p:txBody>
          <a:bodyPr/>
          <a:lstStyle/>
          <a:p>
            <a:pPr eaLnBrk="1" hangingPunct="1"/>
            <a:r>
              <a:rPr lang="ru-RU" dirty="0" smtClean="0"/>
              <a:t>Доступ к элементам </a:t>
            </a:r>
            <a:r>
              <a:rPr lang="en-US" dirty="0" smtClean="0"/>
              <a:t>DOM p 2.</a:t>
            </a:r>
            <a:endParaRPr lang="ru-RU" dirty="0" smtClean="0"/>
          </a:p>
        </p:txBody>
      </p:sp>
      <p:sp>
        <p:nvSpPr>
          <p:cNvPr id="13315" name="Содержимое 2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49831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err="1" smtClean="0"/>
              <a:t>childNodes</a:t>
            </a:r>
            <a:r>
              <a:rPr lang="en-US" sz="2400" dirty="0" smtClean="0"/>
              <a:t>[]</a:t>
            </a:r>
          </a:p>
          <a:p>
            <a:pPr eaLnBrk="1" hangingPunct="1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firstChild</a:t>
            </a:r>
            <a:r>
              <a:rPr lang="en-US" sz="2400" dirty="0" smtClean="0"/>
              <a:t> &amp;&amp; </a:t>
            </a:r>
            <a:r>
              <a:rPr lang="en-US" sz="2400" dirty="0" err="1" smtClean="0"/>
              <a:t>lastChild</a:t>
            </a:r>
            <a:r>
              <a:rPr lang="en-US" sz="2400" dirty="0" smtClean="0"/>
              <a:t> &amp;&amp; </a:t>
            </a:r>
            <a:r>
              <a:rPr lang="en-US" sz="2400" dirty="0" err="1" smtClean="0"/>
              <a:t>parentNode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eaLnBrk="1" hangingPunct="1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previousSibling</a:t>
            </a:r>
            <a:r>
              <a:rPr lang="en-US" sz="2400" dirty="0" smtClean="0"/>
              <a:t> &amp;&amp; </a:t>
            </a:r>
            <a:r>
              <a:rPr lang="en-US" sz="2400" dirty="0" err="1" smtClean="0"/>
              <a:t>nextSibling</a:t>
            </a:r>
            <a:endParaRPr lang="en-US" sz="2400" dirty="0" smtClean="0"/>
          </a:p>
          <a:p>
            <a:pPr eaLnBrk="1" hangingPunct="1">
              <a:buNone/>
            </a:pPr>
            <a:endParaRPr lang="ru-RU" sz="2400" dirty="0" smtClean="0"/>
          </a:p>
          <a:p>
            <a:pPr eaLnBrk="1" hangingPunct="1">
              <a:buNone/>
            </a:pPr>
            <a:r>
              <a:rPr lang="en-US" sz="2400" dirty="0" smtClean="0"/>
              <a:t>children[]</a:t>
            </a:r>
            <a:endParaRPr lang="ru-RU" sz="2400" dirty="0" smtClean="0"/>
          </a:p>
          <a:p>
            <a:pPr eaLnBrk="1" hangingPunct="1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first</a:t>
            </a:r>
            <a:r>
              <a:rPr lang="en-US" sz="2400" dirty="0" err="1" smtClean="0">
                <a:solidFill>
                  <a:srgbClr val="FF0000"/>
                </a:solidFill>
              </a:rPr>
              <a:t>Element</a:t>
            </a:r>
            <a:r>
              <a:rPr lang="en-US" sz="2400" dirty="0" err="1" smtClean="0"/>
              <a:t>Child</a:t>
            </a:r>
            <a:r>
              <a:rPr lang="en-US" sz="2400" dirty="0" smtClean="0"/>
              <a:t> &amp;&amp; </a:t>
            </a:r>
            <a:r>
              <a:rPr lang="en-US" sz="2400" dirty="0" err="1" smtClean="0"/>
              <a:t>last</a:t>
            </a:r>
            <a:r>
              <a:rPr lang="en-US" sz="2400" dirty="0" err="1" smtClean="0">
                <a:solidFill>
                  <a:srgbClr val="FF0000"/>
                </a:solidFill>
              </a:rPr>
              <a:t>Element</a:t>
            </a:r>
            <a:r>
              <a:rPr lang="en-US" sz="2400" dirty="0" err="1" smtClean="0"/>
              <a:t>Child</a:t>
            </a:r>
            <a:r>
              <a:rPr lang="en-US" sz="2400" dirty="0" smtClean="0"/>
              <a:t> &amp;&amp; </a:t>
            </a:r>
            <a:r>
              <a:rPr lang="en-US" sz="2400" dirty="0" err="1" smtClean="0"/>
              <a:t>ParentElement</a:t>
            </a:r>
            <a:endParaRPr lang="en-US" sz="2400" dirty="0" smtClean="0"/>
          </a:p>
          <a:p>
            <a:pPr eaLnBrk="1" hangingPunct="1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previous</a:t>
            </a:r>
            <a:r>
              <a:rPr lang="en-US" sz="2400" dirty="0" err="1" smtClean="0">
                <a:solidFill>
                  <a:srgbClr val="FF0000"/>
                </a:solidFill>
              </a:rPr>
              <a:t>Element</a:t>
            </a:r>
            <a:r>
              <a:rPr lang="en-US" sz="2400" dirty="0" err="1" smtClean="0"/>
              <a:t>Sibling</a:t>
            </a:r>
            <a:r>
              <a:rPr lang="en-US" sz="2400" dirty="0" smtClean="0"/>
              <a:t> &amp;&amp; </a:t>
            </a:r>
            <a:r>
              <a:rPr lang="en-US" sz="2400" dirty="0" err="1" smtClean="0"/>
              <a:t>next</a:t>
            </a:r>
            <a:r>
              <a:rPr lang="en-US" sz="2400" dirty="0" err="1" smtClean="0">
                <a:solidFill>
                  <a:srgbClr val="FF0000"/>
                </a:solidFill>
              </a:rPr>
              <a:t>Element</a:t>
            </a:r>
            <a:r>
              <a:rPr lang="en-US" sz="2400" dirty="0" err="1" smtClean="0"/>
              <a:t>Sibling</a:t>
            </a: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	</a:t>
            </a:r>
            <a:endParaRPr lang="ru-RU" sz="2400" dirty="0" smtClean="0"/>
          </a:p>
          <a:p>
            <a:pPr eaLnBrk="1" hangingPunct="1">
              <a:buNone/>
            </a:pPr>
            <a:endParaRPr lang="ru-RU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Фоновая загрузка изображений</a:t>
            </a:r>
          </a:p>
        </p:txBody>
      </p:sp>
      <p:sp>
        <p:nvSpPr>
          <p:cNvPr id="14339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hiddenImg = new Image();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hiddenImg.src= "smile2.gif";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function ChangeSmile()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    document.smimg.src = hiddenImg.src;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}</a:t>
            </a:r>
            <a:endParaRPr lang="ru-RU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События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Mouse:</a:t>
            </a:r>
          </a:p>
          <a:p>
            <a:pPr lvl="1"/>
            <a:r>
              <a:rPr lang="en-US" dirty="0" smtClean="0"/>
              <a:t>click &amp;&amp; </a:t>
            </a:r>
            <a:r>
              <a:rPr lang="en-US" dirty="0" err="1" smtClean="0"/>
              <a:t>dblclick</a:t>
            </a:r>
            <a:endParaRPr lang="en-US" dirty="0" smtClean="0"/>
          </a:p>
          <a:p>
            <a:pPr lvl="1"/>
            <a:r>
              <a:rPr lang="en-US" dirty="0" err="1" smtClean="0"/>
              <a:t>contextmenu</a:t>
            </a:r>
            <a:endParaRPr lang="en-US" dirty="0" smtClean="0"/>
          </a:p>
          <a:p>
            <a:pPr lvl="1"/>
            <a:r>
              <a:rPr lang="en-US" dirty="0" err="1" smtClean="0"/>
              <a:t>mouseover</a:t>
            </a:r>
            <a:r>
              <a:rPr lang="en-US" dirty="0" smtClean="0"/>
              <a:t> &amp;&amp; </a:t>
            </a:r>
            <a:r>
              <a:rPr lang="en-US" dirty="0" err="1" smtClean="0"/>
              <a:t>mouseout</a:t>
            </a:r>
            <a:endParaRPr lang="en-US" dirty="0" smtClean="0"/>
          </a:p>
          <a:p>
            <a:pPr lvl="1"/>
            <a:r>
              <a:rPr lang="en-US" dirty="0" err="1" smtClean="0"/>
              <a:t>mousedown</a:t>
            </a:r>
            <a:r>
              <a:rPr lang="en-US" dirty="0" smtClean="0"/>
              <a:t> &amp;&amp; </a:t>
            </a:r>
            <a:r>
              <a:rPr lang="en-US" dirty="0" err="1" smtClean="0"/>
              <a:t>mouseup</a:t>
            </a:r>
            <a:endParaRPr lang="en-US" dirty="0" smtClean="0"/>
          </a:p>
          <a:p>
            <a:pPr lvl="1"/>
            <a:r>
              <a:rPr lang="en-US" dirty="0" err="1" smtClean="0"/>
              <a:t>mousemove</a:t>
            </a:r>
            <a:endParaRPr lang="en-US" dirty="0" smtClean="0"/>
          </a:p>
          <a:p>
            <a:r>
              <a:rPr lang="en-US" dirty="0" smtClean="0"/>
              <a:t>Keyboard: </a:t>
            </a:r>
            <a:r>
              <a:rPr lang="en-US" dirty="0" err="1" smtClean="0"/>
              <a:t>keydown</a:t>
            </a:r>
            <a:r>
              <a:rPr lang="en-US" dirty="0" smtClean="0"/>
              <a:t> &amp;&amp; </a:t>
            </a:r>
            <a:r>
              <a:rPr lang="en-US" dirty="0" err="1" smtClean="0"/>
              <a:t>keyup</a:t>
            </a:r>
            <a:endParaRPr lang="en-US" dirty="0" smtClean="0"/>
          </a:p>
          <a:p>
            <a:r>
              <a:rPr lang="en-US" dirty="0" smtClean="0"/>
              <a:t>Forms GUI: submit &amp;&amp; focus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Перехват событий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&lt;div class="main" </a:t>
            </a:r>
            <a:r>
              <a:rPr lang="en-US" dirty="0" err="1" smtClean="0"/>
              <a:t>onclick</a:t>
            </a:r>
            <a:r>
              <a:rPr lang="en-US" dirty="0" smtClean="0"/>
              <a:t> = "alert(</a:t>
            </a:r>
            <a:r>
              <a:rPr lang="en-US" dirty="0" err="1" smtClean="0"/>
              <a:t>this.innerHTML</a:t>
            </a:r>
            <a:r>
              <a:rPr lang="en-US" dirty="0" smtClean="0"/>
              <a:t>);"&gt;</a:t>
            </a:r>
          </a:p>
          <a:p>
            <a:endParaRPr lang="en-US" dirty="0" smtClean="0"/>
          </a:p>
          <a:p>
            <a:r>
              <a:rPr lang="en-US" dirty="0" smtClean="0"/>
              <a:t>&lt;script&gt; function </a:t>
            </a:r>
            <a:r>
              <a:rPr lang="en-US" dirty="0" err="1" smtClean="0">
                <a:solidFill>
                  <a:srgbClr val="FF0000"/>
                </a:solidFill>
              </a:rPr>
              <a:t>CheckMe</a:t>
            </a:r>
            <a:r>
              <a:rPr lang="en-US" dirty="0" smtClean="0"/>
              <a:t>(){alert(“Check");}; &lt;/script&gt;</a:t>
            </a:r>
            <a:br>
              <a:rPr lang="en-US" dirty="0" smtClean="0"/>
            </a:br>
            <a:r>
              <a:rPr lang="en-US" dirty="0" smtClean="0"/>
              <a:t>&lt;div class="main" </a:t>
            </a:r>
            <a:r>
              <a:rPr lang="en-US" dirty="0" err="1" smtClean="0"/>
              <a:t>onclick</a:t>
            </a:r>
            <a:r>
              <a:rPr lang="en-US" dirty="0" smtClean="0"/>
              <a:t> = " </a:t>
            </a:r>
            <a:r>
              <a:rPr lang="en-US" dirty="0" err="1" smtClean="0"/>
              <a:t>Check</a:t>
            </a:r>
            <a:r>
              <a:rPr lang="en-US" dirty="0" err="1" smtClean="0">
                <a:solidFill>
                  <a:srgbClr val="FF0000"/>
                </a:solidFill>
              </a:rPr>
              <a:t>Me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r>
              <a:rPr lang="en-US" dirty="0" smtClean="0"/>
              <a:t>"&gt;</a:t>
            </a:r>
          </a:p>
          <a:p>
            <a:endParaRPr lang="en-US" dirty="0" smtClean="0"/>
          </a:p>
          <a:p>
            <a:r>
              <a:rPr lang="en-US" dirty="0" err="1" smtClean="0"/>
              <a:t>element.onclick</a:t>
            </a:r>
            <a:r>
              <a:rPr lang="en-US" dirty="0" smtClean="0"/>
              <a:t> = </a:t>
            </a:r>
            <a:r>
              <a:rPr lang="en-US" dirty="0" err="1" smtClean="0"/>
              <a:t>Check</a:t>
            </a:r>
            <a:r>
              <a:rPr lang="en-US" dirty="0" err="1" smtClean="0">
                <a:solidFill>
                  <a:srgbClr val="FF0000"/>
                </a:solidFill>
              </a:rPr>
              <a:t>Me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element.addEventListener</a:t>
            </a:r>
            <a:r>
              <a:rPr lang="en-US" dirty="0" smtClean="0"/>
              <a:t>(“click”, </a:t>
            </a:r>
            <a:r>
              <a:rPr lang="en-US" dirty="0" err="1" smtClean="0">
                <a:solidFill>
                  <a:srgbClr val="FF0000"/>
                </a:solidFill>
              </a:rPr>
              <a:t>CheckMe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element.removeEventListener</a:t>
            </a:r>
            <a:r>
              <a:rPr lang="en-US" dirty="0" smtClean="0"/>
              <a:t>(“click”, </a:t>
            </a:r>
            <a:r>
              <a:rPr lang="en-US" dirty="0" err="1" smtClean="0">
                <a:solidFill>
                  <a:srgbClr val="FF0000"/>
                </a:solidFill>
              </a:rPr>
              <a:t>CheckMe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);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Перехват событий</a:t>
            </a:r>
            <a:r>
              <a:rPr lang="en-US" dirty="0" smtClean="0"/>
              <a:t> “</a:t>
            </a:r>
            <a:r>
              <a:rPr lang="en-US" dirty="0" err="1" smtClean="0"/>
              <a:t>OldStyle</a:t>
            </a:r>
            <a:r>
              <a:rPr lang="en-US" dirty="0" smtClean="0"/>
              <a:t>”</a:t>
            </a:r>
            <a:endParaRPr lang="ru-RU" dirty="0" smtClean="0"/>
          </a:p>
        </p:txBody>
      </p:sp>
      <p:sp>
        <p:nvSpPr>
          <p:cNvPr id="1536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document.myform.mybutton</a:t>
            </a:r>
            <a:r>
              <a:rPr lang="en-US" dirty="0" smtClean="0"/>
              <a:t>; </a:t>
            </a:r>
            <a:endParaRPr lang="ru-RU" dirty="0" smtClean="0"/>
          </a:p>
          <a:p>
            <a:pPr eaLnBrk="1" hangingPunct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oldHandler</a:t>
            </a:r>
            <a:r>
              <a:rPr lang="en-US" dirty="0" smtClean="0"/>
              <a:t> = </a:t>
            </a:r>
            <a:r>
              <a:rPr lang="en-US" dirty="0" err="1" smtClean="0"/>
              <a:t>b.onclick</a:t>
            </a:r>
            <a:r>
              <a:rPr lang="en-US" dirty="0" smtClean="0"/>
              <a:t>; </a:t>
            </a:r>
            <a:endParaRPr lang="ru-RU" dirty="0" smtClean="0"/>
          </a:p>
          <a:p>
            <a:pPr eaLnBrk="1" hangingPunct="1"/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newHandler</a:t>
            </a:r>
            <a:r>
              <a:rPr lang="ru-RU" dirty="0" smtClean="0"/>
              <a:t>() </a:t>
            </a:r>
            <a:br>
              <a:rPr lang="ru-RU" dirty="0" smtClean="0"/>
            </a:br>
            <a:r>
              <a:rPr lang="ru-RU" dirty="0" smtClean="0"/>
              <a:t>{ </a:t>
            </a:r>
          </a:p>
          <a:p>
            <a:pPr eaLnBrk="1" hangingPunct="1"/>
            <a:r>
              <a:rPr lang="ru-RU" dirty="0" smtClean="0"/>
              <a:t>/* Здесь расположен новый код обработки */ </a:t>
            </a:r>
          </a:p>
          <a:p>
            <a:pPr eaLnBrk="1" hangingPunct="1"/>
            <a:r>
              <a:rPr lang="ru-RU" dirty="0" smtClean="0"/>
              <a:t>}</a:t>
            </a:r>
          </a:p>
          <a:p>
            <a:pPr eaLnBrk="1" hangingPunct="1"/>
            <a:endParaRPr lang="ru-RU" dirty="0" smtClean="0"/>
          </a:p>
          <a:p>
            <a:pPr eaLnBrk="1" hangingPunct="1"/>
            <a:r>
              <a:rPr lang="en-US" dirty="0" err="1" smtClean="0"/>
              <a:t>b.onclick</a:t>
            </a:r>
            <a:r>
              <a:rPr lang="en-US" dirty="0" smtClean="0"/>
              <a:t> = function() { </a:t>
            </a:r>
            <a:r>
              <a:rPr lang="en-US" dirty="0" err="1" smtClean="0"/>
              <a:t>oldHandler</a:t>
            </a:r>
            <a:r>
              <a:rPr lang="en-US" dirty="0" smtClean="0"/>
              <a:t>(); </a:t>
            </a:r>
            <a:r>
              <a:rPr lang="en-US" dirty="0" err="1" smtClean="0"/>
              <a:t>newHandler</a:t>
            </a:r>
            <a:r>
              <a:rPr lang="en-US" dirty="0" smtClean="0"/>
              <a:t>(); }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Ссылки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sz="4000" b="1" dirty="0" smtClean="0">
                <a:hlinkClick r:id="rId2"/>
              </a:rPr>
              <a:t>https</a:t>
            </a:r>
            <a:r>
              <a:rPr lang="en-US" sz="4000" b="1" smtClean="0">
                <a:hlinkClick r:id="rId2"/>
              </a:rPr>
              <a:t>://</a:t>
            </a:r>
            <a:r>
              <a:rPr lang="en-US" sz="4000" b="1" smtClean="0">
                <a:hlinkClick r:id="rId2"/>
              </a:rPr>
              <a:t>goo.gl/TDHpjY</a:t>
            </a:r>
            <a:endParaRPr lang="en-US" sz="40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Объекты браузера </a:t>
            </a:r>
          </a:p>
        </p:txBody>
      </p:sp>
      <p:sp>
        <p:nvSpPr>
          <p:cNvPr id="7171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3600" smtClean="0"/>
              <a:t>Window </a:t>
            </a:r>
            <a:endParaRPr lang="en-US" sz="3600" smtClean="0"/>
          </a:p>
          <a:p>
            <a:r>
              <a:rPr lang="ru-RU" sz="3600" smtClean="0"/>
              <a:t>History </a:t>
            </a:r>
            <a:endParaRPr lang="en-US" sz="3600" smtClean="0"/>
          </a:p>
          <a:p>
            <a:r>
              <a:rPr lang="ru-RU" sz="3600" smtClean="0"/>
              <a:t>Navigator</a:t>
            </a:r>
          </a:p>
          <a:p>
            <a:r>
              <a:rPr lang="ru-RU" sz="3600" smtClean="0"/>
              <a:t>Location </a:t>
            </a:r>
            <a:endParaRPr lang="en-US" sz="3600" smtClean="0"/>
          </a:p>
          <a:p>
            <a:r>
              <a:rPr lang="ru-RU" sz="3600" smtClean="0"/>
              <a:t>Screen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Объекты имеют: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3600" smtClean="0"/>
              <a:t>Свойства: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	</a:t>
            </a:r>
            <a:r>
              <a:rPr lang="en-US" sz="3200" smtClean="0"/>
              <a:t>document.bgColor = "yellow". </a:t>
            </a:r>
            <a:endParaRPr lang="ru-RU" sz="3200" smtClean="0"/>
          </a:p>
          <a:p>
            <a:r>
              <a:rPr lang="ru-RU" sz="3600" smtClean="0"/>
              <a:t>Методы: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	</a:t>
            </a:r>
            <a:r>
              <a:rPr lang="en-US" sz="3200" smtClean="0"/>
              <a:t>document.write("Hello world!"). </a:t>
            </a:r>
            <a:endParaRPr lang="ru-RU" sz="32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9219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600" smtClean="0"/>
              <a:t>&lt;body&gt; </a:t>
            </a:r>
          </a:p>
          <a:p>
            <a:pPr lvl="1">
              <a:buFont typeface="Wingdings 2" pitchFamily="18" charset="2"/>
              <a:buNone/>
            </a:pPr>
            <a:r>
              <a:rPr lang="en-US" sz="3600" smtClean="0"/>
              <a:t>&lt;script language="JavaScript"&gt; </a:t>
            </a:r>
          </a:p>
          <a:p>
            <a:pPr lvl="2">
              <a:buFont typeface="Wingdings 2" pitchFamily="18" charset="2"/>
              <a:buNone/>
            </a:pPr>
            <a:r>
              <a:rPr lang="ru-RU" sz="3600" smtClean="0"/>
              <a:t>document.write("Hello world!"); </a:t>
            </a:r>
          </a:p>
          <a:p>
            <a:pPr lvl="2">
              <a:buFont typeface="Wingdings 2" pitchFamily="18" charset="2"/>
              <a:buNone/>
            </a:pPr>
            <a:r>
              <a:rPr lang="ru-RU" sz="3600" smtClean="0"/>
              <a:t>document.bgColor="yellow"</a:t>
            </a:r>
          </a:p>
          <a:p>
            <a:pPr lvl="1">
              <a:buFont typeface="Wingdings 2" pitchFamily="18" charset="2"/>
              <a:buNone/>
            </a:pPr>
            <a:r>
              <a:rPr lang="en-US" sz="3600" smtClean="0"/>
              <a:t>&lt;/script&gt; </a:t>
            </a:r>
          </a:p>
          <a:p>
            <a:pPr>
              <a:buFont typeface="Wingdings 2" pitchFamily="18" charset="2"/>
              <a:buNone/>
            </a:pPr>
            <a:r>
              <a:rPr lang="en-US" sz="3600" smtClean="0"/>
              <a:t>&lt;/body&gt;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Иерархия объектов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85813" y="1714500"/>
            <a:ext cx="7685087" cy="3205163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Представление </a:t>
            </a:r>
            <a:r>
              <a:rPr lang="en-US" smtClean="0"/>
              <a:t>DOM </a:t>
            </a:r>
            <a:r>
              <a:rPr lang="ru-RU" smtClean="0"/>
              <a:t>модели.</a:t>
            </a:r>
          </a:p>
        </p:txBody>
      </p:sp>
      <p:pic>
        <p:nvPicPr>
          <p:cNvPr id="1126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79463" y="1571625"/>
            <a:ext cx="8235950" cy="442912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Свойства узла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nodeType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nodeName</a:t>
            </a:r>
            <a:endParaRPr lang="en-US" dirty="0" smtClean="0"/>
          </a:p>
          <a:p>
            <a:r>
              <a:rPr lang="en-US" dirty="0" err="1" smtClean="0"/>
              <a:t>innerHTML</a:t>
            </a:r>
            <a:endParaRPr lang="en-US" dirty="0" smtClean="0"/>
          </a:p>
          <a:p>
            <a:r>
              <a:rPr lang="en-US" dirty="0" err="1" smtClean="0"/>
              <a:t>outerHMTL</a:t>
            </a:r>
            <a:endParaRPr lang="en-US" dirty="0" smtClean="0"/>
          </a:p>
          <a:p>
            <a:r>
              <a:rPr lang="en-US" dirty="0" err="1" smtClean="0"/>
              <a:t>nodeValue</a:t>
            </a:r>
            <a:endParaRPr lang="en-US" dirty="0" smtClean="0"/>
          </a:p>
          <a:p>
            <a:r>
              <a:rPr lang="en-US" dirty="0" err="1" smtClean="0"/>
              <a:t>textContent</a:t>
            </a:r>
            <a:endParaRPr lang="en-US" dirty="0" smtClean="0"/>
          </a:p>
          <a:p>
            <a:r>
              <a:rPr lang="en-US" dirty="0" smtClean="0"/>
              <a:t>hidden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Коллекции </a:t>
            </a:r>
            <a:r>
              <a:rPr lang="en-US" smtClean="0"/>
              <a:t>Document</a:t>
            </a:r>
            <a:endParaRPr lang="ru-RU" smtClean="0"/>
          </a:p>
        </p:txBody>
      </p:sp>
      <p:sp>
        <p:nvSpPr>
          <p:cNvPr id="12291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anchors   	-  &lt;a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="..."&gt; </a:t>
            </a:r>
          </a:p>
          <a:p>
            <a:r>
              <a:rPr lang="en-US" dirty="0" smtClean="0"/>
              <a:t>links 		- 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/>
              <a:t>="..."&gt;  &amp;&amp; &lt;area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/>
              <a:t>="..."&gt;</a:t>
            </a:r>
          </a:p>
          <a:p>
            <a:r>
              <a:rPr lang="en-US" dirty="0" smtClean="0"/>
              <a:t>images </a:t>
            </a:r>
          </a:p>
          <a:p>
            <a:r>
              <a:rPr lang="en-US" dirty="0" smtClean="0"/>
              <a:t>forms </a:t>
            </a:r>
          </a:p>
          <a:p>
            <a:r>
              <a:rPr lang="en-US" dirty="0" smtClean="0"/>
              <a:t>scripts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8229600" cy="785813"/>
          </a:xfrm>
        </p:spPr>
        <p:txBody>
          <a:bodyPr/>
          <a:lstStyle/>
          <a:p>
            <a:pPr eaLnBrk="1" hangingPunct="1"/>
            <a:r>
              <a:rPr lang="ru-RU" dirty="0" smtClean="0"/>
              <a:t>Доступ к элементам </a:t>
            </a:r>
            <a:r>
              <a:rPr lang="en-US" dirty="0" smtClean="0"/>
              <a:t>DOM</a:t>
            </a:r>
            <a:endParaRPr lang="ru-RU" dirty="0" smtClean="0"/>
          </a:p>
        </p:txBody>
      </p:sp>
      <p:sp>
        <p:nvSpPr>
          <p:cNvPr id="13315" name="Содержимое 2"/>
          <p:cNvSpPr>
            <a:spLocks noGrp="1"/>
          </p:cNvSpPr>
          <p:nvPr>
            <p:ph sz="quarter" idx="1"/>
          </p:nvPr>
        </p:nvSpPr>
        <p:spPr>
          <a:xfrm>
            <a:off x="357188" y="1143000"/>
            <a:ext cx="8329612" cy="49831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400" u="sng" dirty="0" smtClean="0"/>
              <a:t>Поиск по </a:t>
            </a:r>
            <a:r>
              <a:rPr lang="en-US" sz="2400" u="sng" dirty="0" smtClean="0"/>
              <a:t>id: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err="1" smtClean="0"/>
              <a:t>document.getElem</a:t>
            </a:r>
            <a:r>
              <a:rPr lang="en-US" sz="2400" dirty="0" err="1" smtClean="0">
                <a:solidFill>
                  <a:srgbClr val="FF0000"/>
                </a:solidFill>
              </a:rPr>
              <a:t>ent</a:t>
            </a:r>
            <a:r>
              <a:rPr lang="en-US" sz="2400" dirty="0" err="1" smtClean="0"/>
              <a:t>ById</a:t>
            </a:r>
            <a:r>
              <a:rPr lang="en-US" sz="2400" dirty="0" smtClean="0"/>
              <a:t>(‘</a:t>
            </a:r>
            <a:r>
              <a:rPr lang="en-US" sz="2400" dirty="0" err="1" smtClean="0"/>
              <a:t>WMCash</a:t>
            </a:r>
            <a:r>
              <a:rPr lang="en-US" sz="2400" dirty="0" smtClean="0"/>
              <a:t>').</a:t>
            </a:r>
            <a:r>
              <a:rPr lang="en-US" sz="2400" dirty="0" err="1" smtClean="0"/>
              <a:t>style.color</a:t>
            </a:r>
            <a:r>
              <a:rPr lang="en-US" sz="2400" dirty="0" smtClean="0"/>
              <a:t> = 'blue‘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u="sng" dirty="0" smtClean="0"/>
              <a:t>Поиск по тегу: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document.getElem</a:t>
            </a:r>
            <a:r>
              <a:rPr lang="en-US" sz="2400" dirty="0" err="1" smtClean="0">
                <a:solidFill>
                  <a:srgbClr val="FF0000"/>
                </a:solidFill>
              </a:rPr>
              <a:t>ents</a:t>
            </a:r>
            <a:r>
              <a:rPr lang="en-US" sz="2400" dirty="0" err="1" smtClean="0"/>
              <a:t>ByTagName</a:t>
            </a:r>
            <a:r>
              <a:rPr lang="en-US" sz="2400" dirty="0" smtClean="0"/>
              <a:t>('LI')</a:t>
            </a:r>
            <a:r>
              <a:rPr lang="en-US" sz="2400" dirty="0" smtClean="0">
                <a:solidFill>
                  <a:srgbClr val="FF0000"/>
                </a:solidFill>
              </a:rPr>
              <a:t>[1]</a:t>
            </a:r>
            <a:endParaRPr lang="ru-RU" sz="24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elem.getElem</a:t>
            </a:r>
            <a:r>
              <a:rPr lang="en-US" sz="2400" dirty="0" err="1" smtClean="0">
                <a:solidFill>
                  <a:srgbClr val="FF0000"/>
                </a:solidFill>
              </a:rPr>
              <a:t>ents</a:t>
            </a:r>
            <a:r>
              <a:rPr lang="en-US" sz="2400" dirty="0" err="1" smtClean="0"/>
              <a:t>ByTagName</a:t>
            </a:r>
            <a:r>
              <a:rPr lang="en-US" sz="2400" dirty="0" smtClean="0"/>
              <a:t>('*')</a:t>
            </a:r>
            <a:r>
              <a:rPr lang="ru-RU" sz="2400" dirty="0" smtClean="0"/>
              <a:t>  - поиск всех «потомков»</a:t>
            </a:r>
          </a:p>
          <a:p>
            <a:pPr eaLnBrk="1" hangingPunct="1">
              <a:buNone/>
            </a:pPr>
            <a:r>
              <a:rPr lang="ru-RU" sz="2400" u="sng" dirty="0" smtClean="0"/>
              <a:t>Поиск по фильтрам </a:t>
            </a:r>
            <a:r>
              <a:rPr lang="en-US" sz="2400" u="sng" dirty="0" smtClean="0"/>
              <a:t>CSS:</a:t>
            </a:r>
          </a:p>
          <a:p>
            <a:pPr eaLnBrk="1" hangingPunct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document.querySelectorAll</a:t>
            </a:r>
            <a:r>
              <a:rPr lang="en-US" sz="2400" dirty="0" smtClean="0"/>
              <a:t>(‘#</a:t>
            </a:r>
            <a:r>
              <a:rPr lang="en-US" sz="2400" dirty="0" err="1" smtClean="0"/>
              <a:t>WMCash</a:t>
            </a:r>
            <a:r>
              <a:rPr lang="en-US" sz="2400" dirty="0" smtClean="0"/>
              <a:t>')</a:t>
            </a:r>
            <a:r>
              <a:rPr lang="en-US" sz="2400" dirty="0" smtClean="0">
                <a:solidFill>
                  <a:srgbClr val="FF0000"/>
                </a:solidFill>
              </a:rPr>
              <a:t>[1].</a:t>
            </a:r>
            <a:r>
              <a:rPr lang="en-US" sz="2400" dirty="0" err="1" smtClean="0"/>
              <a:t>style.color</a:t>
            </a:r>
            <a:r>
              <a:rPr lang="en-US" sz="2400" dirty="0" smtClean="0"/>
              <a:t> = 'blue‘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400" u="sng" dirty="0" smtClean="0"/>
              <a:t>Доступ по имени элемента: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document.getElem</a:t>
            </a:r>
            <a:r>
              <a:rPr lang="en-US" sz="2400" dirty="0" err="1" smtClean="0">
                <a:solidFill>
                  <a:srgbClr val="FF0000"/>
                </a:solidFill>
              </a:rPr>
              <a:t>ents</a:t>
            </a:r>
            <a:r>
              <a:rPr lang="en-US" sz="2400" dirty="0" err="1" smtClean="0"/>
              <a:t>ByName</a:t>
            </a:r>
            <a:r>
              <a:rPr lang="en-US" sz="2400" dirty="0" smtClean="0"/>
              <a:t>(name)</a:t>
            </a:r>
            <a:r>
              <a:rPr lang="ru-RU" sz="2400" dirty="0" smtClean="0"/>
              <a:t> </a:t>
            </a:r>
          </a:p>
          <a:p>
            <a:pPr>
              <a:buFont typeface="Wingdings 2" pitchFamily="18" charset="2"/>
              <a:buNone/>
            </a:pPr>
            <a:r>
              <a:rPr lang="en-US" sz="2400" dirty="0" err="1" smtClean="0"/>
              <a:t>document.forms</a:t>
            </a:r>
            <a:r>
              <a:rPr lang="en-US" sz="2400" dirty="0" smtClean="0"/>
              <a:t>[0].elements[0].value  –</a:t>
            </a:r>
            <a:r>
              <a:rPr lang="ru-RU" sz="2400" dirty="0" smtClean="0"/>
              <a:t>по имени</a:t>
            </a:r>
            <a:r>
              <a:rPr lang="en-US" sz="2400" dirty="0" smtClean="0"/>
              <a:t> </a:t>
            </a:r>
            <a:r>
              <a:rPr lang="ru-RU" sz="2400" dirty="0" smtClean="0"/>
              <a:t>элементов.</a:t>
            </a:r>
          </a:p>
          <a:p>
            <a:pPr eaLnBrk="1" hangingPunct="1">
              <a:buFont typeface="Wingdings 2" pitchFamily="18" charset="2"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</TotalTime>
  <Words>353</Words>
  <Application>Microsoft Office PowerPoint</Application>
  <PresentationFormat>Экран (4:3)</PresentationFormat>
  <Paragraphs>106</Paragraphs>
  <Slides>15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Справедливость</vt:lpstr>
      <vt:lpstr>JavaScript. p2.</vt:lpstr>
      <vt:lpstr>Объекты браузера </vt:lpstr>
      <vt:lpstr>Объекты имеют:</vt:lpstr>
      <vt:lpstr>Слайд 4</vt:lpstr>
      <vt:lpstr>Иерархия объектов</vt:lpstr>
      <vt:lpstr>Представление DOM модели.</vt:lpstr>
      <vt:lpstr>Свойства узла</vt:lpstr>
      <vt:lpstr>Коллекции Document</vt:lpstr>
      <vt:lpstr>Доступ к элементам DOM</vt:lpstr>
      <vt:lpstr>Доступ к элементам DOM p 2.</vt:lpstr>
      <vt:lpstr>Фоновая загрузка изображений</vt:lpstr>
      <vt:lpstr>События</vt:lpstr>
      <vt:lpstr>Перехват событий</vt:lpstr>
      <vt:lpstr>Перехват событий “OldStyle”</vt:lpstr>
      <vt:lpstr>Ссылки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WEB-ПРОГРАММИРОВАНИЯ &amp;&amp; ТЕХНОЛОГИИ СЕТИ "ИНТЕРНЕТ"</dc:title>
  <dc:creator>Acr</dc:creator>
  <cp:lastModifiedBy>User9</cp:lastModifiedBy>
  <cp:revision>417</cp:revision>
  <dcterms:created xsi:type="dcterms:W3CDTF">2010-09-17T12:04:48Z</dcterms:created>
  <dcterms:modified xsi:type="dcterms:W3CDTF">2015-10-05T09:08:41Z</dcterms:modified>
</cp:coreProperties>
</file>