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Roboto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35" Type="http://schemas.openxmlformats.org/officeDocument/2006/relationships/font" Target="fonts/Lato-regular.fntdata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37" Type="http://schemas.openxmlformats.org/officeDocument/2006/relationships/font" Target="fonts/Lato-italic.fntdata"/><Relationship Id="rId14" Type="http://schemas.openxmlformats.org/officeDocument/2006/relationships/slide" Target="slides/slide9.xml"/><Relationship Id="rId36" Type="http://schemas.openxmlformats.org/officeDocument/2006/relationships/font" Target="fonts/La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La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972fc201e2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972fc201e2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972fc201e2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972fc201e2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Firstly, logistic regression. (insert </a:t>
            </a:r>
            <a:r>
              <a:rPr lang="en"/>
              <a:t>background of logistic regression) </a:t>
            </a:r>
            <a:r>
              <a:rPr lang="en"/>
              <a:t>As you can see, the accuracy of this </a:t>
            </a:r>
            <a:r>
              <a:rPr lang="en"/>
              <a:t>model is roughly 85.25%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972fc201e2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972fc201e2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972fc201e2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972fc201e2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972fc201e2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972fc201e2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972fc201e2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972fc201e2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is an ensemble learning method for classification and regression. It has a class of decision trees to learn the same dataset and each </a:t>
            </a:r>
            <a:r>
              <a:rPr lang="en"/>
              <a:t>decision</a:t>
            </a:r>
            <a:r>
              <a:rPr lang="en"/>
              <a:t> tree makes prediction. It then takes vote or average for final result.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03fb4a49f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603fb4a49f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972fc201e2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972fc201e2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972fc201e2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972fc201e2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972fc201e2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972fc201e2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972fc201e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972fc201e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972fc201e2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972fc201e2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98a8e3d8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98a8e3d8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972fc201e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972fc201e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72fc201e2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972fc201e2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972fc201e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972fc201e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972fc201e2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972fc201e2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72fc201e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972fc201e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972fc201e2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972fc201e2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972fc201e2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972fc201e2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C0D0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C0D0E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3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6.png"/><Relationship Id="rId4" Type="http://schemas.openxmlformats.org/officeDocument/2006/relationships/image" Target="../media/image21.png"/><Relationship Id="rId5" Type="http://schemas.openxmlformats.org/officeDocument/2006/relationships/image" Target="../media/image3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5.png"/><Relationship Id="rId4" Type="http://schemas.openxmlformats.org/officeDocument/2006/relationships/image" Target="../media/image26.png"/><Relationship Id="rId5" Type="http://schemas.openxmlformats.org/officeDocument/2006/relationships/image" Target="../media/image3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who.int/health-topics/cardiovascular-diseases#tab=tab_1" TargetMode="External"/><Relationship Id="rId4" Type="http://schemas.openxmlformats.org/officeDocument/2006/relationships/hyperlink" Target="https://www.kaggle.com/datasets/rashikrahmanpritom/heart-attack-analysis-prediction-dataset/dat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hyperlink" Target="https://www.kaggle.com/datasets/rashikrahmanpritom/heart-attack-analysis-prediction-dataset/data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9999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HEART DISEASE PREDICTION MODELS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224725" y="3782950"/>
            <a:ext cx="2110500" cy="9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Ashley Li 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Scott Teo 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Trung Huynh 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98325" y="2987150"/>
            <a:ext cx="1273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CM4044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GROUP 3 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0538" y="2838125"/>
            <a:ext cx="2777326" cy="185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9999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729450" y="550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and Methodology</a:t>
            </a:r>
            <a:endParaRPr/>
          </a:p>
        </p:txBody>
      </p:sp>
      <p:sp>
        <p:nvSpPr>
          <p:cNvPr id="167" name="Google Shape;167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8" name="Google Shape;16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5400" y="1207825"/>
            <a:ext cx="2306875" cy="173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6150" y="1126563"/>
            <a:ext cx="2306875" cy="1970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63225" y="3138200"/>
            <a:ext cx="2571480" cy="182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9999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type="title"/>
          </p:nvPr>
        </p:nvSpPr>
        <p:spPr>
          <a:xfrm>
            <a:off x="729450" y="589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76" name="Google Shape;17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7" name="Google Shape;17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9175" y="2082400"/>
            <a:ext cx="621030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9999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type="title"/>
          </p:nvPr>
        </p:nvSpPr>
        <p:spPr>
          <a:xfrm>
            <a:off x="729450" y="569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83" name="Google Shape;183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4" name="Google Shape;18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42" y="2408950"/>
            <a:ext cx="4347510" cy="2419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24"/>
          <p:cNvCxnSpPr>
            <a:endCxn id="186" idx="0"/>
          </p:cNvCxnSpPr>
          <p:nvPr/>
        </p:nvCxnSpPr>
        <p:spPr>
          <a:xfrm>
            <a:off x="6941399" y="2523350"/>
            <a:ext cx="6000" cy="59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p24"/>
          <p:cNvSpPr txBox="1"/>
          <p:nvPr/>
        </p:nvSpPr>
        <p:spPr>
          <a:xfrm>
            <a:off x="341400" y="1588050"/>
            <a:ext cx="4074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❖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There is no change in the accuracy of logistic regression model after tuning hyperparameters.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6" name="Google Shape;18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5627" y="3113750"/>
            <a:ext cx="2103544" cy="17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5627" y="776800"/>
            <a:ext cx="2103544" cy="17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9999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type="title"/>
          </p:nvPr>
        </p:nvSpPr>
        <p:spPr>
          <a:xfrm>
            <a:off x="727650" y="589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 Neighbor Algorithm</a:t>
            </a:r>
            <a:endParaRPr/>
          </a:p>
        </p:txBody>
      </p:sp>
      <p:sp>
        <p:nvSpPr>
          <p:cNvPr id="194" name="Google Shape;194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25"/>
          <p:cNvSpPr txBox="1"/>
          <p:nvPr/>
        </p:nvSpPr>
        <p:spPr>
          <a:xfrm>
            <a:off x="506675" y="1489800"/>
            <a:ext cx="472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❖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kNN was randomly implemented with 3 neighbors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❖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It showed an accuracy of 85.24%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6" name="Google Shape;19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325" y="2392825"/>
            <a:ext cx="5055999" cy="220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5"/>
          <p:cNvSpPr txBox="1"/>
          <p:nvPr/>
        </p:nvSpPr>
        <p:spPr>
          <a:xfrm>
            <a:off x="5572400" y="3972200"/>
            <a:ext cx="36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https://medium.com/learning-machine-learning-by-gc-nit/k-nearest-neighbors-algorithm-k-nn-937917329d4d</a:t>
            </a:r>
            <a:endParaRPr sz="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8" name="Google Shape;19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9724" y="1277000"/>
            <a:ext cx="3390400" cy="254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9999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/>
          <p:nvPr>
            <p:ph type="title"/>
          </p:nvPr>
        </p:nvSpPr>
        <p:spPr>
          <a:xfrm>
            <a:off x="375725" y="520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 neighbor Algorithm - Hyperparameter Tuning</a:t>
            </a:r>
            <a:endParaRPr/>
          </a:p>
        </p:txBody>
      </p:sp>
      <p:sp>
        <p:nvSpPr>
          <p:cNvPr id="204" name="Google Shape;204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5" name="Google Shape;20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0513" y="1189050"/>
            <a:ext cx="1922662" cy="156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6600" y="3509850"/>
            <a:ext cx="1922651" cy="156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6"/>
          <p:cNvSpPr txBox="1"/>
          <p:nvPr/>
        </p:nvSpPr>
        <p:spPr>
          <a:xfrm>
            <a:off x="6437750" y="2889100"/>
            <a:ext cx="1439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after tuning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26"/>
          <p:cNvSpPr txBox="1"/>
          <p:nvPr/>
        </p:nvSpPr>
        <p:spPr>
          <a:xfrm>
            <a:off x="808100" y="1664825"/>
            <a:ext cx="419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❖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Tune on different numbers of neighbors with 5-fold cross-validation.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26"/>
          <p:cNvSpPr txBox="1"/>
          <p:nvPr/>
        </p:nvSpPr>
        <p:spPr>
          <a:xfrm>
            <a:off x="7489250" y="1611650"/>
            <a:ext cx="180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Accuracy: 85.24%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26"/>
          <p:cNvSpPr txBox="1"/>
          <p:nvPr/>
        </p:nvSpPr>
        <p:spPr>
          <a:xfrm>
            <a:off x="7489250" y="3960250"/>
            <a:ext cx="180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Accuracy: 88.52%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1" name="Google Shape;211;p26"/>
          <p:cNvCxnSpPr/>
          <p:nvPr/>
        </p:nvCxnSpPr>
        <p:spPr>
          <a:xfrm flipH="1">
            <a:off x="6444795" y="2837675"/>
            <a:ext cx="14100" cy="5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2" name="Google Shape;21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4975" y="2280425"/>
            <a:ext cx="3716932" cy="255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9999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>
            <p:ph type="title"/>
          </p:nvPr>
        </p:nvSpPr>
        <p:spPr>
          <a:xfrm>
            <a:off x="729450" y="638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and Random Forest</a:t>
            </a:r>
            <a:endParaRPr/>
          </a:p>
        </p:txBody>
      </p:sp>
      <p:sp>
        <p:nvSpPr>
          <p:cNvPr id="218" name="Google Shape;218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9" name="Google Shape;21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775" y="1682875"/>
            <a:ext cx="3644749" cy="229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3700" y="1423375"/>
            <a:ext cx="4152299" cy="281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7"/>
          <p:cNvSpPr txBox="1"/>
          <p:nvPr/>
        </p:nvSpPr>
        <p:spPr>
          <a:xfrm>
            <a:off x="1551350" y="4043325"/>
            <a:ext cx="139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Decision Tree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27"/>
          <p:cNvSpPr txBox="1"/>
          <p:nvPr/>
        </p:nvSpPr>
        <p:spPr>
          <a:xfrm>
            <a:off x="5872050" y="4236400"/>
            <a:ext cx="139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Random Forest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9999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type="title"/>
          </p:nvPr>
        </p:nvSpPr>
        <p:spPr>
          <a:xfrm>
            <a:off x="729450" y="638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228" name="Google Shape;228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9" name="Google Shape;22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4488" y="1421300"/>
            <a:ext cx="4434575" cy="81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875" y="2525475"/>
            <a:ext cx="3148132" cy="2566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8"/>
          <p:cNvSpPr txBox="1"/>
          <p:nvPr/>
        </p:nvSpPr>
        <p:spPr>
          <a:xfrm>
            <a:off x="496950" y="1518950"/>
            <a:ext cx="407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❖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Random forest algorithm was first applied with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15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trees and a random state of 42.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2" name="Google Shape;23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4500" y="2614625"/>
            <a:ext cx="4267051" cy="1912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9999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>
            <p:ph type="title"/>
          </p:nvPr>
        </p:nvSpPr>
        <p:spPr>
          <a:xfrm>
            <a:off x="729450" y="608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- Hyperparameters Tuning</a:t>
            </a:r>
            <a:endParaRPr/>
          </a:p>
        </p:txBody>
      </p:sp>
      <p:sp>
        <p:nvSpPr>
          <p:cNvPr id="238" name="Google Shape;238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9" name="Google Shape;23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3850" y="1144050"/>
            <a:ext cx="4934400" cy="2277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500" y="1296450"/>
            <a:ext cx="2833650" cy="23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2264" y="3606151"/>
            <a:ext cx="4934411" cy="146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9999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type="title"/>
          </p:nvPr>
        </p:nvSpPr>
        <p:spPr>
          <a:xfrm>
            <a:off x="729450" y="579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Future Work</a:t>
            </a:r>
            <a:endParaRPr/>
          </a:p>
        </p:txBody>
      </p:sp>
      <p:sp>
        <p:nvSpPr>
          <p:cNvPr id="247" name="Google Shape;247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8" name="Google Shape;24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9875" y="2887350"/>
            <a:ext cx="3111001" cy="1958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0"/>
          <p:cNvSpPr txBox="1"/>
          <p:nvPr/>
        </p:nvSpPr>
        <p:spPr>
          <a:xfrm>
            <a:off x="1066925" y="1272738"/>
            <a:ext cx="65532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❖"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prediction model were developed using 13 features from the dataset.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❖"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highest accuracy was achieved with K-nearest neighbor algorithm (n=21) comparing to the others two methods.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❖"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There is a need to know how well the models perform in a bigger dataset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9999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5" name="Google Shape;25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3137" y="885875"/>
            <a:ext cx="4017725" cy="40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9999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727650" y="628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Significance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727650" y="1728600"/>
            <a:ext cx="4074900" cy="25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❖"/>
            </a:pPr>
            <a:r>
              <a:rPr lang="en" sz="4000">
                <a:solidFill>
                  <a:schemeClr val="dk2"/>
                </a:solidFill>
              </a:rPr>
              <a:t>Heart disease is one of the most significant causes of mortality</a:t>
            </a:r>
            <a:endParaRPr sz="40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❖"/>
            </a:pPr>
            <a:r>
              <a:rPr lang="en" sz="4000">
                <a:solidFill>
                  <a:schemeClr val="dk2"/>
                </a:solidFill>
              </a:rPr>
              <a:t>Cardiovascular disease prediction is a critical challenge in the area of clinical data analysis</a:t>
            </a:r>
            <a:endParaRPr sz="40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❖"/>
            </a:pPr>
            <a:r>
              <a:rPr lang="en" sz="4000">
                <a:solidFill>
                  <a:schemeClr val="dk2"/>
                </a:solidFill>
              </a:rPr>
              <a:t>Machine learning has been shown to be effective in making decisions and prediction from large quantities of data</a:t>
            </a:r>
            <a:endParaRPr sz="4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8" name="Google Shape;9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1000" y="1318650"/>
            <a:ext cx="3427152" cy="2891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9999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1" name="Google Shape;26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937" y="1376200"/>
            <a:ext cx="5062126" cy="331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3"/>
          <p:cNvSpPr txBox="1"/>
          <p:nvPr>
            <p:ph type="title"/>
          </p:nvPr>
        </p:nvSpPr>
        <p:spPr>
          <a:xfrm>
            <a:off x="729450" y="667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67" name="Google Shape;267;p33"/>
          <p:cNvSpPr txBox="1"/>
          <p:nvPr>
            <p:ph idx="1" type="body"/>
          </p:nvPr>
        </p:nvSpPr>
        <p:spPr>
          <a:xfrm>
            <a:off x="729450" y="1499500"/>
            <a:ext cx="7688700" cy="28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https://www.who.int/health-topics/cardiovascular-diseases#tab=tab_1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4"/>
              </a:rPr>
              <a:t>https://www.kaggle.com/datasets/rashikrahmanpritom/heart-attack-analysis-prediction-dataset/data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9999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727650" y="589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727650" y="1638625"/>
            <a:ext cx="3238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❖"/>
            </a:pPr>
            <a:r>
              <a:rPr lang="en" sz="1600">
                <a:solidFill>
                  <a:schemeClr val="dk2"/>
                </a:solidFill>
              </a:rPr>
              <a:t>We utilize different machine learning models to find the best performer algorithm to predict the absence and presence of heart disease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❖"/>
            </a:pPr>
            <a:r>
              <a:rPr lang="en" sz="1600">
                <a:solidFill>
                  <a:schemeClr val="dk2"/>
                </a:solidFill>
              </a:rPr>
              <a:t>Target is a binary classification (1 = have disease, 0 = no disease)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05" name="Google Shape;105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7875" y="1017700"/>
            <a:ext cx="3158376" cy="1736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9125" y="2848300"/>
            <a:ext cx="1909439" cy="14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3850" y="2848305"/>
            <a:ext cx="2435550" cy="136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9999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729450" y="618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and Features</a:t>
            </a:r>
            <a:endParaRPr/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589850" y="1431500"/>
            <a:ext cx="3842700" cy="3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❖"/>
            </a:pPr>
            <a:r>
              <a:rPr lang="en" sz="1600">
                <a:solidFill>
                  <a:schemeClr val="dk2"/>
                </a:solidFill>
              </a:rPr>
              <a:t>A heart disease dataset was processed to design our machine learning models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❖"/>
            </a:pPr>
            <a:r>
              <a:rPr lang="en" sz="1600">
                <a:solidFill>
                  <a:schemeClr val="dk2"/>
                </a:solidFill>
              </a:rPr>
              <a:t>The dataset was gathered from Kaggle 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❖"/>
            </a:pPr>
            <a:r>
              <a:rPr lang="en" sz="1600">
                <a:solidFill>
                  <a:schemeClr val="dk2"/>
                </a:solidFill>
              </a:rPr>
              <a:t>The dataset contains 303 patient records with 14 </a:t>
            </a:r>
            <a:r>
              <a:rPr lang="en" sz="1600">
                <a:solidFill>
                  <a:schemeClr val="dk2"/>
                </a:solidFill>
              </a:rPr>
              <a:t>attributes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6" name="Google Shape;11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150" y="843400"/>
            <a:ext cx="4236850" cy="32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>
            <a:off x="4629250" y="4201588"/>
            <a:ext cx="439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rgbClr val="2200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https://www.kaggle.com/datasets/rashikrahmanpritom/heart-attack-analysis-prediction-dataset/data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9999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727650" y="657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123" name="Google Shape;123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775" y="1250821"/>
            <a:ext cx="3560025" cy="29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9" y="1250825"/>
            <a:ext cx="3717850" cy="298873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 txBox="1"/>
          <p:nvPr/>
        </p:nvSpPr>
        <p:spPr>
          <a:xfrm>
            <a:off x="487950" y="4232800"/>
            <a:ext cx="382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❖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Percentage of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male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patients: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68.32%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❖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Percentage of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female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patients: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32.68%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4614000" y="4232810"/>
            <a:ext cx="453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❖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Percentage of those who have disease: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54.46%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❖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Percentage of those who don’t: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45.54%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9999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727650" y="589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133" name="Google Shape;13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18"/>
          <p:cNvSpPr txBox="1"/>
          <p:nvPr/>
        </p:nvSpPr>
        <p:spPr>
          <a:xfrm>
            <a:off x="5514050" y="3541350"/>
            <a:ext cx="36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75" y="1387327"/>
            <a:ext cx="4219800" cy="3362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89700"/>
            <a:ext cx="4512999" cy="3260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9999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2136825" y="511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142" name="Google Shape;142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8850" y="1217550"/>
            <a:ext cx="5418251" cy="37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9999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729450" y="599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49" name="Google Shape;149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0" name="Google Shape;150;p20"/>
          <p:cNvPicPr preferRelativeResize="0"/>
          <p:nvPr/>
        </p:nvPicPr>
        <p:blipFill rotWithShape="1">
          <a:blip r:embed="rId3">
            <a:alphaModFix/>
          </a:blip>
          <a:srcRect b="0" l="0" r="6419" t="0"/>
          <a:stretch/>
        </p:blipFill>
        <p:spPr>
          <a:xfrm>
            <a:off x="528450" y="1901450"/>
            <a:ext cx="8271951" cy="84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0"/>
          <p:cNvSpPr txBox="1"/>
          <p:nvPr/>
        </p:nvSpPr>
        <p:spPr>
          <a:xfrm>
            <a:off x="399750" y="1470350"/>
            <a:ext cx="5600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❖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Convert the categorical variables to dummy variables. 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399750" y="2860725"/>
            <a:ext cx="712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❖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Concatenate the new dummy variables and drop the categorical variables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3" name="Google Shape;15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442" y="3347650"/>
            <a:ext cx="8271969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9999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727650" y="569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preparation</a:t>
            </a:r>
            <a:endParaRPr/>
          </a:p>
        </p:txBody>
      </p:sp>
      <p:sp>
        <p:nvSpPr>
          <p:cNvPr id="159" name="Google Shape;159;p21"/>
          <p:cNvSpPr txBox="1"/>
          <p:nvPr>
            <p:ph idx="1" type="body"/>
          </p:nvPr>
        </p:nvSpPr>
        <p:spPr>
          <a:xfrm>
            <a:off x="727650" y="1441200"/>
            <a:ext cx="3541800" cy="3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❖"/>
            </a:pPr>
            <a:r>
              <a:rPr lang="en" sz="1600">
                <a:solidFill>
                  <a:schemeClr val="dk2"/>
                </a:solidFill>
              </a:rPr>
              <a:t>Import necessary </a:t>
            </a:r>
            <a:r>
              <a:rPr lang="en" sz="1600">
                <a:solidFill>
                  <a:schemeClr val="dk2"/>
                </a:solidFill>
              </a:rPr>
              <a:t>packages</a:t>
            </a:r>
            <a:r>
              <a:rPr lang="en" sz="1600">
                <a:solidFill>
                  <a:schemeClr val="dk2"/>
                </a:solidFill>
              </a:rPr>
              <a:t> 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❖"/>
            </a:pPr>
            <a:r>
              <a:rPr lang="en" sz="1600">
                <a:solidFill>
                  <a:schemeClr val="dk2"/>
                </a:solidFill>
              </a:rPr>
              <a:t>Split the dataset into 20% for testing and 80% for training with random state of 42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❖"/>
            </a:pPr>
            <a:r>
              <a:rPr lang="en" sz="1600">
                <a:solidFill>
                  <a:schemeClr val="dk2"/>
                </a:solidFill>
              </a:rPr>
              <a:t>Check </a:t>
            </a:r>
            <a:r>
              <a:rPr lang="en" sz="1600">
                <a:solidFill>
                  <a:schemeClr val="dk2"/>
                </a:solidFill>
              </a:rPr>
              <a:t>whether</a:t>
            </a:r>
            <a:r>
              <a:rPr lang="en" sz="1600">
                <a:solidFill>
                  <a:schemeClr val="dk2"/>
                </a:solidFill>
              </a:rPr>
              <a:t> the dataset is balanced 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❖"/>
            </a:pPr>
            <a:r>
              <a:rPr lang="en" sz="1600">
                <a:solidFill>
                  <a:schemeClr val="dk2"/>
                </a:solidFill>
              </a:rPr>
              <a:t>Normalize the data with StandardScaler 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❖"/>
            </a:pPr>
            <a:r>
              <a:rPr lang="en" sz="1600">
                <a:solidFill>
                  <a:schemeClr val="dk2"/>
                </a:solidFill>
              </a:rPr>
              <a:t>Develop a function to generate the accuracy score, confusion matrix, and classification report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60" name="Google Shape;160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1" name="Google Shape;1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2675" y="1313438"/>
            <a:ext cx="4569749" cy="2973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