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518" r:id="rId3"/>
    <p:sldId id="503" r:id="rId4"/>
    <p:sldId id="512" r:id="rId5"/>
    <p:sldId id="511" r:id="rId6"/>
    <p:sldId id="519" r:id="rId7"/>
    <p:sldId id="489" r:id="rId8"/>
    <p:sldId id="513" r:id="rId9"/>
    <p:sldId id="497" r:id="rId10"/>
    <p:sldId id="495" r:id="rId11"/>
    <p:sldId id="515" r:id="rId12"/>
    <p:sldId id="478" r:id="rId13"/>
    <p:sldId id="479" r:id="rId14"/>
    <p:sldId id="441" r:id="rId15"/>
    <p:sldId id="522" r:id="rId16"/>
    <p:sldId id="52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9">
          <p15:clr>
            <a:srgbClr val="A4A3A4"/>
          </p15:clr>
        </p15:guide>
        <p15:guide id="2" pos="39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77459"/>
    <a:srgbClr val="92D050"/>
    <a:srgbClr val="F79646"/>
    <a:srgbClr val="21578A"/>
    <a:srgbClr val="8064A2"/>
    <a:srgbClr val="00B050"/>
    <a:srgbClr val="033E5E"/>
    <a:srgbClr val="5B9BD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672" y="66"/>
      </p:cViewPr>
      <p:guideLst>
        <p:guide orient="horz" pos="1969"/>
        <p:guide pos="39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fld id="{D2A92929-0050-420B-8A7C-A437C0C6C8F5}" type="datetimeFigureOut">
              <a:rPr lang="zh-CN" altLang="en-US" smtClean="0"/>
              <a:t>2018/6/12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微软雅黑" pitchFamily="34" charset="-122"/>
              </a:defRPr>
            </a:lvl1pPr>
          </a:lstStyle>
          <a:p>
            <a:fld id="{C042DA03-B716-4D13-90F4-3C43B44546E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21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安徽淮北：开放语音门户</a:t>
            </a:r>
            <a:r>
              <a:rPr lang="en-US" altLang="zh-CN" dirty="0" smtClean="0"/>
              <a:t>1,</a:t>
            </a:r>
            <a:r>
              <a:rPr lang="zh-CN" altLang="en-US" dirty="0" smtClean="0"/>
              <a:t>入口：首层主菜单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号键，用户群：四星级及以下用户时间：</a:t>
            </a:r>
            <a:r>
              <a:rPr lang="en-US" altLang="zh-CN" dirty="0" smtClean="0"/>
              <a:t>201704</a:t>
            </a:r>
            <a:r>
              <a:rPr lang="zh-CN" altLang="en-US" dirty="0" smtClean="0"/>
              <a:t>，门户之前导航量：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月累计</a:t>
            </a:r>
            <a:r>
              <a:rPr lang="en-US" altLang="zh-CN" dirty="0" smtClean="0"/>
              <a:t>98082,</a:t>
            </a:r>
            <a:r>
              <a:rPr lang="zh-CN" altLang="en-US" dirty="0" smtClean="0"/>
              <a:t>入口：全语音门户，用户群：四星级及以下用户时间：</a:t>
            </a:r>
            <a:r>
              <a:rPr lang="en-US" altLang="zh-CN" dirty="0" smtClean="0"/>
              <a:t>201804,</a:t>
            </a:r>
            <a:r>
              <a:rPr lang="zh-CN" altLang="en-US" dirty="0" smtClean="0"/>
              <a:t>门户之后导航量：月累计</a:t>
            </a:r>
            <a:r>
              <a:rPr lang="en-US" altLang="zh-CN" dirty="0" smtClean="0"/>
              <a:t>251809</a:t>
            </a:r>
            <a:r>
              <a:rPr lang="zh-CN" altLang="en-US" dirty="0" smtClean="0"/>
              <a:t>，开放后是开放前的</a:t>
            </a:r>
            <a:r>
              <a:rPr lang="en-US" altLang="zh-CN" dirty="0" smtClean="0"/>
              <a:t>25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计算公式：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省分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承载网带宽需求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Mbps=UAP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每线语音占用网络带宽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忙时（峰值）系统呼叫请求量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总呼叫量分流比例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一次语音交互平均时长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带宽利用率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/3600/1024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浙江三月份数，浙江是全省地市都开了全语音门户了</a:t>
            </a:r>
            <a:endParaRPr lang="zh-CN" altLang="zh-CN" sz="1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带宽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(Mbps)=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</a:t>
            </a: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通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语音占用网络带宽</a:t>
            </a: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Kbps</a:t>
            </a: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忙时（峰值）系统呼叫请求量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总呼叫量分流比例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一次语音交互平均时长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带宽利用率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/3600/1024</a:t>
            </a:r>
            <a:endParaRPr lang="zh-CN" altLang="zh-CN" sz="1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浙江全语音带宽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(Mbps)=500*25829</a:t>
            </a: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100%</a:t>
            </a:r>
            <a:r>
              <a:rPr lang="zh-CN" altLang="en-US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70/50%/3600/1024=490M</a:t>
            </a:r>
            <a:endParaRPr lang="zh-CN" altLang="zh-CN" sz="1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27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85744" indent="-285744">
              <a:buFont typeface="Arial" panose="020B0604020202020204" pitchFamily="34" charset="0"/>
              <a:buChar char="•"/>
              <a:defRPr/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74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66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99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20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13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64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0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8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26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r>
              <a:rPr lang="zh-CN" altLang="en-US" dirty="0"/>
              <a:t>：对外提供接口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：生成筛选任务</a:t>
            </a:r>
            <a:endParaRPr lang="en-US" altLang="zh-CN" dirty="0"/>
          </a:p>
          <a:p>
            <a:r>
              <a:rPr lang="en-US" altLang="zh-CN" dirty="0"/>
              <a:t>DIC</a:t>
            </a:r>
            <a:r>
              <a:rPr lang="zh-CN" altLang="en-US" dirty="0"/>
              <a:t>：处理筛选任务</a:t>
            </a:r>
            <a:endParaRPr lang="en-US" altLang="zh-CN" dirty="0"/>
          </a:p>
          <a:p>
            <a:r>
              <a:rPr lang="en-US" altLang="zh-CN" dirty="0" err="1"/>
              <a:t>Anydrill</a:t>
            </a:r>
            <a:r>
              <a:rPr lang="zh-CN" altLang="en-US" dirty="0"/>
              <a:t>：查询</a:t>
            </a:r>
            <a:r>
              <a:rPr lang="en-US" altLang="zh-CN" dirty="0"/>
              <a:t>ES</a:t>
            </a:r>
            <a:r>
              <a:rPr lang="zh-CN" altLang="en-US" dirty="0"/>
              <a:t>数据库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68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97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85744" indent="-285744">
              <a:buFont typeface="Arial" panose="020B0604020202020204" pitchFamily="34" charset="0"/>
              <a:buChar char="•"/>
              <a:defRPr/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9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8"/>
          <p:cNvGraphicFramePr>
            <a:graphicFrameLocks noChangeAspect="1"/>
          </p:cNvGraphicFramePr>
          <p:nvPr/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图片 1024" descr="image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9351" y="197768"/>
            <a:ext cx="9313035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5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en-US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77" y="176462"/>
            <a:ext cx="1937878" cy="59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202583" y="2661359"/>
            <a:ext cx="9786828" cy="90883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中移</a:t>
            </a:r>
            <a:r>
              <a:rPr lang="zh-CN" altLang="en-US" sz="4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在线项目阶段汇报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61059" y="226745"/>
            <a:ext cx="9391057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统一质检平台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持续投入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81825"/>
              </p:ext>
            </p:extLst>
          </p:nvPr>
        </p:nvGraphicFramePr>
        <p:xfrm>
          <a:off x="1263201" y="1704113"/>
          <a:ext cx="9432508" cy="4781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416"/>
                <a:gridCol w="1661395"/>
                <a:gridCol w="2989734"/>
                <a:gridCol w="3240963"/>
                <a:gridCol w="762000"/>
              </a:tblGrid>
              <a:tr h="55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简介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具体任务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进度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状态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42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controller</a:t>
                      </a:r>
                      <a:r>
                        <a:rPr lang="zh-CN" altLang="en-US" sz="1400" u="none" strike="noStrike" dirty="0">
                          <a:effectLst/>
                        </a:rPr>
                        <a:t>线程优化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对</a:t>
                      </a:r>
                      <a:r>
                        <a:rPr lang="en-US" sz="1400" u="none" strike="noStrike" dirty="0">
                          <a:effectLst/>
                        </a:rPr>
                        <a:t>controller</a:t>
                      </a:r>
                      <a:r>
                        <a:rPr lang="zh-CN" altLang="en-US" sz="1400" u="none" strike="noStrike" dirty="0">
                          <a:effectLst/>
                        </a:rPr>
                        <a:t>线程进行优化，形成消息队列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已完成对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controller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线程优化，并形成消息队列，避免单点故障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完成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400</a:t>
                      </a:r>
                      <a:r>
                        <a:rPr lang="zh-CN" altLang="en-US" sz="1400" u="none" strike="noStrike">
                          <a:effectLst/>
                        </a:rPr>
                        <a:t>重客渠道接入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400</a:t>
                      </a:r>
                      <a:r>
                        <a:rPr lang="zh-CN" altLang="en-US" sz="1400" u="none" strike="noStrike" dirty="0">
                          <a:effectLst/>
                        </a:rPr>
                        <a:t>重客作为一个新渠道接入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完成需求调研</a:t>
                      </a:r>
                      <a:r>
                        <a:rPr lang="en-US" altLang="zh-CN" sz="1400" u="none" strike="noStrike" dirty="0">
                          <a:effectLst/>
                        </a:rPr>
                        <a:t>//</a:t>
                      </a:r>
                      <a:r>
                        <a:rPr lang="zh-CN" altLang="en-US" sz="1400" u="none" strike="noStrike" dirty="0">
                          <a:effectLst/>
                        </a:rPr>
                        <a:t>完成渠道接入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，运营</a:t>
                      </a:r>
                      <a:r>
                        <a:rPr lang="zh-CN" altLang="en-US" sz="1400" u="none" strike="noStrike" dirty="0">
                          <a:effectLst/>
                        </a:rPr>
                        <a:t>发现预览有问题，有待进一步解决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完成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6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质检扩容改造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增加</a:t>
                      </a:r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r>
                        <a:rPr lang="zh-CN" altLang="en-US" sz="1400" u="none" strike="noStrike">
                          <a:effectLst/>
                        </a:rPr>
                        <a:t>台机器，避免单点隐患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完成内部评估，输出上线方案给局方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完成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4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ES</a:t>
                      </a:r>
                      <a:r>
                        <a:rPr lang="zh-CN" altLang="en-US" sz="1400" u="none" strike="noStrike">
                          <a:effectLst/>
                        </a:rPr>
                        <a:t>硬盘扩容改造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应局方对提量的强烈需求，在未进行任何方案评估的情况下，进行硬盘的扩容改造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已完成</a:t>
                      </a:r>
                      <a:r>
                        <a:rPr lang="zh-CN" altLang="en-US" sz="1400" u="none" strike="noStrike" dirty="0">
                          <a:effectLst/>
                        </a:rPr>
                        <a:t>硬盘的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扩容及系统扩容</a:t>
                      </a:r>
                      <a:r>
                        <a:rPr lang="zh-CN" altLang="en-US" sz="1400" u="none" strike="noStrike" dirty="0">
                          <a:effectLst/>
                        </a:rPr>
                        <a:t>改造的工作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2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筛选效率提升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根据运营反馈对筛选效率做提升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由于</a:t>
                      </a:r>
                      <a:r>
                        <a:rPr lang="en-US" altLang="zh-CN" sz="1400" u="none" strike="noStrike">
                          <a:effectLst/>
                        </a:rPr>
                        <a:t>es</a:t>
                      </a:r>
                      <a:r>
                        <a:rPr lang="zh-CN" altLang="en-US" sz="1400" u="none" strike="noStrike">
                          <a:effectLst/>
                        </a:rPr>
                        <a:t>数据量太大导致效率太低，拆分为两个</a:t>
                      </a:r>
                      <a:r>
                        <a:rPr lang="en-US" altLang="zh-CN" sz="1400" u="none" strike="noStrike">
                          <a:effectLst/>
                        </a:rPr>
                        <a:t>es</a:t>
                      </a:r>
                      <a:r>
                        <a:rPr lang="zh-CN" altLang="en-US" sz="1400" u="none" strike="noStrike">
                          <a:effectLst/>
                        </a:rPr>
                        <a:t>集群后，效率大大提高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完成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福建家装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针对福建家装调用离线转写能力与模型创建、筛选的能力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亚信侧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csf</a:t>
                      </a:r>
                      <a:r>
                        <a:rPr lang="zh-CN" altLang="en-US" sz="1400" u="none" strike="noStrike" dirty="0">
                          <a:effectLst/>
                        </a:rPr>
                        <a:t>接口邮件发错，需进行调整。</a:t>
                      </a:r>
                      <a:r>
                        <a:rPr lang="en-US" altLang="zh-CN" sz="1400" u="none" strike="noStrike" dirty="0">
                          <a:effectLst/>
                        </a:rPr>
                        <a:t>//</a:t>
                      </a:r>
                      <a:r>
                        <a:rPr lang="zh-CN" altLang="en-US" sz="1400" u="none" strike="noStrike" dirty="0">
                          <a:effectLst/>
                        </a:rPr>
                        <a:t>由于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csf</a:t>
                      </a:r>
                      <a:r>
                        <a:rPr lang="zh-CN" altLang="en-US" sz="1400" u="none" strike="noStrike" dirty="0">
                          <a:effectLst/>
                        </a:rPr>
                        <a:t>接口的规则限制，只能由我司进行修改。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进行中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4C80A581-A0D1-4A7F-920F-8AF01384C38F}"/>
              </a:ext>
            </a:extLst>
          </p:cNvPr>
          <p:cNvSpPr/>
          <p:nvPr/>
        </p:nvSpPr>
        <p:spPr>
          <a:xfrm>
            <a:off x="653603" y="1167825"/>
            <a:ext cx="777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在统一质检平台项目一期工作完结情况下，项目组对平台进行的持续优化工作如下：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82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752268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存量省份维保项目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系统优化及工作量投入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A2F0539-E185-4565-AE7A-5019E80FC480}"/>
              </a:ext>
            </a:extLst>
          </p:cNvPr>
          <p:cNvSpPr txBox="1">
            <a:spLocks/>
          </p:cNvSpPr>
          <p:nvPr/>
        </p:nvSpPr>
        <p:spPr>
          <a:xfrm>
            <a:off x="425003" y="998320"/>
            <a:ext cx="11194939" cy="947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</a:rPr>
              <a:t>在存量省份导航系统未接入统一导航平台之前，需要对各分省系统进行升级维护以确保各项业务指标稳定；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defTabSz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</a:rPr>
              <a:t>自从</a:t>
            </a:r>
            <a:r>
              <a:rPr lang="en-US" altLang="zh-CN" sz="1600" dirty="0">
                <a:solidFill>
                  <a:schemeClr val="tx1"/>
                </a:solidFill>
              </a:rPr>
              <a:t>2017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11</a:t>
            </a:r>
            <a:r>
              <a:rPr lang="zh-CN" altLang="en-US" sz="1600" dirty="0">
                <a:solidFill>
                  <a:schemeClr val="tx1"/>
                </a:solidFill>
              </a:rPr>
              <a:t>月存量</a:t>
            </a:r>
            <a:r>
              <a:rPr lang="zh-CN" altLang="en-US" sz="1600" dirty="0" smtClean="0">
                <a:solidFill>
                  <a:schemeClr val="tx1"/>
                </a:solidFill>
              </a:rPr>
              <a:t>省份合同</a:t>
            </a:r>
            <a:r>
              <a:rPr lang="zh-CN" altLang="en-US" sz="1600" dirty="0">
                <a:solidFill>
                  <a:schemeClr val="tx1"/>
                </a:solidFill>
              </a:rPr>
              <a:t>到期后</a:t>
            </a:r>
            <a:r>
              <a:rPr lang="zh-CN" altLang="en-US" sz="1600" dirty="0" smtClean="0">
                <a:solidFill>
                  <a:schemeClr val="tx1"/>
                </a:solidFill>
              </a:rPr>
              <a:t>，为保证各省系统运行稳定，讯飞对各分省导航系统实施和运营维护进行不间断现场或远程支撑。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xmlns="" id="{72407747-2D90-45DC-B2AB-FCF25B7EE074}"/>
              </a:ext>
            </a:extLst>
          </p:cNvPr>
          <p:cNvCxnSpPr>
            <a:cxnSpLocks/>
          </p:cNvCxnSpPr>
          <p:nvPr/>
        </p:nvCxnSpPr>
        <p:spPr bwMode="auto">
          <a:xfrm>
            <a:off x="5913008" y="2319843"/>
            <a:ext cx="0" cy="44550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460"/>
              </p:ext>
            </p:extLst>
          </p:nvPr>
        </p:nvGraphicFramePr>
        <p:xfrm>
          <a:off x="6265340" y="2690056"/>
          <a:ext cx="5702302" cy="3880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323"/>
                <a:gridCol w="782030"/>
                <a:gridCol w="1216491"/>
                <a:gridCol w="1075291"/>
                <a:gridCol w="1075291"/>
                <a:gridCol w="1107876"/>
              </a:tblGrid>
              <a:tr h="49889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effectLst/>
                        </a:rPr>
                        <a:t>2017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年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12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月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-2018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年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7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月存量省份投入工作量统计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>
                          <a:effectLst/>
                        </a:rPr>
                        <a:t>序号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effectLst/>
                        </a:rPr>
                        <a:t>省份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>
                          <a:effectLst/>
                        </a:rPr>
                        <a:t>工作事项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effectLst/>
                        </a:rPr>
                        <a:t>工作量投入（人月）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effectLst/>
                        </a:rPr>
                        <a:t>总计（人月）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44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effectLst/>
                        </a:rPr>
                        <a:t>驻场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effectLst/>
                        </a:rPr>
                        <a:t>总部支撑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安徽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项目实施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项目运营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50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浙江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项目实施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项目运营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上海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项目实施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项目运营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15.5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河北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项目实施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项目运营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内蒙古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项目实施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1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项目运营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0733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合计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274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533804" y="21105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79646"/>
                </a:solidFill>
              </a:rPr>
              <a:t>工作量投入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55498" y="21105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79646"/>
                </a:solidFill>
              </a:rPr>
              <a:t>系统优化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0220" y="2492443"/>
            <a:ext cx="4986915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新一代对话管理平台升级</a:t>
            </a:r>
            <a:endParaRPr kumimoji="1"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220" y="4641116"/>
            <a:ext cx="1550424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系统运营服务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5983" y="2877556"/>
            <a:ext cx="5428193" cy="176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功能升级：</a:t>
            </a:r>
            <a:r>
              <a:rPr lang="zh-CN" altLang="zh-CN" sz="1200" dirty="0" smtClean="0"/>
              <a:t>升级</a:t>
            </a:r>
            <a:r>
              <a:rPr lang="zh-CN" altLang="zh-CN" sz="1200" dirty="0"/>
              <a:t>流程编辑、上线审核、流程校验、资源管理、接口管理、变量管理、</a:t>
            </a:r>
            <a:r>
              <a:rPr lang="en-US" altLang="zh-CN" sz="1200" dirty="0"/>
              <a:t>AB</a:t>
            </a:r>
            <a:r>
              <a:rPr lang="zh-CN" altLang="zh-CN" sz="1200" dirty="0"/>
              <a:t>测试管理等</a:t>
            </a:r>
            <a:r>
              <a:rPr lang="zh-CN" altLang="zh-CN" sz="1200" dirty="0" smtClean="0"/>
              <a:t>功能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285750" lvl="1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统联调：与各省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IVR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和能力平台二期分布式部署架构做系统联调；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业务迁入：</a:t>
            </a:r>
            <a:r>
              <a:rPr lang="zh-CN" altLang="zh-CN" sz="1200" dirty="0"/>
              <a:t>存量省份现网支撑业务共有</a:t>
            </a:r>
            <a:r>
              <a:rPr lang="en-US" altLang="zh-CN" sz="1200" dirty="0"/>
              <a:t>925</a:t>
            </a:r>
            <a:r>
              <a:rPr lang="zh-CN" altLang="zh-CN" sz="1200" dirty="0"/>
              <a:t>个，业务流程需要重新在流程配置系统</a:t>
            </a:r>
            <a:r>
              <a:rPr lang="en-US" altLang="zh-CN" sz="1200" dirty="0" err="1"/>
              <a:t>dcm</a:t>
            </a:r>
            <a:r>
              <a:rPr lang="zh-CN" altLang="zh-CN" sz="1200" dirty="0"/>
              <a:t>上</a:t>
            </a:r>
            <a:r>
              <a:rPr lang="zh-CN" altLang="zh-CN" sz="1200" dirty="0" smtClean="0"/>
              <a:t>绘制</a:t>
            </a:r>
            <a:r>
              <a:rPr lang="zh-CN" altLang="en-US" sz="1200" dirty="0" smtClean="0"/>
              <a:t>并发布上线；</a:t>
            </a:r>
            <a:endParaRPr lang="en-US" altLang="zh-CN" sz="1200" dirty="0" smtClean="0"/>
          </a:p>
          <a:p>
            <a:pPr marL="285750" lvl="1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引擎升级：</a:t>
            </a:r>
            <a:r>
              <a:rPr lang="zh-CN" altLang="zh-CN" sz="1200" dirty="0"/>
              <a:t>将语义引擎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walle</a:t>
            </a:r>
            <a:r>
              <a:rPr lang="zh-CN" altLang="zh-CN" sz="1200" dirty="0"/>
              <a:t>升级到</a:t>
            </a:r>
            <a:r>
              <a:rPr lang="en-US" altLang="zh-CN" sz="1200" dirty="0"/>
              <a:t>walle5.0</a:t>
            </a:r>
            <a:r>
              <a:rPr lang="zh-CN" altLang="zh-CN" sz="1200" dirty="0"/>
              <a:t>版本以适配升级后的总体功能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5983" y="4986210"/>
            <a:ext cx="5428193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系统维护：</a:t>
            </a:r>
            <a:r>
              <a:rPr lang="zh-CN" altLang="zh-CN" sz="1200" dirty="0"/>
              <a:t>包含导航系统升级、系统巡检、投诉处理、故障处理、异常修复、功能维护等服务</a:t>
            </a:r>
            <a:r>
              <a:rPr lang="zh-CN" altLang="zh-CN" sz="1200" dirty="0" smtClean="0"/>
              <a:t>内容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285750" lvl="1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数据直采与业务运行系统升级：采集各分省日志数据同步给总部，同时升级业务运行系统；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系统监控升级：</a:t>
            </a:r>
            <a:r>
              <a:rPr lang="zh-CN" altLang="zh-CN" sz="1200" dirty="0"/>
              <a:t>在对导航系统服务器进程实时监控基础上，提高对服务器状态、服务器进程实时告警及业务数据接口异常的监控</a:t>
            </a:r>
            <a:r>
              <a:rPr lang="zh-CN" altLang="zh-CN" sz="1200" dirty="0" smtClean="0"/>
              <a:t>能力</a:t>
            </a:r>
            <a:r>
              <a:rPr lang="zh-CN" altLang="en-US" sz="1200" dirty="0" smtClean="0"/>
              <a:t>。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9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752268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智能助理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功能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规划及项目进展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A2F0539-E185-4565-AE7A-5019E80FC480}"/>
              </a:ext>
            </a:extLst>
          </p:cNvPr>
          <p:cNvSpPr txBox="1">
            <a:spLocks/>
          </p:cNvSpPr>
          <p:nvPr/>
        </p:nvSpPr>
        <p:spPr>
          <a:xfrm>
            <a:off x="392219" y="1122013"/>
            <a:ext cx="11799781" cy="1040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智能助理项目讯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飞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积极配合，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自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去年11月至今与业务人员一同对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方案、架构和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需求持续优化5版；</a:t>
            </a:r>
            <a:endParaRPr lang="en-US" altLang="zh-CN" sz="16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defTabSz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总部智能助理项目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经理变更后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，讯飞侧继续积极响应业务需求，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月中旬为局方提供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demo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版本并上线测试。</a:t>
            </a:r>
            <a:endParaRPr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757948" y="19778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79646"/>
                </a:solidFill>
              </a:rPr>
              <a:t>项目进展</a:t>
            </a:r>
            <a:endParaRPr lang="zh-CN" altLang="en-US" dirty="0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xmlns="" id="{72407747-2D90-45DC-B2AB-FCF25B7EE074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6096" y="2162484"/>
            <a:ext cx="45220" cy="46123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>
          <a:xfrm>
            <a:off x="2329955" y="19639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79646"/>
                </a:solidFill>
              </a:rPr>
              <a:t>功能规划</a:t>
            </a:r>
            <a:endParaRPr lang="zh-CN" altLang="en-US" dirty="0"/>
          </a:p>
        </p:txBody>
      </p:sp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81188"/>
              </p:ext>
            </p:extLst>
          </p:nvPr>
        </p:nvGraphicFramePr>
        <p:xfrm>
          <a:off x="6192859" y="2505226"/>
          <a:ext cx="5722050" cy="3992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821">
                  <a:extLst>
                    <a:ext uri="{9D8B030D-6E8A-4147-A177-3AD203B41FA5}">
                      <a16:colId xmlns:a16="http://schemas.microsoft.com/office/drawing/2014/main" xmlns="" val="2635164646"/>
                    </a:ext>
                  </a:extLst>
                </a:gridCol>
                <a:gridCol w="1139828">
                  <a:extLst>
                    <a:ext uri="{9D8B030D-6E8A-4147-A177-3AD203B41FA5}">
                      <a16:colId xmlns:a16="http://schemas.microsoft.com/office/drawing/2014/main" xmlns="" val="1270623889"/>
                    </a:ext>
                  </a:extLst>
                </a:gridCol>
                <a:gridCol w="3684401">
                  <a:extLst>
                    <a:ext uri="{9D8B030D-6E8A-4147-A177-3AD203B41FA5}">
                      <a16:colId xmlns:a16="http://schemas.microsoft.com/office/drawing/2014/main" xmlns="" val="4169694834"/>
                    </a:ext>
                  </a:extLst>
                </a:gridCol>
              </a:tblGrid>
              <a:tr h="5298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进展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时间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项目内容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2673759"/>
                  </a:ext>
                </a:extLst>
              </a:tr>
              <a:tr h="551499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23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收到客户产品</a:t>
                      </a:r>
                      <a:r>
                        <a:rPr lang="en-US" altLang="zh-CN" sz="1200" u="none" strike="noStrike">
                          <a:effectLst/>
                        </a:rPr>
                        <a:t>demo</a:t>
                      </a:r>
                      <a:r>
                        <a:rPr lang="zh-CN" altLang="en-US" sz="1200" u="none" strike="noStrike">
                          <a:effectLst/>
                        </a:rPr>
                        <a:t>需求，与客户做产品</a:t>
                      </a:r>
                      <a:r>
                        <a:rPr lang="en-US" altLang="zh-CN" sz="1200" u="none" strike="noStrike">
                          <a:effectLst/>
                        </a:rPr>
                        <a:t>demo</a:t>
                      </a:r>
                      <a:r>
                        <a:rPr lang="zh-CN" altLang="en-US" sz="1200" u="none" strike="noStrike">
                          <a:effectLst/>
                        </a:rPr>
                        <a:t>需求的确认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30902941"/>
                  </a:ext>
                </a:extLst>
              </a:tr>
              <a:tr h="551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28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完成</a:t>
                      </a:r>
                      <a:r>
                        <a:rPr lang="en-US" altLang="zh-CN" sz="1200" u="none" strike="noStrike" dirty="0">
                          <a:effectLst/>
                        </a:rPr>
                        <a:t>demo</a:t>
                      </a:r>
                      <a:r>
                        <a:rPr lang="zh-CN" altLang="en-US" sz="1200" u="none" strike="noStrike" dirty="0">
                          <a:effectLst/>
                        </a:rPr>
                        <a:t>需求与产品和开发沟通，给出</a:t>
                      </a:r>
                      <a:r>
                        <a:rPr lang="en-US" altLang="zh-CN" sz="1200" u="none" strike="noStrike" dirty="0">
                          <a:effectLst/>
                        </a:rPr>
                        <a:t>demo</a:t>
                      </a:r>
                      <a:r>
                        <a:rPr lang="zh-CN" altLang="en-US" sz="1200" u="none" strike="noStrike" dirty="0">
                          <a:effectLst/>
                        </a:rPr>
                        <a:t>完成时间的工作量和排期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70902751"/>
                  </a:ext>
                </a:extLst>
              </a:tr>
              <a:tr h="337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30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输出产品</a:t>
                      </a:r>
                      <a:r>
                        <a:rPr lang="en-US" altLang="zh-CN" sz="1200" u="none" strike="noStrike" dirty="0">
                          <a:effectLst/>
                        </a:rPr>
                        <a:t>demo</a:t>
                      </a:r>
                      <a:r>
                        <a:rPr lang="zh-CN" altLang="en-US" sz="1200" u="none" strike="noStrike" dirty="0">
                          <a:effectLst/>
                        </a:rPr>
                        <a:t>的技术方案及配合工作列表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61311695"/>
                  </a:ext>
                </a:extLst>
              </a:tr>
              <a:tr h="337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完成随录数据接口与一体化华为的对接确认工作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30496053"/>
                  </a:ext>
                </a:extLst>
              </a:tr>
              <a:tr h="337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安徽公司的网络环境进行打通工作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22353433"/>
                  </a:ext>
                </a:extLst>
              </a:tr>
              <a:tr h="33716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下步计划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完成安徽公司的网络打通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21100790"/>
                  </a:ext>
                </a:extLst>
              </a:tr>
              <a:tr h="337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完成跟宇高公司的对接测试工作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5638691"/>
                  </a:ext>
                </a:extLst>
              </a:tr>
              <a:tr h="337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完成产品</a:t>
                      </a:r>
                      <a:r>
                        <a:rPr lang="en-US" altLang="zh-CN" sz="1200" u="none" strike="noStrike" dirty="0">
                          <a:effectLst/>
                        </a:rPr>
                        <a:t>demo</a:t>
                      </a:r>
                      <a:r>
                        <a:rPr lang="zh-CN" altLang="en-US" sz="1200" u="none" strike="noStrike" dirty="0">
                          <a:effectLst/>
                        </a:rPr>
                        <a:t>的开发工作，发布到现场开始部署联调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40189947"/>
                  </a:ext>
                </a:extLst>
              </a:tr>
              <a:tr h="337161">
                <a:tc vMerge="1">
                  <a:txBody>
                    <a:bodyPr/>
                    <a:lstStyle/>
                    <a:p>
                      <a:pPr algn="ctr" rtl="0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15</a:t>
                      </a:r>
                      <a:r>
                        <a:rPr lang="zh-CN" altLang="en-US" sz="1200" u="none" strike="noStrike">
                          <a:effectLst/>
                        </a:rPr>
                        <a:t>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完成部署联调工作，上线</a:t>
                      </a:r>
                      <a:r>
                        <a:rPr lang="en-US" altLang="zh-CN" sz="1200" u="none" strike="noStrike" dirty="0">
                          <a:effectLst/>
                        </a:rPr>
                        <a:t>demo</a:t>
                      </a:r>
                      <a:r>
                        <a:rPr lang="zh-CN" altLang="en-US" sz="1200" u="none" strike="noStrike" dirty="0">
                          <a:effectLst/>
                        </a:rPr>
                        <a:t>需求，阶段汇报客户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01084098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2BC5889B-A764-49B6-8110-DC37525464D4}"/>
              </a:ext>
            </a:extLst>
          </p:cNvPr>
          <p:cNvSpPr txBox="1">
            <a:spLocks/>
          </p:cNvSpPr>
          <p:nvPr/>
        </p:nvSpPr>
        <p:spPr>
          <a:xfrm>
            <a:off x="156397" y="2364664"/>
            <a:ext cx="573473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从高频业务的服务流程切入，以人机协同方式全程辅助坐席，降低坐席在服务流程中痛点场景的操作次数及等待时间，从而缩短通话时长，提高服务效率。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0761" y="3454550"/>
            <a:ext cx="4460112" cy="497360"/>
            <a:chOff x="467228" y="3429927"/>
            <a:chExt cx="4460112" cy="497360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0359246B-3CD7-4F87-9B7F-B77367BEA4E7}"/>
                </a:ext>
              </a:extLst>
            </p:cNvPr>
            <p:cNvSpPr/>
            <p:nvPr/>
          </p:nvSpPr>
          <p:spPr>
            <a:xfrm>
              <a:off x="467228" y="3429927"/>
              <a:ext cx="4460112" cy="497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BA8CEB21-EA40-4D77-A169-217DAE9D1111}"/>
                </a:ext>
              </a:extLst>
            </p:cNvPr>
            <p:cNvSpPr txBox="1"/>
            <p:nvPr/>
          </p:nvSpPr>
          <p:spPr>
            <a:xfrm>
              <a:off x="978978" y="3503716"/>
              <a:ext cx="3666696" cy="349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总体目标：提高坐席工作效率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0701" y="4211782"/>
            <a:ext cx="5118717" cy="2272145"/>
            <a:chOff x="1555454" y="3506989"/>
            <a:chExt cx="8227413" cy="4285903"/>
          </a:xfrm>
        </p:grpSpPr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3A589768-69E3-4F25-A690-0CB956DED512}"/>
                </a:ext>
              </a:extLst>
            </p:cNvPr>
            <p:cNvSpPr/>
            <p:nvPr/>
          </p:nvSpPr>
          <p:spPr>
            <a:xfrm>
              <a:off x="1614468" y="3511584"/>
              <a:ext cx="1365585" cy="13655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43A7D7DC-4587-4430-BDB9-B5456B999900}"/>
                </a:ext>
              </a:extLst>
            </p:cNvPr>
            <p:cNvSpPr/>
            <p:nvPr/>
          </p:nvSpPr>
          <p:spPr>
            <a:xfrm>
              <a:off x="3890224" y="3506989"/>
              <a:ext cx="1365585" cy="13655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88824803-3509-4167-80F0-46F10515AAAB}"/>
                </a:ext>
              </a:extLst>
            </p:cNvPr>
            <p:cNvSpPr/>
            <p:nvPr/>
          </p:nvSpPr>
          <p:spPr>
            <a:xfrm>
              <a:off x="6203246" y="3511584"/>
              <a:ext cx="1365585" cy="13655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DC9E14AB-FB73-485D-9713-860514DA2A94}"/>
                </a:ext>
              </a:extLst>
            </p:cNvPr>
            <p:cNvSpPr/>
            <p:nvPr/>
          </p:nvSpPr>
          <p:spPr>
            <a:xfrm>
              <a:off x="8376900" y="3511584"/>
              <a:ext cx="1365585" cy="13655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C76E91DA-5CD3-4957-97E3-D311EBBD89F9}"/>
                </a:ext>
              </a:extLst>
            </p:cNvPr>
            <p:cNvSpPr/>
            <p:nvPr/>
          </p:nvSpPr>
          <p:spPr>
            <a:xfrm>
              <a:off x="1555454" y="5178207"/>
              <a:ext cx="1625333" cy="237948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="" xmlns:a16="http://schemas.microsoft.com/office/drawing/2014/main" id="{4EA4BB9F-7A3F-4260-9763-3CC696CD0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135" y="3584776"/>
              <a:ext cx="1219200" cy="12192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C24D6793-EC12-467E-9346-EBE9D6366DD1}"/>
                </a:ext>
              </a:extLst>
            </p:cNvPr>
            <p:cNvSpPr/>
            <p:nvPr/>
          </p:nvSpPr>
          <p:spPr>
            <a:xfrm>
              <a:off x="3699576" y="5173610"/>
              <a:ext cx="1621682" cy="2384079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9ED9E8B7-ABC4-4E01-AF50-8D10F69FAC2B}"/>
                </a:ext>
              </a:extLst>
            </p:cNvPr>
            <p:cNvSpPr/>
            <p:nvPr/>
          </p:nvSpPr>
          <p:spPr>
            <a:xfrm>
              <a:off x="6025525" y="5178207"/>
              <a:ext cx="1647219" cy="2379483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8BDFC7A7-0D30-4690-B4A1-A22878FA60A1}"/>
                </a:ext>
              </a:extLst>
            </p:cNvPr>
            <p:cNvSpPr/>
            <p:nvPr/>
          </p:nvSpPr>
          <p:spPr>
            <a:xfrm>
              <a:off x="8075367" y="5178205"/>
              <a:ext cx="1707500" cy="237948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="" xmlns:a16="http://schemas.microsoft.com/office/drawing/2014/main" id="{1B68BE6A-A4C9-44E4-8CEE-02C485AA94AD}"/>
                </a:ext>
              </a:extLst>
            </p:cNvPr>
            <p:cNvSpPr txBox="1">
              <a:spLocks/>
            </p:cNvSpPr>
            <p:nvPr/>
          </p:nvSpPr>
          <p:spPr>
            <a:xfrm>
              <a:off x="1573522" y="5213556"/>
              <a:ext cx="1543266" cy="257933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意图预判</a:t>
              </a:r>
              <a:endPara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引导客户在人工服务前说出需求，通过语义理解需求并推送给坐席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="" xmlns:a16="http://schemas.microsoft.com/office/drawing/2014/main" id="{42EBA5FD-2035-4F6B-B633-8198E90E54C2}"/>
                </a:ext>
              </a:extLst>
            </p:cNvPr>
            <p:cNvSpPr txBox="1">
              <a:spLocks/>
            </p:cNvSpPr>
            <p:nvPr/>
          </p:nvSpPr>
          <p:spPr>
            <a:xfrm>
              <a:off x="3763573" y="5198079"/>
              <a:ext cx="1534453" cy="235961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辅助搜索</a:t>
              </a:r>
              <a:endPara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替代坐席自动生成知识库搜索条件，并调用知识库接口完成搜索操作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="" xmlns:a16="http://schemas.microsoft.com/office/drawing/2014/main" id="{ABE1F0C0-AD5B-4448-B88C-550D7305588A}"/>
                </a:ext>
              </a:extLst>
            </p:cNvPr>
            <p:cNvSpPr txBox="1">
              <a:spLocks/>
            </p:cNvSpPr>
            <p:nvPr/>
          </p:nvSpPr>
          <p:spPr>
            <a:xfrm>
              <a:off x="5947623" y="5213556"/>
              <a:ext cx="1791930" cy="234413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精准推荐</a:t>
              </a:r>
              <a:endPara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通话结束后自动归纳来电原因、短信、工单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TOP3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，推荐给坐席进行确认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="" xmlns:a16="http://schemas.microsoft.com/office/drawing/2014/main" id="{C7BD800A-17D2-4F37-807D-D584A6AD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340" y="3750044"/>
              <a:ext cx="1139349" cy="889248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="" xmlns:a16="http://schemas.microsoft.com/office/drawing/2014/main" id="{C1EDE491-D723-4CFF-AE50-4B75CC533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310" y="3671676"/>
              <a:ext cx="1059452" cy="1059450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="" xmlns:a16="http://schemas.microsoft.com/office/drawing/2014/main" id="{371BAADE-46BD-4DBA-A410-7898BAC00ED9}"/>
                </a:ext>
              </a:extLst>
            </p:cNvPr>
            <p:cNvSpPr txBox="1">
              <a:spLocks/>
            </p:cNvSpPr>
            <p:nvPr/>
          </p:nvSpPr>
          <p:spPr>
            <a:xfrm>
              <a:off x="8075367" y="5202448"/>
              <a:ext cx="1684267" cy="23552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实时质检</a:t>
              </a:r>
              <a:endPara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defTabSz="4572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zh-CN" altLang="en-US" sz="1000" spc="-100" dirty="0">
                  <a:ln w="3175">
                    <a:noFill/>
                  </a:ln>
                  <a:solidFill>
                    <a:schemeClr val="tx1"/>
                  </a:solidFill>
                  <a:cs typeface="Segoe UI" pitchFamily="34" charset="0"/>
                  <a:sym typeface="微软雅黑" panose="020B0503020204020204" pitchFamily="34" charset="-122"/>
                </a:rPr>
                <a:t>服务过程中对禁语、语速、音量等实时监测和预警，提高服务规范及客户满意度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="" xmlns:a16="http://schemas.microsoft.com/office/drawing/2014/main" id="{7B9BB6F7-EF70-4FF7-A1B2-FFFC0FAD3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8042" y="3632728"/>
              <a:ext cx="1123293" cy="1123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6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00099" y="238964"/>
            <a:ext cx="11068988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智能外呼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整体规划及项目进展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A2F0539-E185-4565-AE7A-5019E80FC480}"/>
              </a:ext>
            </a:extLst>
          </p:cNvPr>
          <p:cNvSpPr txBox="1">
            <a:spLocks/>
          </p:cNvSpPr>
          <p:nvPr/>
        </p:nvSpPr>
        <p:spPr>
          <a:xfrm>
            <a:off x="584760" y="951574"/>
            <a:ext cx="10526586" cy="907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基于现有导航系统语音识别、语音合成能力构建外呼业务平台，实现外呼任务管理、业务流程可视化配置及运营监控支撑功能；</a:t>
            </a:r>
            <a:endParaRPr lang="en-US" altLang="zh-CN" sz="1600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defTabSz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讯</a:t>
            </a:r>
            <a:r>
              <a:rPr lang="zh-CN" altLang="en-US" sz="1600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飞从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月份组建智能外呼团队，经过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个多月开发建设，河北已具备基本的</a:t>
            </a:r>
            <a:r>
              <a:rPr lang="zh-CN" altLang="en-US" sz="1600" dirty="0">
                <a:solidFill>
                  <a:schemeClr val="tx1"/>
                </a:solidFill>
              </a:rPr>
              <a:t>外呼</a:t>
            </a:r>
            <a:r>
              <a:rPr lang="zh-CN" altLang="en-US" sz="1600" dirty="0" smtClean="0">
                <a:solidFill>
                  <a:schemeClr val="tx1"/>
                </a:solidFill>
              </a:rPr>
              <a:t>能力，</a:t>
            </a:r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r>
              <a:rPr lang="zh-CN" altLang="en-US" sz="1600" dirty="0" smtClean="0">
                <a:solidFill>
                  <a:schemeClr val="tx1"/>
                </a:solidFill>
              </a:rPr>
              <a:t>月中旬已开放用户呼出。</a:t>
            </a:r>
            <a:endParaRPr lang="en-US" altLang="zh-CN" sz="1600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135121" y="2132449"/>
            <a:ext cx="36290" cy="45810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38545" y="2863176"/>
            <a:ext cx="6885710" cy="3618005"/>
            <a:chOff x="144857" y="2452913"/>
            <a:chExt cx="12046736" cy="4040187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8162198" y="2538204"/>
              <a:ext cx="1796783" cy="1937891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能力平台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6163894" y="3935991"/>
              <a:ext cx="1648879" cy="1225257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31882" y="2998094"/>
              <a:ext cx="1644532" cy="563563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外呼运营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支撑系统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1684745" y="3229865"/>
              <a:ext cx="436562" cy="1681162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11585" y="5107162"/>
              <a:ext cx="1664829" cy="547687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可视化流程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编辑系统</a:t>
              </a: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2684765" y="2989668"/>
              <a:ext cx="1227853" cy="2781300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28575"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kern="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8525861" y="5576103"/>
              <a:ext cx="1304892" cy="641552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28575">
              <a:solidFill>
                <a:schemeClr val="bg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分公司</a:t>
              </a:r>
              <a:endParaRPr lang="en-US" altLang="zh-CN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接口平台</a:t>
              </a:r>
              <a:endParaRPr lang="zh-CN" altLang="en-US" sz="1100" kern="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7946790" y="5748990"/>
              <a:ext cx="499697" cy="194837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左右箭头 15"/>
            <p:cNvSpPr/>
            <p:nvPr/>
          </p:nvSpPr>
          <p:spPr>
            <a:xfrm>
              <a:off x="7801900" y="4095976"/>
              <a:ext cx="333377" cy="221280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左右箭头 16"/>
            <p:cNvSpPr/>
            <p:nvPr/>
          </p:nvSpPr>
          <p:spPr>
            <a:xfrm>
              <a:off x="5802297" y="4804639"/>
              <a:ext cx="384113" cy="162952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203297" y="4689704"/>
              <a:ext cx="1649412" cy="896408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28575"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100" kern="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IVR</a:t>
              </a:r>
              <a:endParaRPr lang="zh-CN" altLang="en-US" sz="1100" kern="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387094" y="5188403"/>
              <a:ext cx="1332771" cy="279400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驱动流程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2567643" y="2452913"/>
              <a:ext cx="8942186" cy="4040187"/>
            </a:xfrm>
            <a:prstGeom prst="roundRect">
              <a:avLst>
                <a:gd name="adj" fmla="val 7870"/>
              </a:avLst>
            </a:prstGeom>
            <a:noFill/>
            <a:ln w="28575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144857" y="2452913"/>
              <a:ext cx="1937946" cy="4040187"/>
            </a:xfrm>
            <a:prstGeom prst="roundRect">
              <a:avLst>
                <a:gd name="adj" fmla="val 7870"/>
              </a:avLst>
            </a:prstGeom>
            <a:noFill/>
            <a:ln w="28575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8233727" y="2938142"/>
              <a:ext cx="1620837" cy="355600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语音合成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4" name="左右箭头 23"/>
            <p:cNvSpPr/>
            <p:nvPr/>
          </p:nvSpPr>
          <p:spPr>
            <a:xfrm>
              <a:off x="2121685" y="4159273"/>
              <a:ext cx="416930" cy="266107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608970" y="2907536"/>
              <a:ext cx="1400322" cy="782670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MRCP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服务器</a:t>
              </a:r>
            </a:p>
          </p:txBody>
        </p:sp>
        <p:sp>
          <p:nvSpPr>
            <p:cNvPr id="26" name="左右箭头 25"/>
            <p:cNvSpPr/>
            <p:nvPr/>
          </p:nvSpPr>
          <p:spPr>
            <a:xfrm rot="16200000">
              <a:off x="4837594" y="4043240"/>
              <a:ext cx="982665" cy="310260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6189652" y="2989668"/>
              <a:ext cx="1745446" cy="240197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左右箭头 27"/>
            <p:cNvSpPr/>
            <p:nvPr/>
          </p:nvSpPr>
          <p:spPr>
            <a:xfrm>
              <a:off x="6163894" y="3396005"/>
              <a:ext cx="1796916" cy="263264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311585" y="3713297"/>
              <a:ext cx="1664829" cy="554037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用户画像</a:t>
              </a:r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10352681" y="3834831"/>
              <a:ext cx="966787" cy="660400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知识库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1" name="左右箭头 30"/>
            <p:cNvSpPr/>
            <p:nvPr/>
          </p:nvSpPr>
          <p:spPr>
            <a:xfrm rot="10800000">
              <a:off x="9956204" y="4027346"/>
              <a:ext cx="379412" cy="204787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2865059" y="3030264"/>
              <a:ext cx="854075" cy="588962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28575"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云控宝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8262302" y="3990678"/>
              <a:ext cx="1577975" cy="311150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语义理解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8243252" y="3445091"/>
              <a:ext cx="1587500" cy="357188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语音识别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5890" y="3662768"/>
              <a:ext cx="250825" cy="1962150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对</a:t>
              </a:r>
              <a:endPara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外</a:t>
              </a:r>
              <a:endPara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接</a:t>
              </a:r>
              <a:endPara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口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3115575" y="3657028"/>
              <a:ext cx="319176" cy="1974240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3483278" y="3670706"/>
              <a:ext cx="300743" cy="1960562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8" name="左右箭头 37"/>
            <p:cNvSpPr/>
            <p:nvPr/>
          </p:nvSpPr>
          <p:spPr>
            <a:xfrm>
              <a:off x="3876583" y="5152371"/>
              <a:ext cx="379412" cy="204787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6234809" y="5553728"/>
              <a:ext cx="1608835" cy="555625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业务处理</a:t>
              </a:r>
              <a:endPara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系统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TPS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0" name="左右箭头 39"/>
            <p:cNvSpPr/>
            <p:nvPr/>
          </p:nvSpPr>
          <p:spPr>
            <a:xfrm rot="16200000">
              <a:off x="6858098" y="5238239"/>
              <a:ext cx="382610" cy="248368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311585" y="4413879"/>
              <a:ext cx="1664829" cy="554037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28575"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外呼任务系统</a:t>
              </a:r>
            </a:p>
          </p:txBody>
        </p:sp>
        <p:sp>
          <p:nvSpPr>
            <p:cNvPr id="42" name="TextBox 76"/>
            <p:cNvSpPr txBox="1">
              <a:spLocks noChangeArrowheads="1"/>
            </p:cNvSpPr>
            <p:nvPr/>
          </p:nvSpPr>
          <p:spPr bwMode="auto">
            <a:xfrm>
              <a:off x="347284" y="2538203"/>
              <a:ext cx="1803852" cy="292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外呼业务平台</a:t>
              </a:r>
            </a:p>
          </p:txBody>
        </p:sp>
        <p:sp>
          <p:nvSpPr>
            <p:cNvPr id="43" name="AutoShape 7"/>
            <p:cNvSpPr>
              <a:spLocks noChangeArrowheads="1"/>
            </p:cNvSpPr>
            <p:nvPr/>
          </p:nvSpPr>
          <p:spPr bwMode="auto">
            <a:xfrm>
              <a:off x="315830" y="5813388"/>
              <a:ext cx="1660583" cy="554037"/>
            </a:xfrm>
            <a:prstGeom prst="roundRect">
              <a:avLst>
                <a:gd name="adj" fmla="val 3662"/>
              </a:avLst>
            </a:prstGeom>
            <a:solidFill>
              <a:srgbClr val="F79646"/>
            </a:solidFill>
            <a:ln w="28575">
              <a:solidFill>
                <a:schemeClr val="bg1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第三方应用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平台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572360" y="3283374"/>
              <a:ext cx="619233" cy="1846499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/>
                <a:t>知识库管理系统</a:t>
              </a:r>
            </a:p>
          </p:txBody>
        </p:sp>
        <p:sp>
          <p:nvSpPr>
            <p:cNvPr id="45" name="左右箭头 44"/>
            <p:cNvSpPr/>
            <p:nvPr/>
          </p:nvSpPr>
          <p:spPr>
            <a:xfrm rot="10800000">
              <a:off x="11298463" y="4018101"/>
              <a:ext cx="379412" cy="204787"/>
            </a:xfrm>
            <a:prstGeom prst="leftRightArrow">
              <a:avLst/>
            </a:prstGeom>
            <a:solidFill>
              <a:srgbClr val="FFC000"/>
            </a:solidFill>
            <a:ln w="28575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6234809" y="4194722"/>
              <a:ext cx="1540169" cy="271615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对话管理系统</a:t>
              </a: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6285617" y="4722615"/>
              <a:ext cx="1506790" cy="311150"/>
            </a:xfrm>
            <a:prstGeom prst="roundRect">
              <a:avLst>
                <a:gd name="adj" fmla="val 3662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sym typeface="Calibri" panose="020F0502020204030204" pitchFamily="34" charset="0"/>
                </a:rPr>
                <a:t>流程驱动引擎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335650" y="3935991"/>
              <a:ext cx="619233" cy="1872780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/>
                <a:t>自动语音应答</a:t>
              </a:r>
              <a:r>
                <a:rPr lang="en-US" altLang="zh-CN" sz="1100" dirty="0"/>
                <a:t>IVR</a:t>
              </a:r>
              <a:endParaRPr lang="zh-CN" altLang="en-US" sz="11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69236" y="4132569"/>
              <a:ext cx="619233" cy="1478317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 smtClean="0"/>
                <a:t>电话集成</a:t>
              </a:r>
              <a:r>
                <a:rPr lang="en-US" altLang="zh-CN" sz="1100" dirty="0" smtClean="0"/>
                <a:t>CTI</a:t>
              </a:r>
              <a:endParaRPr lang="zh-CN" altLang="en-US" sz="11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9073940" y="21766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F79646"/>
                </a:solidFill>
                <a:latin typeface="+mn-ea"/>
                <a:cs typeface="Times New Roman" panose="02020603050405020304" pitchFamily="18" charset="0"/>
              </a:rPr>
              <a:t>项目进展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949532" y="21766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79646"/>
                </a:solidFill>
                <a:latin typeface="+mn-ea"/>
                <a:cs typeface="Times New Roman" panose="02020603050405020304" pitchFamily="18" charset="0"/>
              </a:rPr>
              <a:t>整体</a:t>
            </a:r>
            <a:r>
              <a:rPr lang="zh-CN" altLang="en-US" b="1" kern="100" dirty="0" smtClean="0">
                <a:solidFill>
                  <a:srgbClr val="F79646"/>
                </a:solidFill>
                <a:latin typeface="+mn-ea"/>
                <a:cs typeface="Times New Roman" panose="02020603050405020304" pitchFamily="18" charset="0"/>
              </a:rPr>
              <a:t>规划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35145"/>
              </p:ext>
            </p:extLst>
          </p:nvPr>
        </p:nvGraphicFramePr>
        <p:xfrm>
          <a:off x="7358330" y="2760112"/>
          <a:ext cx="4695110" cy="375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8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249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8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进展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项目内容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06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智能外呼建设方案评审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完成测试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环境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部署</a:t>
                      </a:r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CRS,CTI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云控宝，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IVR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完成河北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外呼的脚本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评审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完成脚本、语义、外呼任务界面开发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45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测试环境联调通过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8089">
                <a:tc vMerge="1">
                  <a:txBody>
                    <a:bodyPr/>
                    <a:lstStyle/>
                    <a:p>
                      <a:pPr algn="ctr" rtl="0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生产环境联调 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3491621398"/>
                  </a:ext>
                </a:extLst>
              </a:tr>
              <a:tr h="318091">
                <a:tc vMerge="1">
                  <a:txBody>
                    <a:bodyPr/>
                    <a:lstStyle/>
                    <a:p>
                      <a:pPr algn="ctr" rtl="0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河北试点业务上线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3936164523"/>
                  </a:ext>
                </a:extLst>
              </a:tr>
              <a:tr h="31770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下步计划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6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月中旬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开发完成已确认的脚 本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2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月底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39" marR="8439" marT="8439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河北试运营新脚本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39" marR="8439" marT="8439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2938467"/>
            <a:ext cx="12192000" cy="900384"/>
            <a:chOff x="0" y="2978808"/>
            <a:chExt cx="9144000" cy="900384"/>
          </a:xfrm>
        </p:grpSpPr>
        <p:sp>
          <p:nvSpPr>
            <p:cNvPr id="5" name="矩形 4"/>
            <p:cNvSpPr/>
            <p:nvPr/>
          </p:nvSpPr>
          <p:spPr>
            <a:xfrm>
              <a:off x="0" y="2978808"/>
              <a:ext cx="9144000" cy="900384"/>
            </a:xfrm>
            <a:prstGeom prst="rect">
              <a:avLst/>
            </a:prstGeom>
            <a:solidFill>
              <a:srgbClr val="89B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梯形 5"/>
            <p:cNvSpPr/>
            <p:nvPr/>
          </p:nvSpPr>
          <p:spPr>
            <a:xfrm>
              <a:off x="2491239" y="2978808"/>
              <a:ext cx="4161522" cy="900384"/>
            </a:xfrm>
            <a:prstGeom prst="trapezoid">
              <a:avLst>
                <a:gd name="adj" fmla="val 5414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069274" y="2938467"/>
            <a:ext cx="0" cy="900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117812" y="3126808"/>
            <a:ext cx="180676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THE END</a:t>
            </a:r>
            <a:endParaRPr lang="zh-CN" altLang="en-US" sz="2800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202705" y="3126808"/>
            <a:ext cx="116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1636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776784" y="234517"/>
            <a:ext cx="10355334" cy="7797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0" b="1" kern="1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智能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能力平台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工作量预估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602" y="923086"/>
            <a:ext cx="11538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研发团队对能力平台二期设计开发工作量做出全面预估：系统设计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人月，核心</a:t>
            </a:r>
            <a:r>
              <a:rPr lang="zh-CN" altLang="en-US" sz="1600" dirty="0"/>
              <a:t>能力</a:t>
            </a:r>
            <a:r>
              <a:rPr lang="zh-CN" altLang="en-US" sz="1600" dirty="0" smtClean="0"/>
              <a:t>业务</a:t>
            </a:r>
            <a:r>
              <a:rPr lang="en-US" altLang="zh-CN" sz="1600" dirty="0" smtClean="0"/>
              <a:t>339.9</a:t>
            </a:r>
            <a:r>
              <a:rPr lang="zh-CN" altLang="en-US" sz="1600" dirty="0" smtClean="0"/>
              <a:t>人</a:t>
            </a:r>
            <a:r>
              <a:rPr lang="zh-CN" altLang="en-US" sz="1600" dirty="0"/>
              <a:t>月， 管理</a:t>
            </a:r>
            <a:r>
              <a:rPr lang="zh-CN" altLang="en-US" sz="1600" dirty="0" smtClean="0"/>
              <a:t>中心</a:t>
            </a:r>
            <a:r>
              <a:rPr lang="en-US" altLang="zh-CN" sz="1600" dirty="0" smtClean="0"/>
              <a:t>495</a:t>
            </a:r>
            <a:r>
              <a:rPr lang="zh-CN" altLang="en-US" sz="1600" dirty="0" smtClean="0"/>
              <a:t>人</a:t>
            </a:r>
            <a:r>
              <a:rPr lang="zh-CN" altLang="en-US" sz="1600" dirty="0"/>
              <a:t>月，</a:t>
            </a:r>
            <a:r>
              <a:rPr lang="zh-CN" altLang="en-US" sz="1600" dirty="0" smtClean="0"/>
              <a:t>总计</a:t>
            </a:r>
            <a:r>
              <a:rPr lang="en-US" altLang="zh-CN" sz="1600" dirty="0" smtClean="0">
                <a:solidFill>
                  <a:srgbClr val="FF0000"/>
                </a:solidFill>
              </a:rPr>
              <a:t>841.9</a:t>
            </a:r>
            <a:r>
              <a:rPr lang="zh-CN" altLang="en-US" sz="1600" dirty="0" smtClean="0"/>
              <a:t>人月</a:t>
            </a:r>
            <a:r>
              <a:rPr lang="zh-CN" altLang="en-US" sz="1600" dirty="0" smtClean="0">
                <a:solidFill>
                  <a:srgbClr val="FF0000"/>
                </a:solidFill>
              </a:rPr>
              <a:t>（该部分只包括系统设计到开发完成的工作量，不包含需求沟通、方案、不定期汇报等前期工作）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75" name="矩形 74"/>
          <p:cNvSpPr/>
          <p:nvPr/>
        </p:nvSpPr>
        <p:spPr>
          <a:xfrm>
            <a:off x="2000213" y="1913033"/>
            <a:ext cx="151491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kumimoji="1"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807295" y="1914095"/>
            <a:ext cx="224443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管理中心开发</a:t>
            </a:r>
            <a:endParaRPr kumimoji="1"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12606" y="3894042"/>
            <a:ext cx="236716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核心能力业务开发</a:t>
            </a:r>
            <a:endParaRPr kumimoji="1"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888176" y="2354897"/>
          <a:ext cx="6123715" cy="4378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692"/>
                <a:gridCol w="574537"/>
                <a:gridCol w="993183"/>
                <a:gridCol w="2369956"/>
                <a:gridCol w="774644"/>
                <a:gridCol w="668703"/>
              </a:tblGrid>
              <a:tr h="4826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 smtClean="0">
                          <a:effectLst/>
                        </a:rPr>
                        <a:t>   阶段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功能模块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功能名称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工作量（人月）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总计（人月）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3581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开发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管理中心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租户管理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租户信息、租户能力配置、租户容量配置、住户调用策略配置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495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59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日志管理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调用日志指标和报表、调度日志指标和报表、问题日志指标和报表、音频日志展示、文本日志收集、音频日志收集和上传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73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5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用户体验系统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语音识别、语音合成、语音应答、在线翻译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5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监控管理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组件监控、资源监控、服务监控、调度监控、信息收集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76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节点管理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节点列表、节点操作、节点能力配置、节点关联度配置、节点资源管理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73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76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运维管理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节点部署列表、节点自动部署配置、节点能力升级配置、部署包管理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34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管理中心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功能整体测试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90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563832" y="2325454"/>
          <a:ext cx="2717223" cy="126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75"/>
                <a:gridCol w="827429"/>
                <a:gridCol w="1122219"/>
              </a:tblGrid>
              <a:tr h="4154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 smtClean="0">
                          <a:effectLst/>
                        </a:rPr>
                        <a:t>阶段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工作量（人月）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总计（人月）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1313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概要设计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13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详细设计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25003" y="4405746"/>
          <a:ext cx="5269214" cy="23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252"/>
                <a:gridCol w="775854"/>
                <a:gridCol w="2592458"/>
                <a:gridCol w="777302"/>
                <a:gridCol w="620348"/>
              </a:tblGrid>
              <a:tr h="4406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 smtClean="0">
                          <a:effectLst/>
                        </a:rPr>
                        <a:t>阶段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功能模块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功能名称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工作量（人月）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总计（人月）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790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开发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控制中心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鉴权、调度、数据同步、高可用验证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62.4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339.9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3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计算节点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计算节点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路由服务、注册服务、识别接入服务、识别引擎服务、合成接入服务、合成引擎服务、语义接入服务、语义引擎服务、控制代理服务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151.5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9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主业务联调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第三方能力接入，控制中心、计算节点整理联调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36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4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主业务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整体测试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90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57813" y="17203"/>
            <a:ext cx="9020477" cy="96650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统一导航平台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预算说明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0291" y="1379570"/>
          <a:ext cx="5957456" cy="5450720"/>
        </p:xfrm>
        <a:graphic>
          <a:graphicData uri="http://schemas.openxmlformats.org/drawingml/2006/table">
            <a:tbl>
              <a:tblPr/>
              <a:tblGrid>
                <a:gridCol w="448144"/>
                <a:gridCol w="976168"/>
                <a:gridCol w="794328"/>
                <a:gridCol w="3738816"/>
              </a:tblGrid>
              <a:tr h="24771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统一语音导航二期项目预算说明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功能明细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工作量（人月）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5715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流程管理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多轮对话中心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支持跨业务继承、槽更新、槽填充和意图修改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流程编辑中心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流程编辑模块：支持可视化流程编辑、新建流程，支持通过已有业务流程逻辑快速完成流程编辑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节点属性配置模块：支持普通提示音短信下发、跳转其它流程子流程等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类节点属性配置；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支持结合后台处理节点、意图选择询问、填槽、未填槽时反问、确认意图后的二次确认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提示配置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校验流程模块：支持文本对话形式模拟校验用户输入及系统应答的过程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子流程管理模块：支持可视化子流程编辑，包括各类节点选择、节点属性配置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流程测试中心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测试、灰度发布、试点上线、全省上线等多种测试模式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流程发布中心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流程审核、发布模块：支持流程审核校验，支持不停服上线、下线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资源管理中心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支持动态语音管理、静态语音管理、短信资源管理、生效时段管理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接口管理中心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支持对系统中使用的第三方接口进行统一配置和管理，包括对接口的新建、编辑和删除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变量管理中心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支持全局变量管理、用户输入变量管理、后台处理管理和流程输出变量管理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用户标签管理中心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支持用户标签增删改查；支持用户标签在流程及提示音配置中生效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5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权限管理中心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支持组织管理、角色管理、用户管理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93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491</a:t>
                      </a:r>
                    </a:p>
                  </a:txBody>
                  <a:tcPr marL="7586" marR="7586" marT="7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586" marR="7586" marT="7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21093" y="1527517"/>
          <a:ext cx="5457231" cy="5217434"/>
        </p:xfrm>
        <a:graphic>
          <a:graphicData uri="http://schemas.openxmlformats.org/drawingml/2006/table">
            <a:tbl>
              <a:tblPr/>
              <a:tblGrid>
                <a:gridCol w="442617"/>
                <a:gridCol w="581890"/>
                <a:gridCol w="665019"/>
                <a:gridCol w="3767705"/>
              </a:tblGrid>
              <a:tr h="24174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统一语音导航二期项目预算说明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功能明细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工作量（人月）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508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中枢系统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交互引擎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外部渠道模块：处理外部渠道如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IVR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，机器人的请求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语义交互模块：与语义引擎交互，支持语义结果、标准问、业务流程匹配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0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用户交互模块：支持用户交互记录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流程引擎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支持缺槽处理、流程调度和异常处理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规则引擎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标准规则模块：支持标准业务条件判断逻辑配置，支撑实现流程分支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特殊规则模块：支持特殊业务逻辑配置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多渠道接入管理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支持电话、网页、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、微信、机器人等多渠道管理；支持多种能力平台引擎适配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7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知识管理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数据同步中心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支持配置维护、域名服务、分布式同步、组服务等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日志服务中心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支持状态数据、资源数据、交互数据的日志服务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知识管理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支持对接知识维护及语义优化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统一认证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支持统一管理用户，角色和权限，并能对所有关键功能的操作日志进行记录收集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用户标签管理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支撑配置业务流程时的业务流程生效用户和提示音生效用户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17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518</a:t>
                      </a:r>
                    </a:p>
                  </a:txBody>
                  <a:tcPr marL="8336" marR="8336" marT="83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336" marR="8336" marT="83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4" name="矩形 113"/>
          <p:cNvSpPr/>
          <p:nvPr/>
        </p:nvSpPr>
        <p:spPr>
          <a:xfrm>
            <a:off x="321093" y="784540"/>
            <a:ext cx="11538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经过项目组和研发团队对导航平台二期工作量全面预估得出：中枢系统和知识管理</a:t>
            </a:r>
            <a:r>
              <a:rPr lang="en-US" altLang="zh-CN" sz="1600" dirty="0" smtClean="0"/>
              <a:t>518</a:t>
            </a:r>
            <a:r>
              <a:rPr lang="zh-CN" altLang="en-US" sz="1600" dirty="0" smtClean="0"/>
              <a:t>人</a:t>
            </a:r>
            <a:r>
              <a:rPr lang="zh-CN" altLang="en-US" sz="1600" dirty="0"/>
              <a:t>月， </a:t>
            </a:r>
            <a:r>
              <a:rPr lang="zh-CN" altLang="en-US" sz="1600" dirty="0" smtClean="0"/>
              <a:t>流程管理</a:t>
            </a:r>
            <a:r>
              <a:rPr lang="en-US" altLang="zh-CN" sz="1600" dirty="0" smtClean="0"/>
              <a:t>491</a:t>
            </a:r>
            <a:r>
              <a:rPr lang="zh-CN" altLang="en-US" sz="1600" dirty="0" smtClean="0"/>
              <a:t>人</a:t>
            </a:r>
            <a:r>
              <a:rPr lang="zh-CN" altLang="en-US" sz="1600" dirty="0"/>
              <a:t>月，</a:t>
            </a:r>
            <a:r>
              <a:rPr lang="zh-CN" altLang="en-US" sz="1600" dirty="0" smtClean="0"/>
              <a:t>总计</a:t>
            </a:r>
            <a:r>
              <a:rPr lang="en-US" altLang="zh-CN" sz="1600" dirty="0" smtClean="0">
                <a:solidFill>
                  <a:srgbClr val="FF0000"/>
                </a:solidFill>
              </a:rPr>
              <a:t>1009</a:t>
            </a:r>
            <a:r>
              <a:rPr lang="zh-CN" altLang="en-US" sz="1600" dirty="0" smtClean="0"/>
              <a:t>人月。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1102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智能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能力平台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业务驱动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294" y="1014019"/>
            <a:ext cx="11367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智能</a:t>
            </a:r>
            <a:r>
              <a:rPr lang="zh-CN" altLang="en-US" sz="1600" dirty="0" smtClean="0"/>
              <a:t>能力平台在上线后有效支撑了导航平台和质检平台的能力供给，但随着导航接入省份增加、全语音门户开放、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等其他渠道的接入，使能力平台的系统架构与运营遇到了瓶颈。</a:t>
            </a:r>
            <a:endParaRPr lang="en-US" altLang="zh-CN" sz="16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xmlns="" id="{3589C397-04AB-41D8-8381-E99BA9A6EED1}"/>
              </a:ext>
            </a:extLst>
          </p:cNvPr>
          <p:cNvCxnSpPr>
            <a:cxnSpLocks/>
          </p:cNvCxnSpPr>
          <p:nvPr/>
        </p:nvCxnSpPr>
        <p:spPr bwMode="auto">
          <a:xfrm>
            <a:off x="7241521" y="2279774"/>
            <a:ext cx="10216" cy="44241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圆角矩形 57"/>
          <p:cNvSpPr/>
          <p:nvPr/>
        </p:nvSpPr>
        <p:spPr>
          <a:xfrm>
            <a:off x="8506732" y="2024728"/>
            <a:ext cx="2046723" cy="407449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运维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支撑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能力较弱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2662418" y="2031117"/>
            <a:ext cx="2088288" cy="407449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带宽受限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-35370" y="2382792"/>
            <a:ext cx="6970589" cy="3254044"/>
            <a:chOff x="145455" y="2144921"/>
            <a:chExt cx="6970589" cy="3254044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C77FCA19-C0AD-458D-9206-8646085CF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369" y="2277419"/>
              <a:ext cx="775901" cy="2317660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FD7CDC4A-9725-45B7-A808-E8792D0B3DB0}"/>
                </a:ext>
              </a:extLst>
            </p:cNvPr>
            <p:cNvGrpSpPr/>
            <p:nvPr/>
          </p:nvGrpSpPr>
          <p:grpSpPr>
            <a:xfrm>
              <a:off x="1638027" y="2144921"/>
              <a:ext cx="887144" cy="8393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2" name="同心圆 42">
                <a:extLst>
                  <a:ext uri="{FF2B5EF4-FFF2-40B4-BE49-F238E27FC236}">
                    <a16:creationId xmlns:a16="http://schemas.microsoft.com/office/drawing/2014/main" xmlns="" id="{9B1A2B78-96CD-48F5-9B39-04885D5CE7F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xmlns="" id="{D69F4182-3AA0-4527-BD44-69B6EAA6055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" name="Line 39">
              <a:extLst>
                <a:ext uri="{FF2B5EF4-FFF2-40B4-BE49-F238E27FC236}">
                  <a16:creationId xmlns:a16="http://schemas.microsoft.com/office/drawing/2014/main" xmlns="" id="{16BC9F0C-6475-453E-8336-86150422D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80" y="2756727"/>
              <a:ext cx="655385" cy="40203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" name="Line 40">
              <a:extLst>
                <a:ext uri="{FF2B5EF4-FFF2-40B4-BE49-F238E27FC236}">
                  <a16:creationId xmlns:a16="http://schemas.microsoft.com/office/drawing/2014/main" xmlns="" id="{B2EC5345-0E37-4BB2-97B6-F48065B7B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212" y="3396412"/>
              <a:ext cx="958177" cy="92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" name="Line 41">
              <a:extLst>
                <a:ext uri="{FF2B5EF4-FFF2-40B4-BE49-F238E27FC236}">
                  <a16:creationId xmlns:a16="http://schemas.microsoft.com/office/drawing/2014/main" xmlns="" id="{50A713B2-ABE7-47E4-9E09-47F13A453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8106" y="3686418"/>
              <a:ext cx="848419" cy="45921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212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1BB9148B-BCFC-4C7E-9222-881D2F35F38C}"/>
                </a:ext>
              </a:extLst>
            </p:cNvPr>
            <p:cNvGrpSpPr/>
            <p:nvPr/>
          </p:nvGrpSpPr>
          <p:grpSpPr>
            <a:xfrm>
              <a:off x="3102221" y="2942828"/>
              <a:ext cx="958177" cy="919733"/>
              <a:chOff x="5445153" y="1731152"/>
              <a:chExt cx="2259643" cy="2259643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xmlns="" id="{219A7672-386F-444C-933B-1E6FB39A5D40}"/>
                  </a:ext>
                </a:extLst>
              </p:cNvPr>
              <p:cNvSpPr/>
              <p:nvPr/>
            </p:nvSpPr>
            <p:spPr bwMode="auto">
              <a:xfrm>
                <a:off x="5445153" y="1731152"/>
                <a:ext cx="2259643" cy="2259643"/>
              </a:xfrm>
              <a:prstGeom prst="ellipse">
                <a:avLst/>
              </a:prstGeom>
              <a:solidFill>
                <a:srgbClr val="007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62">
                <a:extLst>
                  <a:ext uri="{FF2B5EF4-FFF2-40B4-BE49-F238E27FC236}">
                    <a16:creationId xmlns:a16="http://schemas.microsoft.com/office/drawing/2014/main" xmlns="" id="{3573F4C0-C11B-47A0-B132-F1B93BFFB54C}"/>
                  </a:ext>
                </a:extLst>
              </p:cNvPr>
              <p:cNvSpPr txBox="1"/>
              <p:nvPr/>
            </p:nvSpPr>
            <p:spPr>
              <a:xfrm>
                <a:off x="5977283" y="2404905"/>
                <a:ext cx="1366277" cy="9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</a:t>
                </a:r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能力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平台</a:t>
                </a:r>
                <a:endPara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B640463-3EB0-4107-8FF5-1906E1B42A0F}"/>
                </a:ext>
              </a:extLst>
            </p:cNvPr>
            <p:cNvSpPr/>
            <p:nvPr/>
          </p:nvSpPr>
          <p:spPr>
            <a:xfrm>
              <a:off x="1722659" y="2358190"/>
              <a:ext cx="726408" cy="477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统一质检</a:t>
              </a:r>
              <a:endParaRPr lang="en-US" altLang="zh-CN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6BFDCD4C-58AF-4B80-B7BD-760944BCD330}"/>
                </a:ext>
              </a:extLst>
            </p:cNvPr>
            <p:cNvGrpSpPr/>
            <p:nvPr/>
          </p:nvGrpSpPr>
          <p:grpSpPr>
            <a:xfrm>
              <a:off x="1213818" y="3054727"/>
              <a:ext cx="887144" cy="8393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42">
                <a:extLst>
                  <a:ext uri="{FF2B5EF4-FFF2-40B4-BE49-F238E27FC236}">
                    <a16:creationId xmlns:a16="http://schemas.microsoft.com/office/drawing/2014/main" xmlns="" id="{058CBBE3-1FAF-4FA0-B24C-AE1CFFE5E7B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F7DACB21-2509-4622-9640-2150D5BF2A04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AF942471-BB64-450D-BDFE-A7DB273FBF85}"/>
                </a:ext>
              </a:extLst>
            </p:cNvPr>
            <p:cNvSpPr/>
            <p:nvPr/>
          </p:nvSpPr>
          <p:spPr>
            <a:xfrm>
              <a:off x="1290043" y="3253936"/>
              <a:ext cx="726408" cy="477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统一导航</a:t>
              </a:r>
              <a:endParaRPr lang="en-US" altLang="zh-CN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0C1128CA-1CE8-4465-AF84-1146FEFF73C6}"/>
                </a:ext>
              </a:extLst>
            </p:cNvPr>
            <p:cNvGrpSpPr/>
            <p:nvPr/>
          </p:nvGrpSpPr>
          <p:grpSpPr>
            <a:xfrm>
              <a:off x="1456216" y="3998179"/>
              <a:ext cx="887144" cy="8393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2">
                <a:extLst>
                  <a:ext uri="{FF2B5EF4-FFF2-40B4-BE49-F238E27FC236}">
                    <a16:creationId xmlns:a16="http://schemas.microsoft.com/office/drawing/2014/main" xmlns="" id="{08E19618-68BC-447D-98D3-3AF17836001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xmlns="" id="{0DDD47A1-B300-488C-AFD7-B8E6FAD3E5E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0AEC901-AA77-4AF4-9C92-DF50010D6DAD}"/>
                </a:ext>
              </a:extLst>
            </p:cNvPr>
            <p:cNvSpPr/>
            <p:nvPr/>
          </p:nvSpPr>
          <p:spPr>
            <a:xfrm>
              <a:off x="1571441" y="4320520"/>
              <a:ext cx="726408" cy="286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其他应用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E21F5843-4368-464F-A0A0-A0A1E048087B}"/>
                </a:ext>
              </a:extLst>
            </p:cNvPr>
            <p:cNvSpPr/>
            <p:nvPr/>
          </p:nvSpPr>
          <p:spPr>
            <a:xfrm>
              <a:off x="566558" y="2184738"/>
              <a:ext cx="10514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sz="1200" dirty="0">
                  <a:latin typeface="+mn-ea"/>
                </a:rPr>
                <a:t>30</a:t>
              </a:r>
              <a:r>
                <a:rPr lang="zh-CN" altLang="en-US" sz="1200" dirty="0" smtClean="0">
                  <a:latin typeface="+mn-ea"/>
                </a:rPr>
                <a:t>省</a:t>
              </a:r>
              <a:r>
                <a:rPr lang="zh-CN" altLang="en-US" sz="1200" dirty="0">
                  <a:latin typeface="+mn-ea"/>
                </a:rPr>
                <a:t>全</a:t>
              </a:r>
              <a:r>
                <a:rPr lang="zh-CN" altLang="en-US" sz="1200" dirty="0" smtClean="0">
                  <a:latin typeface="+mn-ea"/>
                </a:rPr>
                <a:t>量质检</a:t>
              </a:r>
              <a:r>
                <a:rPr lang="zh-CN" altLang="en-US" sz="1200" dirty="0">
                  <a:latin typeface="+mn-ea"/>
                </a:rPr>
                <a:t>覆盖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E2F772C5-EC7B-46EE-82BB-F417E3268FB5}"/>
                </a:ext>
              </a:extLst>
            </p:cNvPr>
            <p:cNvSpPr/>
            <p:nvPr/>
          </p:nvSpPr>
          <p:spPr>
            <a:xfrm>
              <a:off x="145455" y="3100556"/>
              <a:ext cx="11017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latin typeface="+mn-ea"/>
                </a:rPr>
                <a:t>新增省分导航接入</a:t>
              </a:r>
              <a:endParaRPr lang="en-US" altLang="zh-CN" sz="1200" dirty="0"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latin typeface="+mn-ea"/>
                </a:rPr>
                <a:t>全语音门户建设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B1BB9934-D083-40E2-9F0E-6C8472A659EF}"/>
                </a:ext>
              </a:extLst>
            </p:cNvPr>
            <p:cNvSpPr/>
            <p:nvPr/>
          </p:nvSpPr>
          <p:spPr>
            <a:xfrm>
              <a:off x="242439" y="4141400"/>
              <a:ext cx="12331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latin typeface="+mn-ea"/>
                </a:rPr>
                <a:t>智能</a:t>
              </a:r>
              <a:r>
                <a:rPr lang="zh-CN" altLang="en-US" sz="1200" dirty="0" smtClean="0">
                  <a:latin typeface="+mn-ea"/>
                </a:rPr>
                <a:t>助手</a:t>
              </a:r>
              <a:r>
                <a:rPr lang="zh-CN" altLang="en-US" sz="1200" dirty="0">
                  <a:latin typeface="+mn-ea"/>
                </a:rPr>
                <a:t>、智能外</a:t>
              </a:r>
              <a:r>
                <a:rPr lang="zh-CN" altLang="en-US" sz="1200" dirty="0" smtClean="0">
                  <a:latin typeface="+mn-ea"/>
                </a:rPr>
                <a:t>呼等</a:t>
              </a:r>
              <a:r>
                <a:rPr lang="zh-CN" altLang="en-US" sz="1200" dirty="0">
                  <a:latin typeface="+mn-ea"/>
                </a:rPr>
                <a:t>其他应用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8EB41521-E86C-449D-8F67-7EA783C0E45F}"/>
                </a:ext>
              </a:extLst>
            </p:cNvPr>
            <p:cNvSpPr/>
            <p:nvPr/>
          </p:nvSpPr>
          <p:spPr>
            <a:xfrm>
              <a:off x="2907270" y="3921637"/>
              <a:ext cx="2202417" cy="1477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kern="0" dirty="0">
                  <a:latin typeface="+mn-ea"/>
                  <a:cs typeface="Segoe UI" panose="020B0502040204020203" pitchFamily="34" charset="0"/>
                </a:rPr>
                <a:t>带宽受限</a:t>
              </a: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！</a:t>
              </a:r>
              <a:endParaRPr lang="en-US" altLang="zh-CN" sz="1200" b="1" kern="0" dirty="0" smtClean="0">
                <a:latin typeface="+mn-ea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洛阳专线对各省所有系统只有</a:t>
              </a:r>
              <a:r>
                <a:rPr lang="en-US" altLang="zh-CN" sz="1200" b="1" kern="0" dirty="0" smtClean="0">
                  <a:latin typeface="+mn-ea"/>
                  <a:cs typeface="Segoe UI" panose="020B0502040204020203" pitchFamily="34" charset="0"/>
                </a:rPr>
                <a:t>1G</a:t>
              </a: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带宽，全语音门户开放后导航服务量剧增，使</a:t>
              </a:r>
              <a:r>
                <a:rPr lang="zh-CN" altLang="en-US" sz="1200" b="1" kern="0" dirty="0">
                  <a:latin typeface="+mn-ea"/>
                  <a:cs typeface="Segoe UI" panose="020B0502040204020203" pitchFamily="34" charset="0"/>
                </a:rPr>
                <a:t>平台</a:t>
              </a: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面临带宽瓶颈</a:t>
              </a:r>
              <a:endParaRPr lang="zh-CN" altLang="en-US" sz="12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E9B2FFDC-EE88-4E9B-9568-55BCD38C0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873" y="3396412"/>
              <a:ext cx="641595" cy="11872"/>
            </a:xfrm>
            <a:prstGeom prst="straightConnector1">
              <a:avLst/>
            </a:prstGeom>
            <a:ln w="889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5199854" y="2516928"/>
              <a:ext cx="191619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rgbClr val="FF0000"/>
                  </a:solidFill>
                </a:rPr>
                <a:t>接入渠道扩充</a:t>
              </a:r>
              <a:r>
                <a:rPr lang="zh-CN" altLang="en-US" sz="1200" dirty="0">
                  <a:solidFill>
                    <a:srgbClr val="FF0000"/>
                  </a:solidFill>
                </a:rPr>
                <a:t>使</a:t>
              </a:r>
              <a:r>
                <a:rPr lang="zh-CN" altLang="zh-CN" sz="1200" dirty="0" smtClean="0">
                  <a:solidFill>
                    <a:srgbClr val="FF0000"/>
                  </a:solidFill>
                </a:rPr>
                <a:t>能力</a:t>
              </a:r>
              <a:r>
                <a:rPr lang="zh-CN" altLang="zh-CN" sz="1200" dirty="0">
                  <a:solidFill>
                    <a:srgbClr val="FF0000"/>
                  </a:solidFill>
                </a:rPr>
                <a:t>调用剧增，</a:t>
              </a:r>
              <a:r>
                <a:rPr lang="zh-CN" altLang="zh-CN" sz="1200" dirty="0" smtClean="0">
                  <a:solidFill>
                    <a:srgbClr val="FF0000"/>
                  </a:solidFill>
                </a:rPr>
                <a:t>预计达到</a:t>
              </a:r>
              <a:r>
                <a:rPr lang="zh-CN" altLang="en-US" sz="1200" dirty="0">
                  <a:solidFill>
                    <a:srgbClr val="FF0000"/>
                  </a:solidFill>
                </a:rPr>
                <a:t>日均</a:t>
              </a:r>
              <a:r>
                <a:rPr lang="zh-CN" altLang="zh-CN" sz="1200" dirty="0">
                  <a:solidFill>
                    <a:srgbClr val="FF0000"/>
                  </a:solidFill>
                </a:rPr>
                <a:t>千万级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；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  <a:p>
              <a:pPr marL="285750" lvl="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0000"/>
                  </a:solidFill>
                </a:rPr>
                <a:t>单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机房部署架构和带宽现状已无法满足多渠道的能力支撑需求</a:t>
              </a:r>
              <a:endParaRPr lang="en-US" altLang="zh-CN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>
              <a:off x="5092001" y="2482066"/>
              <a:ext cx="239793" cy="185243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1" descr="发大镜"/>
          <p:cNvPicPr>
            <a:picLocks noGrp="1"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10566" r="7269" b="4008"/>
          <a:stretch/>
        </p:blipFill>
        <p:spPr bwMode="auto">
          <a:xfrm>
            <a:off x="10643333" y="2672062"/>
            <a:ext cx="1181480" cy="90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10450028" y="2740162"/>
            <a:ext cx="1122063" cy="516255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05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endParaRPr lang="en-US" altLang="zh-CN" sz="105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05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解决问题</a:t>
            </a:r>
            <a:endParaRPr lang="en-US" altLang="zh-CN" sz="105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98022" y="2723157"/>
            <a:ext cx="835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Freeform 5"/>
          <p:cNvSpPr>
            <a:spLocks noEditPoints="1"/>
          </p:cNvSpPr>
          <p:nvPr/>
        </p:nvSpPr>
        <p:spPr bwMode="auto">
          <a:xfrm flipH="1">
            <a:off x="9186676" y="2842667"/>
            <a:ext cx="534738" cy="525442"/>
          </a:xfrm>
          <a:custGeom>
            <a:avLst/>
            <a:gdLst>
              <a:gd name="T0" fmla="*/ 4246 w 4246"/>
              <a:gd name="T1" fmla="*/ 3414 h 4246"/>
              <a:gd name="T2" fmla="*/ 2233 w 4246"/>
              <a:gd name="T3" fmla="*/ 4246 h 4246"/>
              <a:gd name="T4" fmla="*/ 2233 w 4246"/>
              <a:gd name="T5" fmla="*/ 1760 h 4246"/>
              <a:gd name="T6" fmla="*/ 4246 w 4246"/>
              <a:gd name="T7" fmla="*/ 923 h 4246"/>
              <a:gd name="T8" fmla="*/ 4246 w 4246"/>
              <a:gd name="T9" fmla="*/ 3414 h 4246"/>
              <a:gd name="T10" fmla="*/ 4246 w 4246"/>
              <a:gd name="T11" fmla="*/ 3414 h 4246"/>
              <a:gd name="T12" fmla="*/ 4246 w 4246"/>
              <a:gd name="T13" fmla="*/ 3414 h 4246"/>
              <a:gd name="T14" fmla="*/ 2006 w 4246"/>
              <a:gd name="T15" fmla="*/ 1760 h 4246"/>
              <a:gd name="T16" fmla="*/ 0 w 4246"/>
              <a:gd name="T17" fmla="*/ 923 h 4246"/>
              <a:gd name="T18" fmla="*/ 0 w 4246"/>
              <a:gd name="T19" fmla="*/ 3414 h 4246"/>
              <a:gd name="T20" fmla="*/ 2006 w 4246"/>
              <a:gd name="T21" fmla="*/ 4246 h 4246"/>
              <a:gd name="T22" fmla="*/ 2006 w 4246"/>
              <a:gd name="T23" fmla="*/ 1760 h 4246"/>
              <a:gd name="T24" fmla="*/ 2006 w 4246"/>
              <a:gd name="T25" fmla="*/ 1760 h 4246"/>
              <a:gd name="T26" fmla="*/ 2006 w 4246"/>
              <a:gd name="T27" fmla="*/ 1760 h 4246"/>
              <a:gd name="T28" fmla="*/ 2120 w 4246"/>
              <a:gd name="T29" fmla="*/ 0 h 4246"/>
              <a:gd name="T30" fmla="*/ 0 w 4246"/>
              <a:gd name="T31" fmla="*/ 755 h 4246"/>
              <a:gd name="T32" fmla="*/ 2120 w 4246"/>
              <a:gd name="T33" fmla="*/ 1604 h 4246"/>
              <a:gd name="T34" fmla="*/ 4246 w 4246"/>
              <a:gd name="T35" fmla="*/ 755 h 4246"/>
              <a:gd name="T36" fmla="*/ 2120 w 4246"/>
              <a:gd name="T37" fmla="*/ 0 h 4246"/>
              <a:gd name="T38" fmla="*/ 2120 w 4246"/>
              <a:gd name="T39" fmla="*/ 0 h 4246"/>
              <a:gd name="T40" fmla="*/ 2120 w 4246"/>
              <a:gd name="T41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46" h="4246">
                <a:moveTo>
                  <a:pt x="4246" y="3414"/>
                </a:moveTo>
                <a:lnTo>
                  <a:pt x="2233" y="4246"/>
                </a:lnTo>
                <a:lnTo>
                  <a:pt x="2233" y="1760"/>
                </a:lnTo>
                <a:lnTo>
                  <a:pt x="4246" y="923"/>
                </a:lnTo>
                <a:lnTo>
                  <a:pt x="4246" y="3414"/>
                </a:lnTo>
                <a:lnTo>
                  <a:pt x="4246" y="3414"/>
                </a:lnTo>
                <a:lnTo>
                  <a:pt x="4246" y="3414"/>
                </a:lnTo>
                <a:close/>
                <a:moveTo>
                  <a:pt x="2006" y="1760"/>
                </a:moveTo>
                <a:lnTo>
                  <a:pt x="0" y="923"/>
                </a:lnTo>
                <a:lnTo>
                  <a:pt x="0" y="3414"/>
                </a:lnTo>
                <a:lnTo>
                  <a:pt x="2006" y="4246"/>
                </a:lnTo>
                <a:lnTo>
                  <a:pt x="2006" y="1760"/>
                </a:lnTo>
                <a:lnTo>
                  <a:pt x="2006" y="1760"/>
                </a:lnTo>
                <a:lnTo>
                  <a:pt x="2006" y="1760"/>
                </a:lnTo>
                <a:close/>
                <a:moveTo>
                  <a:pt x="2120" y="0"/>
                </a:moveTo>
                <a:lnTo>
                  <a:pt x="0" y="755"/>
                </a:lnTo>
                <a:lnTo>
                  <a:pt x="2120" y="1604"/>
                </a:lnTo>
                <a:lnTo>
                  <a:pt x="4246" y="755"/>
                </a:lnTo>
                <a:lnTo>
                  <a:pt x="2120" y="0"/>
                </a:lnTo>
                <a:lnTo>
                  <a:pt x="2120" y="0"/>
                </a:lnTo>
                <a:lnTo>
                  <a:pt x="2120" y="0"/>
                </a:lnTo>
                <a:close/>
              </a:path>
            </a:pathLst>
          </a:custGeom>
          <a:solidFill>
            <a:srgbClr val="404040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42" name="图片 25" descr="j043262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2829" y="2793387"/>
            <a:ext cx="546964" cy="50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直接箭头连接符 44"/>
          <p:cNvCxnSpPr/>
          <p:nvPr/>
        </p:nvCxnSpPr>
        <p:spPr bwMode="auto">
          <a:xfrm>
            <a:off x="9809793" y="3121624"/>
            <a:ext cx="800652" cy="4304"/>
          </a:xfrm>
          <a:prstGeom prst="straightConnector1">
            <a:avLst/>
          </a:prstGeom>
          <a:noFill/>
          <a:ln w="3175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4"/>
          <p:cNvSpPr txBox="1">
            <a:spLocks noChangeArrowheads="1"/>
          </p:cNvSpPr>
          <p:nvPr/>
        </p:nvSpPr>
        <p:spPr bwMode="auto">
          <a:xfrm>
            <a:off x="10070897" y="4104813"/>
            <a:ext cx="991929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进行处理</a:t>
            </a:r>
            <a:endParaRPr lang="en-US" altLang="zh-CN" sz="1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7302921" y="3310705"/>
            <a:ext cx="1199911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在线中心</a:t>
            </a:r>
            <a:endParaRPr lang="en-US" altLang="zh-CN" sz="1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4"/>
          <p:cNvSpPr txBox="1">
            <a:spLocks noChangeArrowheads="1"/>
          </p:cNvSpPr>
          <p:nvPr/>
        </p:nvSpPr>
        <p:spPr bwMode="auto">
          <a:xfrm>
            <a:off x="8004322" y="2900427"/>
            <a:ext cx="1126244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发现问题</a:t>
            </a:r>
            <a:endParaRPr lang="en-US" altLang="zh-CN" sz="1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" name="图片 34" descr="j043393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75110" y="3898824"/>
            <a:ext cx="591453" cy="58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8104895" y="4129024"/>
            <a:ext cx="991929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提交问题</a:t>
            </a:r>
            <a:endParaRPr lang="en-US" altLang="zh-CN" sz="1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4"/>
          <p:cNvSpPr txBox="1">
            <a:spLocks noChangeArrowheads="1"/>
          </p:cNvSpPr>
          <p:nvPr/>
        </p:nvSpPr>
        <p:spPr bwMode="auto">
          <a:xfrm>
            <a:off x="8884340" y="4395111"/>
            <a:ext cx="1291508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讯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飞</a:t>
            </a:r>
            <a:endParaRPr lang="en-US" altLang="zh-CN" sz="1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形状 52"/>
          <p:cNvCxnSpPr>
            <a:stCxn id="65" idx="2"/>
          </p:cNvCxnSpPr>
          <p:nvPr/>
        </p:nvCxnSpPr>
        <p:spPr bwMode="auto">
          <a:xfrm rot="16200000" flipH="1">
            <a:off x="8104561" y="3399414"/>
            <a:ext cx="817432" cy="1220800"/>
          </a:xfrm>
          <a:prstGeom prst="bentConnector2">
            <a:avLst/>
          </a:prstGeom>
          <a:noFill/>
          <a:ln w="3175" cap="flat" cmpd="sng" algn="ctr">
            <a:solidFill>
              <a:srgbClr val="333399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8162653" y="3125928"/>
            <a:ext cx="866564" cy="18982"/>
          </a:xfrm>
          <a:prstGeom prst="straightConnector1">
            <a:avLst/>
          </a:prstGeom>
          <a:noFill/>
          <a:ln w="3175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形状 52"/>
          <p:cNvCxnSpPr>
            <a:endCxn id="36" idx="2"/>
          </p:cNvCxnSpPr>
          <p:nvPr/>
        </p:nvCxnSpPr>
        <p:spPr bwMode="auto">
          <a:xfrm flipV="1">
            <a:off x="9824531" y="3581801"/>
            <a:ext cx="1409542" cy="824378"/>
          </a:xfrm>
          <a:prstGeom prst="bentConnector2">
            <a:avLst/>
          </a:prstGeom>
          <a:noFill/>
          <a:ln w="3175" cap="flat" cmpd="sng" algn="ctr">
            <a:solidFill>
              <a:srgbClr val="333399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矩形 79"/>
          <p:cNvSpPr/>
          <p:nvPr/>
        </p:nvSpPr>
        <p:spPr>
          <a:xfrm>
            <a:off x="7240988" y="5173053"/>
            <a:ext cx="480780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能力平台犹如</a:t>
            </a:r>
            <a:r>
              <a:rPr lang="zh-CN" altLang="en-US" sz="1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黑盒子，无法</a:t>
            </a:r>
            <a:r>
              <a:rPr lang="zh-CN" altLang="en-US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有效发现服务器及组件问题，系统及服务器监控力度不够；</a:t>
            </a:r>
            <a:endParaRPr lang="en-US" altLang="zh-CN" sz="1400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已对接中移的数据分析平台但功能支持力度不够，运营数据问题不能及时更新分析。</a:t>
            </a:r>
            <a:endParaRPr lang="en-US" altLang="zh-CN" sz="1400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9377180" y="4721186"/>
            <a:ext cx="209734" cy="291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4"/>
          <p:cNvSpPr txBox="1">
            <a:spLocks noChangeArrowheads="1"/>
          </p:cNvSpPr>
          <p:nvPr/>
        </p:nvSpPr>
        <p:spPr bwMode="auto">
          <a:xfrm>
            <a:off x="8904062" y="3320730"/>
            <a:ext cx="1126244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能力平台</a:t>
            </a:r>
            <a:endParaRPr lang="en-US" altLang="zh-CN" sz="1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614" y="5579548"/>
            <a:ext cx="71281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浙江全语音门户为例，</a:t>
            </a:r>
            <a:r>
              <a:rPr lang="zh-CN" altLang="en-US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目前仅开通金华、绍兴两地市的三星级以下和白名单用户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，根据三月数据算出带宽的需求已达到</a:t>
            </a:r>
            <a:r>
              <a:rPr lang="en-US" altLang="zh-CN" sz="14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490M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，如果全省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kern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地市全开通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1G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带宽是无法支撑的。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309" y="6243740"/>
            <a:ext cx="7012216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latin typeface="+mn-ea"/>
              </a:rPr>
              <a:t>测算公式：带宽需求（</a:t>
            </a:r>
            <a:r>
              <a:rPr lang="en-US" altLang="zh-CN" sz="1200" kern="0" dirty="0" smtClean="0">
                <a:latin typeface="+mn-ea"/>
              </a:rPr>
              <a:t>M</a:t>
            </a:r>
            <a:r>
              <a:rPr lang="zh-CN" altLang="en-US" sz="1200" kern="0" dirty="0" smtClean="0">
                <a:latin typeface="+mn-ea"/>
              </a:rPr>
              <a:t>）</a:t>
            </a:r>
            <a:r>
              <a:rPr lang="en-US" altLang="zh-CN" sz="1200" kern="0" dirty="0" smtClean="0">
                <a:latin typeface="+mn-ea"/>
              </a:rPr>
              <a:t>=</a:t>
            </a:r>
            <a:r>
              <a:rPr lang="en-US" altLang="zh-CN" sz="1200" dirty="0"/>
              <a:t>UAP</a:t>
            </a:r>
            <a:r>
              <a:rPr lang="zh-CN" altLang="zh-CN" sz="1200" dirty="0"/>
              <a:t>每线语音占用网络带宽</a:t>
            </a:r>
            <a:r>
              <a:rPr lang="en-US" altLang="zh-CN" sz="1200" dirty="0"/>
              <a:t>*</a:t>
            </a:r>
            <a:r>
              <a:rPr lang="zh-CN" altLang="zh-CN" sz="1200" dirty="0"/>
              <a:t>忙时（峰值）系统呼叫请求量</a:t>
            </a:r>
            <a:r>
              <a:rPr lang="en-US" altLang="zh-CN" sz="1200" dirty="0"/>
              <a:t>*</a:t>
            </a:r>
            <a:r>
              <a:rPr lang="zh-CN" altLang="zh-CN" sz="1200" dirty="0"/>
              <a:t>总呼叫量分流比例</a:t>
            </a:r>
            <a:r>
              <a:rPr lang="en-US" altLang="zh-CN" sz="1200" dirty="0"/>
              <a:t>*</a:t>
            </a:r>
            <a:r>
              <a:rPr lang="zh-CN" altLang="zh-CN" sz="1200" dirty="0"/>
              <a:t>一次语音交互平均时长</a:t>
            </a:r>
            <a:r>
              <a:rPr lang="en-US" altLang="zh-CN" sz="1200" dirty="0"/>
              <a:t>/</a:t>
            </a:r>
            <a:r>
              <a:rPr lang="zh-CN" altLang="zh-CN" sz="1200" dirty="0"/>
              <a:t>带宽利用率</a:t>
            </a:r>
            <a:r>
              <a:rPr lang="en-US" altLang="zh-CN" sz="1200" dirty="0"/>
              <a:t>/</a:t>
            </a:r>
            <a:r>
              <a:rPr lang="en-US" altLang="zh-CN" sz="1200" dirty="0" smtClean="0"/>
              <a:t>3600/1024</a:t>
            </a:r>
            <a:endParaRPr lang="en-US" altLang="zh-CN" sz="12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78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智能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能力平台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整体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规划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891EBB9-F032-4EBC-9F08-59B54247AEBD}"/>
              </a:ext>
            </a:extLst>
          </p:cNvPr>
          <p:cNvSpPr/>
          <p:nvPr/>
        </p:nvSpPr>
        <p:spPr>
          <a:xfrm>
            <a:off x="596809" y="956556"/>
            <a:ext cx="1129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能力平台二期</a:t>
            </a:r>
            <a:r>
              <a:rPr lang="zh-CN" altLang="zh-CN" sz="1600" dirty="0" smtClean="0"/>
              <a:t>规划</a:t>
            </a:r>
            <a:r>
              <a:rPr lang="zh-CN" altLang="zh-CN" sz="1600" dirty="0"/>
              <a:t>采用分布式部署</a:t>
            </a:r>
            <a:r>
              <a:rPr lang="zh-CN" altLang="zh-CN" sz="1600" dirty="0" smtClean="0"/>
              <a:t>架构</a:t>
            </a:r>
            <a:r>
              <a:rPr lang="zh-CN" altLang="en-US" sz="1600" dirty="0" smtClean="0"/>
              <a:t>设置多节点</a:t>
            </a:r>
            <a:r>
              <a:rPr lang="zh-CN" altLang="zh-CN" sz="1600" dirty="0" smtClean="0"/>
              <a:t>部署能力</a:t>
            </a:r>
            <a:r>
              <a:rPr lang="zh-CN" altLang="zh-CN" sz="1600" dirty="0"/>
              <a:t>，总部设置控制中心与管理中心，分省设置计算节点，当分公司导航所用能力超出该节点授权后转向总部请求能力支撑，同样当总部服务能力超负荷</a:t>
            </a:r>
            <a:r>
              <a:rPr lang="zh-CN" altLang="zh-CN" sz="1600" dirty="0" smtClean="0"/>
              <a:t>时调用</a:t>
            </a:r>
            <a:r>
              <a:rPr lang="zh-CN" altLang="zh-CN" sz="1600" dirty="0"/>
              <a:t>分公司能力</a:t>
            </a:r>
            <a:r>
              <a:rPr lang="zh-CN" altLang="zh-CN" sz="1600" dirty="0" smtClean="0"/>
              <a:t>服务</a:t>
            </a:r>
            <a:r>
              <a:rPr lang="zh-CN" altLang="en-US" sz="1600" dirty="0" smtClean="0"/>
              <a:t>；</a:t>
            </a:r>
            <a:endParaRPr lang="en-US" altLang="zh-CN" sz="1600" kern="0" dirty="0" smtClean="0">
              <a:latin typeface="+mn-ea"/>
              <a:cs typeface="Segoe UI" panose="020B0502040204020203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/>
              <a:t>增加资源动态调用、多维度指标监控、多渠道能力体验和自动化运维功能，</a:t>
            </a:r>
            <a:r>
              <a:rPr lang="zh-CN" altLang="zh-CN" sz="1600" dirty="0" smtClean="0"/>
              <a:t>提升</a:t>
            </a:r>
            <a:r>
              <a:rPr lang="zh-CN" altLang="en-US" sz="1600" dirty="0"/>
              <a:t>运营</a:t>
            </a:r>
            <a:r>
              <a:rPr lang="zh-CN" altLang="zh-CN" sz="1600" dirty="0" smtClean="0"/>
              <a:t>服务能力</a:t>
            </a:r>
            <a:r>
              <a:rPr lang="zh-CN" altLang="en-US" sz="1600" dirty="0" smtClean="0"/>
              <a:t>。</a:t>
            </a:r>
            <a:endParaRPr lang="en-US" altLang="zh-CN" sz="1600" kern="0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088B11B6-A00D-4362-9326-920E713964DB}"/>
              </a:ext>
            </a:extLst>
          </p:cNvPr>
          <p:cNvCxnSpPr>
            <a:cxnSpLocks/>
          </p:cNvCxnSpPr>
          <p:nvPr/>
        </p:nvCxnSpPr>
        <p:spPr>
          <a:xfrm>
            <a:off x="335628" y="2401481"/>
            <a:ext cx="11531632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3589C397-04AB-41D8-8381-E99BA9A6EED1}"/>
              </a:ext>
            </a:extLst>
          </p:cNvPr>
          <p:cNvCxnSpPr>
            <a:cxnSpLocks/>
          </p:cNvCxnSpPr>
          <p:nvPr/>
        </p:nvCxnSpPr>
        <p:spPr bwMode="auto">
          <a:xfrm>
            <a:off x="8269307" y="2595081"/>
            <a:ext cx="32612" cy="39373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78DB2DB4-C5E3-40A8-9537-1C0837CA27AD}"/>
              </a:ext>
            </a:extLst>
          </p:cNvPr>
          <p:cNvGrpSpPr/>
          <p:nvPr/>
        </p:nvGrpSpPr>
        <p:grpSpPr>
          <a:xfrm>
            <a:off x="8638512" y="3920949"/>
            <a:ext cx="623560" cy="607934"/>
            <a:chOff x="4516956" y="1618614"/>
            <a:chExt cx="1093690" cy="1055797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74CC9540-EBAA-404C-B575-C2E25772F933}"/>
                </a:ext>
              </a:extLst>
            </p:cNvPr>
            <p:cNvSpPr/>
            <p:nvPr/>
          </p:nvSpPr>
          <p:spPr>
            <a:xfrm>
              <a:off x="4516956" y="1618614"/>
              <a:ext cx="1093690" cy="10557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1"/>
                </a:solidFill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xmlns="" id="{1D5C4BF1-C0CB-4DAD-B3EB-1A36058C1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599" y="1790794"/>
              <a:ext cx="677348" cy="673979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2A1C2838-A699-411C-8067-9B95906A57F4}"/>
              </a:ext>
            </a:extLst>
          </p:cNvPr>
          <p:cNvGrpSpPr/>
          <p:nvPr/>
        </p:nvGrpSpPr>
        <p:grpSpPr>
          <a:xfrm>
            <a:off x="8605456" y="2861020"/>
            <a:ext cx="623560" cy="607934"/>
            <a:chOff x="647467" y="1614019"/>
            <a:chExt cx="1093690" cy="1055797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C78E492A-D2E5-4241-A73E-C7F03871A1B7}"/>
                </a:ext>
              </a:extLst>
            </p:cNvPr>
            <p:cNvSpPr/>
            <p:nvPr/>
          </p:nvSpPr>
          <p:spPr>
            <a:xfrm>
              <a:off x="647467" y="1614019"/>
              <a:ext cx="1093690" cy="10557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1"/>
                </a:solidFill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xmlns="" id="{073ED1BA-E694-4187-B6B5-FDAB7BC5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46" y="1638958"/>
              <a:ext cx="1008886" cy="1008886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383ABCE7-25F4-48C2-82CA-6CAACE16B132}"/>
              </a:ext>
            </a:extLst>
          </p:cNvPr>
          <p:cNvGrpSpPr/>
          <p:nvPr/>
        </p:nvGrpSpPr>
        <p:grpSpPr>
          <a:xfrm>
            <a:off x="8663088" y="5298204"/>
            <a:ext cx="623560" cy="607934"/>
            <a:chOff x="8504449" y="1618614"/>
            <a:chExt cx="1093690" cy="105579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793A4A31-87C8-47A1-A76B-8E368662EC0B}"/>
                </a:ext>
              </a:extLst>
            </p:cNvPr>
            <p:cNvSpPr/>
            <p:nvPr/>
          </p:nvSpPr>
          <p:spPr>
            <a:xfrm>
              <a:off x="8504449" y="1618614"/>
              <a:ext cx="1093690" cy="10557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1"/>
                </a:solidFill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xmlns="" id="{AB9E8A89-D10B-4568-AB87-57CBC1EEC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406" y="1782512"/>
              <a:ext cx="793910" cy="793910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06ADF8B6-FFBC-4FBB-B327-E53D644A3428}"/>
              </a:ext>
            </a:extLst>
          </p:cNvPr>
          <p:cNvGrpSpPr/>
          <p:nvPr/>
        </p:nvGrpSpPr>
        <p:grpSpPr>
          <a:xfrm>
            <a:off x="9273375" y="2745312"/>
            <a:ext cx="2622651" cy="939112"/>
            <a:chOff x="8306460" y="2651613"/>
            <a:chExt cx="3203706" cy="93911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300E8E65-0201-4F38-AED6-4C8FFA08EC34}"/>
                </a:ext>
              </a:extLst>
            </p:cNvPr>
            <p:cNvSpPr/>
            <p:nvPr/>
          </p:nvSpPr>
          <p:spPr>
            <a:xfrm>
              <a:off x="8414834" y="2651613"/>
              <a:ext cx="1620957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57200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分布式能力部署</a:t>
              </a:r>
              <a:endParaRPr lang="zh-CN" altLang="en-US" sz="16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70AC491B-C81D-4FDA-A650-5D316A8901E3}"/>
                </a:ext>
              </a:extLst>
            </p:cNvPr>
            <p:cNvSpPr/>
            <p:nvPr/>
          </p:nvSpPr>
          <p:spPr>
            <a:xfrm>
              <a:off x="8306460" y="2965554"/>
              <a:ext cx="320370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400" dirty="0"/>
                <a:t>多中心负载，跨机房服务，缓解带宽压力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C222C89B-3965-48AA-BCB9-A6E6ED24AFC6}"/>
              </a:ext>
            </a:extLst>
          </p:cNvPr>
          <p:cNvGrpSpPr/>
          <p:nvPr/>
        </p:nvGrpSpPr>
        <p:grpSpPr>
          <a:xfrm>
            <a:off x="9299822" y="3854344"/>
            <a:ext cx="2710208" cy="1531911"/>
            <a:chOff x="8306461" y="2646283"/>
            <a:chExt cx="3057242" cy="153191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E462F1D1-6D15-49D6-ABBC-9979F6C920A4}"/>
                </a:ext>
              </a:extLst>
            </p:cNvPr>
            <p:cNvSpPr/>
            <p:nvPr/>
          </p:nvSpPr>
          <p:spPr>
            <a:xfrm>
              <a:off x="8419309" y="2646283"/>
              <a:ext cx="1415773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57200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管理功能新增</a:t>
              </a:r>
              <a:endParaRPr lang="zh-CN" altLang="en-US" sz="16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53E01023-4A71-4C4D-8662-71F6D1EE6BA6}"/>
                </a:ext>
              </a:extLst>
            </p:cNvPr>
            <p:cNvSpPr/>
            <p:nvPr/>
          </p:nvSpPr>
          <p:spPr>
            <a:xfrm>
              <a:off x="8306461" y="2965554"/>
              <a:ext cx="3057242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配合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统一能力平台改造，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新增资源包动态调用、节点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管理、运维管理、能力体验系统等功能。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58216AC5-5F11-42DC-B29C-BE8DA6FCCF6F}"/>
              </a:ext>
            </a:extLst>
          </p:cNvPr>
          <p:cNvGrpSpPr/>
          <p:nvPr/>
        </p:nvGrpSpPr>
        <p:grpSpPr>
          <a:xfrm>
            <a:off x="9299823" y="5227613"/>
            <a:ext cx="2380011" cy="962002"/>
            <a:chOff x="8052246" y="2640200"/>
            <a:chExt cx="2907308" cy="96200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D377D474-587F-47F8-AED3-6C20A5CEB3EE}"/>
                </a:ext>
              </a:extLst>
            </p:cNvPr>
            <p:cNvSpPr/>
            <p:nvPr/>
          </p:nvSpPr>
          <p:spPr>
            <a:xfrm>
              <a:off x="8052246" y="2640200"/>
              <a:ext cx="1729441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57200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现有功能升级</a:t>
              </a:r>
              <a:endParaRPr lang="zh-CN" altLang="en-US" sz="16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A5FE21D5-E232-4772-B635-87AED5B59F40}"/>
                </a:ext>
              </a:extLst>
            </p:cNvPr>
            <p:cNvSpPr/>
            <p:nvPr/>
          </p:nvSpPr>
          <p:spPr>
            <a:xfrm>
              <a:off x="8106027" y="2949716"/>
              <a:ext cx="2853527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400" dirty="0" smtClean="0"/>
                <a:t>在监控系统</a:t>
              </a:r>
              <a:r>
                <a:rPr lang="zh-CN" altLang="en-US" sz="1400" dirty="0"/>
                <a:t>基础上，扩充维度信息，提升运营能力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4" y="2591668"/>
            <a:ext cx="6784130" cy="41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776784" y="234517"/>
            <a:ext cx="10355334" cy="7797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0" b="1" kern="1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智能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能力平台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技术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难关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攻克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120" y="1104874"/>
            <a:ext cx="10956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为实现</a:t>
            </a:r>
            <a:r>
              <a:rPr lang="zh-CN" altLang="en-US" sz="1600" dirty="0"/>
              <a:t>智能</a:t>
            </a:r>
            <a:r>
              <a:rPr lang="zh-CN" altLang="en-US" sz="1600" dirty="0" smtClean="0"/>
              <a:t>能力平台二期规划的整体架构，讯飞研发团队需要攻克多向技术难关，实现能力的多级部署分时复用，提高全网硬件资源利用率。</a:t>
            </a:r>
            <a:endParaRPr lang="en-US" altLang="zh-CN" sz="1600" dirty="0" smtClean="0"/>
          </a:p>
        </p:txBody>
      </p:sp>
      <p:sp>
        <p:nvSpPr>
          <p:cNvPr id="58" name="矩形 57"/>
          <p:cNvSpPr/>
          <p:nvPr/>
        </p:nvSpPr>
        <p:spPr>
          <a:xfrm>
            <a:off x="2223026" y="2004049"/>
            <a:ext cx="135340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带宽瓶颈</a:t>
            </a:r>
            <a:endParaRPr kumimoji="1"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2919" y="2416470"/>
            <a:ext cx="9390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为了实现对全网能力节点的统一控制，需要克服现有集团带宽瓶颈，实现对导航全语音业务的有效支撑，并提高全网硬件资源利用率，节约成本。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223026" y="3407783"/>
            <a:ext cx="252489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度高性能鉴权中心</a:t>
            </a:r>
            <a:endParaRPr kumimoji="1"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052919" y="3879918"/>
            <a:ext cx="9390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为建设</a:t>
            </a:r>
            <a:r>
              <a:rPr lang="zh-CN" altLang="en-US" sz="1400" dirty="0">
                <a:latin typeface="+mn-ea"/>
              </a:rPr>
              <a:t>统一的控制中心</a:t>
            </a:r>
            <a:r>
              <a:rPr lang="zh-CN" altLang="en-US" sz="1400" dirty="0" smtClean="0">
                <a:latin typeface="+mn-ea"/>
              </a:rPr>
              <a:t>，</a:t>
            </a:r>
            <a:r>
              <a:rPr lang="zh-CN" altLang="en-US" sz="1400" dirty="0">
                <a:latin typeface="+mn-ea"/>
              </a:rPr>
              <a:t>达到</a:t>
            </a:r>
            <a:r>
              <a:rPr lang="zh-CN" altLang="en-US" sz="1400" dirty="0" smtClean="0">
                <a:latin typeface="+mn-ea"/>
              </a:rPr>
              <a:t>对</a:t>
            </a:r>
            <a:r>
              <a:rPr lang="zh-CN" altLang="en-US" sz="1400" dirty="0">
                <a:latin typeface="+mn-ea"/>
              </a:rPr>
              <a:t>全网节点的统一鉴权和统一</a:t>
            </a:r>
            <a:r>
              <a:rPr lang="zh-CN" altLang="en-US" sz="1400" dirty="0" smtClean="0">
                <a:latin typeface="+mn-ea"/>
              </a:rPr>
              <a:t>控制，需要在</a:t>
            </a:r>
            <a:r>
              <a:rPr lang="zh-CN" altLang="en-US" sz="1400" dirty="0">
                <a:latin typeface="+mn-ea"/>
              </a:rPr>
              <a:t>原有单一鉴权基础上进行功能扩展</a:t>
            </a:r>
            <a:r>
              <a:rPr lang="zh-CN" altLang="en-US" sz="1400" dirty="0" smtClean="0">
                <a:latin typeface="+mn-ea"/>
              </a:rPr>
              <a:t>，克服鉴权中心多维</a:t>
            </a:r>
            <a:r>
              <a:rPr lang="zh-CN" altLang="en-US" sz="1400" dirty="0">
                <a:latin typeface="+mn-ea"/>
              </a:rPr>
              <a:t>度</a:t>
            </a:r>
            <a:r>
              <a:rPr lang="zh-CN" altLang="en-US" sz="1400" dirty="0" smtClean="0">
                <a:latin typeface="+mn-ea"/>
              </a:rPr>
              <a:t>高性能技术要求，设计</a:t>
            </a:r>
            <a:r>
              <a:rPr lang="zh-CN" altLang="en-US" sz="1400" dirty="0">
                <a:latin typeface="+mn-ea"/>
              </a:rPr>
              <a:t>调度算法</a:t>
            </a:r>
            <a:r>
              <a:rPr lang="zh-CN" altLang="en-US" sz="1400" dirty="0" smtClean="0">
                <a:latin typeface="+mn-ea"/>
              </a:rPr>
              <a:t>，实现全</a:t>
            </a:r>
            <a:r>
              <a:rPr lang="zh-CN" altLang="en-US" sz="1400" dirty="0">
                <a:latin typeface="+mn-ea"/>
              </a:rPr>
              <a:t>网能力节点</a:t>
            </a:r>
            <a:r>
              <a:rPr lang="zh-CN" altLang="en-US" sz="1400" dirty="0" smtClean="0">
                <a:latin typeface="+mn-ea"/>
              </a:rPr>
              <a:t>调度控制。</a:t>
            </a:r>
            <a:endParaRPr lang="en-US" altLang="zh-CN" sz="1400" dirty="0"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23026" y="4930945"/>
            <a:ext cx="1776745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600"/>
              </a:spcBef>
              <a:buClr>
                <a:srgbClr val="F97E39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引擎产品改造</a:t>
            </a:r>
            <a:endParaRPr kumimoji="1"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052919" y="5283652"/>
            <a:ext cx="9390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为适配能力平台分布式部署架构，在</a:t>
            </a:r>
            <a:r>
              <a:rPr lang="zh-CN" altLang="en-US" sz="1400" dirty="0">
                <a:latin typeface="+mn-ea"/>
              </a:rPr>
              <a:t>各个能力节点建设节点注册中心</a:t>
            </a:r>
            <a:r>
              <a:rPr lang="zh-CN" altLang="en-US" sz="1400" dirty="0" smtClean="0">
                <a:latin typeface="+mn-ea"/>
              </a:rPr>
              <a:t>，需要克服对现有</a:t>
            </a:r>
            <a:r>
              <a:rPr lang="zh-CN" altLang="en-US" sz="1400" dirty="0">
                <a:latin typeface="+mn-ea"/>
              </a:rPr>
              <a:t>引擎产品</a:t>
            </a:r>
            <a:r>
              <a:rPr lang="zh-CN" altLang="en-US" sz="1400" dirty="0" smtClean="0">
                <a:latin typeface="+mn-ea"/>
              </a:rPr>
              <a:t>改造的技术问题，</a:t>
            </a:r>
            <a:r>
              <a:rPr lang="zh-CN" altLang="en-US" sz="1400" dirty="0">
                <a:latin typeface="+mn-ea"/>
              </a:rPr>
              <a:t>实现双负载方案</a:t>
            </a:r>
            <a:r>
              <a:rPr lang="zh-CN" altLang="en-US" sz="1400" dirty="0" smtClean="0">
                <a:latin typeface="+mn-ea"/>
              </a:rPr>
              <a:t>，同时需要设计</a:t>
            </a:r>
            <a:r>
              <a:rPr lang="zh-CN" altLang="en-US" sz="1400" dirty="0">
                <a:latin typeface="+mn-ea"/>
              </a:rPr>
              <a:t>统一接入规范，支持各类智能能力的扩展</a:t>
            </a:r>
            <a:r>
              <a:rPr lang="zh-CN" altLang="en-US" sz="1400" dirty="0" smtClean="0">
                <a:latin typeface="+mn-ea"/>
              </a:rPr>
              <a:t>接入。</a:t>
            </a:r>
            <a:endParaRPr lang="zh-CN" altLang="en-US" sz="1400" dirty="0"/>
          </a:p>
        </p:txBody>
      </p:sp>
      <p:sp>
        <p:nvSpPr>
          <p:cNvPr id="82" name="椭圆 81"/>
          <p:cNvSpPr/>
          <p:nvPr/>
        </p:nvSpPr>
        <p:spPr>
          <a:xfrm>
            <a:off x="1376483" y="2387087"/>
            <a:ext cx="512618" cy="4788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83" name="椭圆 82"/>
          <p:cNvSpPr/>
          <p:nvPr/>
        </p:nvSpPr>
        <p:spPr>
          <a:xfrm>
            <a:off x="1380971" y="3879918"/>
            <a:ext cx="512618" cy="4788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84" name="椭圆 83"/>
          <p:cNvSpPr/>
          <p:nvPr/>
        </p:nvSpPr>
        <p:spPr>
          <a:xfrm>
            <a:off x="1386875" y="5413555"/>
            <a:ext cx="512618" cy="4788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088B11B6-A00D-4362-9326-920E713964DB}"/>
              </a:ext>
            </a:extLst>
          </p:cNvPr>
          <p:cNvCxnSpPr>
            <a:cxnSpLocks/>
          </p:cNvCxnSpPr>
          <p:nvPr/>
        </p:nvCxnSpPr>
        <p:spPr>
          <a:xfrm>
            <a:off x="907318" y="3272937"/>
            <a:ext cx="10536543" cy="464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xmlns="" id="{088B11B6-A00D-4362-9326-920E713964DB}"/>
              </a:ext>
            </a:extLst>
          </p:cNvPr>
          <p:cNvCxnSpPr>
            <a:cxnSpLocks/>
          </p:cNvCxnSpPr>
          <p:nvPr/>
        </p:nvCxnSpPr>
        <p:spPr>
          <a:xfrm>
            <a:off x="907318" y="4840358"/>
            <a:ext cx="10536543" cy="464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776784" y="234517"/>
            <a:ext cx="10355334" cy="7797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0" b="1" kern="1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智能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能力平台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项目进展及投入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2609" y="951300"/>
            <a:ext cx="10671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为了响应中移能力平台二期</a:t>
            </a:r>
            <a:r>
              <a:rPr lang="zh-CN" altLang="en-US" sz="1600" dirty="0" smtClean="0"/>
              <a:t>的规划建设</a:t>
            </a:r>
            <a:r>
              <a:rPr lang="zh-CN" altLang="en-US" sz="1600" dirty="0"/>
              <a:t>，讯飞快速组建项目团队</a:t>
            </a:r>
            <a:r>
              <a:rPr lang="zh-CN" altLang="en-US" sz="1600" dirty="0" smtClean="0"/>
              <a:t>，双方已进行</a:t>
            </a:r>
            <a:r>
              <a:rPr lang="zh-CN" altLang="en-US" sz="1600" dirty="0"/>
              <a:t>多次非定期</a:t>
            </a:r>
            <a:r>
              <a:rPr lang="zh-CN" altLang="en-US" sz="1600" dirty="0" smtClean="0"/>
              <a:t>会议，并在双方意见一致的情况下输出</a:t>
            </a:r>
            <a:r>
              <a:rPr lang="zh-CN" altLang="en-US" sz="1600" dirty="0"/>
              <a:t>项目</a:t>
            </a:r>
            <a:r>
              <a:rPr lang="zh-CN" altLang="en-US" sz="1600" dirty="0" smtClean="0"/>
              <a:t>实施计划和设计方案。</a:t>
            </a:r>
            <a:endParaRPr lang="en-US" altLang="zh-CN" sz="1600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6965963" y="2016292"/>
            <a:ext cx="3342790" cy="57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持续投入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154614" y="2016292"/>
            <a:ext cx="3263253" cy="57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3589C397-04AB-41D8-8381-E99BA9A6EED1}"/>
              </a:ext>
            </a:extLst>
          </p:cNvPr>
          <p:cNvCxnSpPr>
            <a:cxnSpLocks/>
          </p:cNvCxnSpPr>
          <p:nvPr/>
        </p:nvCxnSpPr>
        <p:spPr bwMode="auto">
          <a:xfrm>
            <a:off x="5599747" y="2215754"/>
            <a:ext cx="0" cy="42127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矩形 3"/>
          <p:cNvSpPr/>
          <p:nvPr/>
        </p:nvSpPr>
        <p:spPr>
          <a:xfrm>
            <a:off x="6004516" y="2822751"/>
            <a:ext cx="52656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/>
              <a:t>能力体验系统：</a:t>
            </a:r>
            <a:r>
              <a:rPr lang="zh-CN" altLang="en-US" sz="1400" dirty="0"/>
              <a:t>作为统一管理中心的用户体验模块，已基本建设完成，为用户提供公网的能力调用方案和能力体验功能，持续进行UI优化迭代和性能优化。实现了对语音识别，语音合成，文本翻译等智能能力的体验功能。后续将与统一管理中心进行集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统一</a:t>
            </a:r>
            <a:r>
              <a:rPr lang="zh-CN" altLang="en-US" sz="1400" b="1" dirty="0"/>
              <a:t>监控平台：</a:t>
            </a:r>
            <a:r>
              <a:rPr lang="zh-CN" altLang="en-US" sz="1400" dirty="0"/>
              <a:t>作为统一管理中心的监控管理模块，已依据设计投入开发中，预计在7月中旬开发完成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能力</a:t>
            </a:r>
            <a:r>
              <a:rPr lang="zh-CN" altLang="en-US" sz="1400" b="1" dirty="0"/>
              <a:t>引擎升级改造：</a:t>
            </a:r>
            <a:r>
              <a:rPr lang="zh-CN" altLang="en-US" sz="1400" dirty="0"/>
              <a:t>作为节点的计算能力，对引擎的服务层，能力层进行分布式架构下的适配改造升级工作。</a:t>
            </a:r>
          </a:p>
        </p:txBody>
      </p:sp>
      <p:sp>
        <p:nvSpPr>
          <p:cNvPr id="5" name="矩形 4"/>
          <p:cNvSpPr/>
          <p:nvPr/>
        </p:nvSpPr>
        <p:spPr>
          <a:xfrm>
            <a:off x="713626" y="2822751"/>
            <a:ext cx="414522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/>
              <a:t>2018年3月</a:t>
            </a:r>
            <a:r>
              <a:rPr lang="zh-CN" altLang="en-US" sz="1400" dirty="0"/>
              <a:t>，完成能力体验系统的</a:t>
            </a:r>
            <a:r>
              <a:rPr lang="zh-CN" altLang="en-US" sz="1400" dirty="0" smtClean="0"/>
              <a:t>建设</a:t>
            </a:r>
            <a:r>
              <a:rPr lang="zh-CN" altLang="en-US" sz="1400" dirty="0"/>
              <a:t>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2018年5月</a:t>
            </a:r>
            <a:r>
              <a:rPr lang="zh-CN" altLang="en-US" sz="1400" dirty="0"/>
              <a:t>，完成</a:t>
            </a:r>
            <a:r>
              <a:rPr lang="zh-CN" altLang="en-US" sz="1400" dirty="0" smtClean="0"/>
              <a:t>能力平台二</a:t>
            </a:r>
            <a:r>
              <a:rPr lang="zh-CN" altLang="en-US" sz="1400" dirty="0"/>
              <a:t>期平台升级</a:t>
            </a:r>
            <a:r>
              <a:rPr lang="zh-CN" altLang="en-US" sz="1400" dirty="0" smtClean="0"/>
              <a:t>整体方案设计；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2018年5月</a:t>
            </a:r>
            <a:r>
              <a:rPr lang="zh-CN" altLang="en-US" sz="1400" dirty="0" smtClean="0"/>
              <a:t>，开展统一</a:t>
            </a:r>
            <a:r>
              <a:rPr lang="zh-CN" altLang="en-US" sz="1400" dirty="0"/>
              <a:t>管理中心的监控功能投入</a:t>
            </a:r>
            <a:r>
              <a:rPr lang="zh-CN" altLang="en-US" sz="1400" dirty="0" smtClean="0"/>
              <a:t>开发工作，持续进行中；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2018</a:t>
            </a:r>
            <a:r>
              <a:rPr lang="zh-CN" altLang="en-US" sz="1400" b="1" dirty="0"/>
              <a:t>目6月</a:t>
            </a:r>
            <a:r>
              <a:rPr lang="zh-CN" altLang="en-US" sz="1400" dirty="0" smtClean="0"/>
              <a:t>，开展能力平台二</a:t>
            </a:r>
            <a:r>
              <a:rPr lang="zh-CN" altLang="en-US" sz="1400" dirty="0"/>
              <a:t>期升级方案中各个模块的详细设计</a:t>
            </a:r>
            <a:r>
              <a:rPr lang="zh-CN" altLang="en-US" sz="1400" dirty="0" smtClean="0"/>
              <a:t>方案。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165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70693" y="203973"/>
            <a:ext cx="7780393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统一导航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发展瓶颈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303" y="983704"/>
            <a:ext cx="9571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  <a:sym typeface="Calibri"/>
              </a:rPr>
              <a:t>统一导航平台自上线以来，取得了显著成效，</a:t>
            </a:r>
            <a:r>
              <a:rPr lang="zh-CN" altLang="en-US" sz="1600" dirty="0" smtClean="0">
                <a:latin typeface="+mj-ea"/>
                <a:sym typeface="Calibri"/>
              </a:rPr>
              <a:t>但业务量的增大致使导航存在多种问题亟待解决</a:t>
            </a:r>
            <a:endParaRPr lang="en-US" altLang="zh-CN" sz="1600" kern="0" dirty="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47469" y="1625893"/>
            <a:ext cx="8607554" cy="1573443"/>
            <a:chOff x="2908825" y="1873301"/>
            <a:chExt cx="8607554" cy="1573443"/>
          </a:xfrm>
        </p:grpSpPr>
        <p:grpSp>
          <p:nvGrpSpPr>
            <p:cNvPr id="11" name="组合 10"/>
            <p:cNvGrpSpPr/>
            <p:nvPr/>
          </p:nvGrpSpPr>
          <p:grpSpPr>
            <a:xfrm>
              <a:off x="2908825" y="1873301"/>
              <a:ext cx="8607554" cy="1573443"/>
              <a:chOff x="273434" y="1756845"/>
              <a:chExt cx="8607554" cy="1573443"/>
            </a:xfrm>
          </p:grpSpPr>
          <p:sp>
            <p:nvSpPr>
              <p:cNvPr id="13" name="TextBox 4"/>
              <p:cNvSpPr txBox="1">
                <a:spLocks noChangeArrowheads="1"/>
              </p:cNvSpPr>
              <p:nvPr/>
            </p:nvSpPr>
            <p:spPr bwMode="auto">
              <a:xfrm>
                <a:off x="273434" y="2839095"/>
                <a:ext cx="1431405" cy="483989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fontAlgn="base"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业务需求定稿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天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4"/>
              <p:cNvSpPr txBox="1">
                <a:spLocks noChangeArrowheads="1"/>
              </p:cNvSpPr>
              <p:nvPr/>
            </p:nvSpPr>
            <p:spPr bwMode="auto">
              <a:xfrm>
                <a:off x="2009607" y="2818520"/>
                <a:ext cx="1439836" cy="483989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讯飞开发和联调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1.5</a:t>
                </a: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天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6" name="图片 17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80879" y="2263012"/>
                <a:ext cx="657449" cy="54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Box 4"/>
              <p:cNvSpPr txBox="1">
                <a:spLocks noChangeArrowheads="1"/>
              </p:cNvSpPr>
              <p:nvPr/>
            </p:nvSpPr>
            <p:spPr bwMode="auto">
              <a:xfrm>
                <a:off x="3514537" y="2846299"/>
                <a:ext cx="1932726" cy="483989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接口测试、讯飞流程测试、中移测试共</a:t>
                </a:r>
                <a:r>
                  <a: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天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8" name="Picture 464" descr="server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808191" y="2201961"/>
                <a:ext cx="390676" cy="594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4"/>
              <p:cNvSpPr txBox="1">
                <a:spLocks noChangeArrowheads="1"/>
              </p:cNvSpPr>
              <p:nvPr/>
            </p:nvSpPr>
            <p:spPr bwMode="auto">
              <a:xfrm>
                <a:off x="5447263" y="2818519"/>
                <a:ext cx="997276" cy="483989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周二或周四业务上线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4"/>
              <p:cNvSpPr txBox="1">
                <a:spLocks noChangeArrowheads="1"/>
              </p:cNvSpPr>
              <p:nvPr/>
            </p:nvSpPr>
            <p:spPr bwMode="auto">
              <a:xfrm>
                <a:off x="6895335" y="2306597"/>
                <a:ext cx="1985653" cy="774383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400" b="1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参与方较多，周期较长，业务上线平均需要</a:t>
                </a:r>
                <a:r>
                  <a:rPr lang="en-US" altLang="zh-CN" sz="1400" b="1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7</a:t>
                </a:r>
                <a:r>
                  <a:rPr lang="zh-CN" altLang="en-US" sz="1400" b="1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天以上</a:t>
                </a:r>
                <a:endParaRPr lang="en-US" altLang="zh-CN" sz="14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右大括号 20"/>
              <p:cNvSpPr/>
              <p:nvPr/>
            </p:nvSpPr>
            <p:spPr bwMode="auto">
              <a:xfrm>
                <a:off x="6561937" y="2115082"/>
                <a:ext cx="216000" cy="1080000"/>
              </a:xfrm>
              <a:prstGeom prst="rightBrace">
                <a:avLst/>
              </a:prstGeom>
              <a:noFill/>
              <a:ln w="635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567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cxnSp>
            <p:nvCxnSpPr>
              <p:cNvPr id="22" name="肘形连接符 21"/>
              <p:cNvCxnSpPr>
                <a:stCxn id="18" idx="0"/>
              </p:cNvCxnSpPr>
              <p:nvPr/>
            </p:nvCxnSpPr>
            <p:spPr bwMode="auto">
              <a:xfrm rot="16200000" flipH="1" flipV="1">
                <a:off x="3465620" y="-240137"/>
                <a:ext cx="95812" cy="4980007"/>
              </a:xfrm>
              <a:prstGeom prst="bentConnector3">
                <a:avLst>
                  <a:gd name="adj1" fmla="val -110393"/>
                </a:avLst>
              </a:prstGeom>
              <a:noFill/>
              <a:ln w="3175" cap="flat" cmpd="sng" algn="ctr">
                <a:solidFill>
                  <a:srgbClr val="333399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23" name="TextBox 4"/>
              <p:cNvSpPr txBox="1">
                <a:spLocks noChangeArrowheads="1"/>
              </p:cNvSpPr>
              <p:nvPr/>
            </p:nvSpPr>
            <p:spPr bwMode="auto">
              <a:xfrm>
                <a:off x="2368310" y="1756845"/>
                <a:ext cx="2604398" cy="290393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接口稳定，系统环境部署调试到位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 bwMode="auto">
              <a:xfrm>
                <a:off x="1403648" y="2492896"/>
                <a:ext cx="746753" cy="794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333399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>
                <a:off x="3311769" y="2496503"/>
                <a:ext cx="746753" cy="794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333399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" name="直接箭头连接符 25"/>
              <p:cNvCxnSpPr/>
              <p:nvPr/>
            </p:nvCxnSpPr>
            <p:spPr bwMode="auto">
              <a:xfrm>
                <a:off x="4942677" y="2489715"/>
                <a:ext cx="746753" cy="794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333399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pic>
          <p:nvPicPr>
            <p:cNvPr id="28" name="图片 126" descr="j0433958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95230" y="2378734"/>
              <a:ext cx="527366" cy="569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图片 34" descr="j0433932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56948" y="2384419"/>
              <a:ext cx="589257" cy="58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组合 83"/>
          <p:cNvGrpSpPr/>
          <p:nvPr/>
        </p:nvGrpSpPr>
        <p:grpSpPr>
          <a:xfrm>
            <a:off x="2625656" y="3394785"/>
            <a:ext cx="8827510" cy="2072816"/>
            <a:chOff x="1576225" y="3415890"/>
            <a:chExt cx="8827510" cy="2072816"/>
          </a:xfrm>
        </p:grpSpPr>
        <p:grpSp>
          <p:nvGrpSpPr>
            <p:cNvPr id="83" name="组合 82"/>
            <p:cNvGrpSpPr/>
            <p:nvPr/>
          </p:nvGrpSpPr>
          <p:grpSpPr>
            <a:xfrm>
              <a:off x="1576225" y="3578682"/>
              <a:ext cx="8827510" cy="1910024"/>
              <a:chOff x="1576225" y="3578682"/>
              <a:chExt cx="8827510" cy="1910024"/>
            </a:xfrm>
          </p:grpSpPr>
          <p:sp>
            <p:nvSpPr>
              <p:cNvPr id="58" name="TextBox 4"/>
              <p:cNvSpPr txBox="1">
                <a:spLocks noChangeArrowheads="1"/>
              </p:cNvSpPr>
              <p:nvPr/>
            </p:nvSpPr>
            <p:spPr bwMode="auto">
              <a:xfrm>
                <a:off x="4453487" y="3578682"/>
                <a:ext cx="959462" cy="290393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fontAlgn="base"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相对简单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1576225" y="3601037"/>
                <a:ext cx="8827510" cy="1887669"/>
                <a:chOff x="1542579" y="4181767"/>
                <a:chExt cx="8907628" cy="2131404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2477930" y="4181767"/>
                  <a:ext cx="7972277" cy="1678836"/>
                  <a:chOff x="511895" y="5478725"/>
                  <a:chExt cx="7972277" cy="1678836"/>
                </a:xfrm>
              </p:grpSpPr>
              <p:cxnSp>
                <p:nvCxnSpPr>
                  <p:cNvPr id="34" name="直接箭头连接符 33"/>
                  <p:cNvCxnSpPr/>
                  <p:nvPr/>
                </p:nvCxnSpPr>
                <p:spPr bwMode="auto">
                  <a:xfrm>
                    <a:off x="511895" y="6313099"/>
                    <a:ext cx="1296633" cy="23189"/>
                  </a:xfrm>
                  <a:prstGeom prst="straightConnector1">
                    <a:avLst/>
                  </a:prstGeom>
                  <a:noFill/>
                  <a:ln w="3175" cap="flat" cmpd="sng" algn="ctr">
                    <a:solidFill>
                      <a:srgbClr val="333399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37" name="Line 52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904774" y="6123617"/>
                    <a:ext cx="297347" cy="1083106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333399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53"/>
                  <p:cNvSpPr>
                    <a:spLocks noChangeShapeType="1"/>
                  </p:cNvSpPr>
                  <p:nvPr/>
                </p:nvSpPr>
                <p:spPr bwMode="auto">
                  <a:xfrm rot="5400000" flipH="1" flipV="1">
                    <a:off x="893873" y="5453912"/>
                    <a:ext cx="297004" cy="1060954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333399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34846" y="5728265"/>
                    <a:ext cx="2049326" cy="874371"/>
                  </a:xfrm>
                  <a:prstGeom prst="roundRect">
                    <a:avLst>
                      <a:gd name="adj" fmla="val 8189"/>
                    </a:avLst>
                  </a:prstGeom>
                  <a:noFill/>
                  <a:ln w="25400" cap="flat" cmpd="sng" algn="ctr">
                    <a:noFill/>
                    <a:prstDash val="dash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pPr fontAlgn="base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1F497D"/>
                      </a:buClr>
                      <a:buSzPct val="80000"/>
                      <a:defRPr/>
                    </a:pPr>
                    <a:r>
                      <a:rPr lang="zh-CN" altLang="en-US" sz="1400" b="1" kern="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流程开发脚本语言学习成本较高，业务下沉分省难度较大</a:t>
                    </a:r>
                    <a:endParaRPr lang="en-US" altLang="zh-CN" sz="1400" b="1" kern="0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5" name="右大括号 44"/>
                  <p:cNvSpPr/>
                  <p:nvPr/>
                </p:nvSpPr>
                <p:spPr bwMode="auto">
                  <a:xfrm>
                    <a:off x="6028248" y="5653536"/>
                    <a:ext cx="266293" cy="1219413"/>
                  </a:xfrm>
                  <a:prstGeom prst="rightBrace">
                    <a:avLst/>
                  </a:prstGeom>
                  <a:noFill/>
                  <a:ln w="6350" cap="flat" cmpd="sng" algn="ctr">
                    <a:solidFill>
                      <a:schemeClr val="accent3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55675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9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  <p:pic>
                <p:nvPicPr>
                  <p:cNvPr id="46" name="图片 126" descr="j0433958.png"/>
                  <p:cNvPicPr>
                    <a:picLocks noChangeAspect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859932" y="5478725"/>
                    <a:ext cx="527366" cy="569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" name="图片 126" descr="j0433958.png"/>
                  <p:cNvPicPr>
                    <a:picLocks noChangeAspect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825690" y="6032930"/>
                    <a:ext cx="527366" cy="569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" name="图片 126" descr="j0433958.png"/>
                  <p:cNvPicPr>
                    <a:picLocks noChangeAspect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808528" y="6588340"/>
                    <a:ext cx="527366" cy="569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cxnSp>
                <p:nvCxnSpPr>
                  <p:cNvPr id="52" name="直接箭头连接符 51"/>
                  <p:cNvCxnSpPr/>
                  <p:nvPr/>
                </p:nvCxnSpPr>
                <p:spPr bwMode="auto">
                  <a:xfrm>
                    <a:off x="2522537" y="5763335"/>
                    <a:ext cx="908103" cy="11890"/>
                  </a:xfrm>
                  <a:prstGeom prst="straightConnector1">
                    <a:avLst/>
                  </a:prstGeom>
                  <a:noFill/>
                  <a:ln w="3175" cap="flat" cmpd="sng" algn="ctr">
                    <a:solidFill>
                      <a:srgbClr val="333399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71" name="直接箭头连接符 70"/>
                  <p:cNvCxnSpPr/>
                  <p:nvPr/>
                </p:nvCxnSpPr>
                <p:spPr bwMode="auto">
                  <a:xfrm>
                    <a:off x="4453036" y="5761029"/>
                    <a:ext cx="498638" cy="0"/>
                  </a:xfrm>
                  <a:prstGeom prst="straightConnector1">
                    <a:avLst/>
                  </a:prstGeom>
                  <a:noFill/>
                  <a:ln w="3175" cap="flat" cmpd="sng" algn="ctr">
                    <a:solidFill>
                      <a:srgbClr val="333399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73" name="直接箭头连接符 72"/>
                  <p:cNvCxnSpPr/>
                  <p:nvPr/>
                </p:nvCxnSpPr>
                <p:spPr bwMode="auto">
                  <a:xfrm>
                    <a:off x="4448751" y="6319578"/>
                    <a:ext cx="498638" cy="0"/>
                  </a:xfrm>
                  <a:prstGeom prst="straightConnector1">
                    <a:avLst/>
                  </a:prstGeom>
                  <a:noFill/>
                  <a:ln w="3175" cap="flat" cmpd="sng" algn="ctr">
                    <a:solidFill>
                      <a:srgbClr val="333399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pic>
              <p:nvPicPr>
                <p:cNvPr id="47" name="图片 34" descr="j0433932.pn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727842" y="4723804"/>
                  <a:ext cx="589257" cy="5892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5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543618" y="4374135"/>
                  <a:ext cx="615629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XML</a:t>
                  </a:r>
                </a:p>
              </p:txBody>
            </p:sp>
            <p:sp>
              <p:nvSpPr>
                <p:cNvPr id="56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818431" y="4732227"/>
                  <a:ext cx="615629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LUA</a:t>
                  </a:r>
                </a:p>
              </p:txBody>
            </p:sp>
            <p:sp>
              <p:nvSpPr>
                <p:cNvPr id="5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543617" y="5387425"/>
                  <a:ext cx="615629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TPS</a:t>
                  </a:r>
                </a:p>
              </p:txBody>
            </p:sp>
            <p:cxnSp>
              <p:nvCxnSpPr>
                <p:cNvPr id="59" name="直接箭头连接符 58"/>
                <p:cNvCxnSpPr/>
                <p:nvPr/>
              </p:nvCxnSpPr>
              <p:spPr bwMode="auto">
                <a:xfrm>
                  <a:off x="4468830" y="5039330"/>
                  <a:ext cx="927845" cy="0"/>
                </a:xfrm>
                <a:prstGeom prst="straightConnector1">
                  <a:avLst/>
                </a:prstGeom>
                <a:noFill/>
                <a:ln w="3175" cap="flat" cmpd="sng" algn="ctr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0" name="直接箭头连接符 59"/>
                <p:cNvCxnSpPr/>
                <p:nvPr/>
              </p:nvCxnSpPr>
              <p:spPr bwMode="auto">
                <a:xfrm>
                  <a:off x="4452706" y="5575992"/>
                  <a:ext cx="943969" cy="8468"/>
                </a:xfrm>
                <a:prstGeom prst="straightConnector1">
                  <a:avLst/>
                </a:prstGeom>
                <a:noFill/>
                <a:ln w="3175" cap="flat" cmpd="sng" algn="ctr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61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4484858" y="4712804"/>
                  <a:ext cx="959462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相对复杂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4421089" y="5269383"/>
                  <a:ext cx="959462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相对复杂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3231432" y="5829182"/>
                  <a:ext cx="1453190" cy="483989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业务人员学习流程开发脚本语言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542579" y="5235381"/>
                  <a:ext cx="936951" cy="483989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讯飞开发培训支持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355083" y="4236273"/>
                  <a:ext cx="1145338" cy="483989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代码复用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30%</a:t>
                  </a:r>
                </a:p>
              </p:txBody>
            </p:sp>
            <p:sp>
              <p:nvSpPr>
                <p:cNvPr id="68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355083" y="4761044"/>
                  <a:ext cx="1145338" cy="483989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代码复用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20%</a:t>
                  </a:r>
                </a:p>
              </p:txBody>
            </p:sp>
            <p:sp>
              <p:nvSpPr>
                <p:cNvPr id="69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355083" y="5342466"/>
                  <a:ext cx="1145338" cy="483989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代码复用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20%</a:t>
                  </a:r>
                </a:p>
              </p:txBody>
            </p:sp>
            <p:cxnSp>
              <p:nvCxnSpPr>
                <p:cNvPr id="75" name="直接箭头连接符 74"/>
                <p:cNvCxnSpPr/>
                <p:nvPr/>
              </p:nvCxnSpPr>
              <p:spPr bwMode="auto">
                <a:xfrm>
                  <a:off x="6376686" y="5543320"/>
                  <a:ext cx="498638" cy="0"/>
                </a:xfrm>
                <a:prstGeom prst="straightConnector1">
                  <a:avLst/>
                </a:prstGeom>
                <a:noFill/>
                <a:ln w="3175" cap="flat" cmpd="sng" algn="ctr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8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6969114" y="4318874"/>
                  <a:ext cx="959462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1.5</a:t>
                  </a: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月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1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6940782" y="4894133"/>
                  <a:ext cx="959462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2</a:t>
                  </a: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月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2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6901671" y="5439263"/>
                  <a:ext cx="959462" cy="290393"/>
                </a:xfrm>
                <a:prstGeom prst="roundRect">
                  <a:avLst>
                    <a:gd name="adj" fmla="val 8189"/>
                  </a:avLst>
                </a:prstGeom>
                <a:noFill/>
                <a:ln w="25400" cap="flat" cmpd="sng" algn="ctr">
                  <a:noFill/>
                  <a:prstDash val="dash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ctr" fontAlgn="base">
                    <a:spcAft>
                      <a:spcPct val="0"/>
                    </a:spcAft>
                    <a:buClr>
                      <a:srgbClr val="1F497D"/>
                    </a:buClr>
                    <a:buSzPct val="80000"/>
                    <a:defRPr/>
                  </a:pPr>
                  <a:r>
                    <a:rPr lang="en-US" altLang="zh-CN" sz="1200" kern="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2</a:t>
                  </a:r>
                  <a:r>
                    <a:rPr lang="zh-CN" altLang="en-US" sz="1200" kern="0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月</a:t>
                  </a:r>
                  <a:endPara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85" name="TextBox 4"/>
            <p:cNvSpPr txBox="1">
              <a:spLocks noChangeArrowheads="1"/>
            </p:cNvSpPr>
            <p:nvPr/>
          </p:nvSpPr>
          <p:spPr bwMode="auto">
            <a:xfrm>
              <a:off x="6951426" y="3415890"/>
              <a:ext cx="959462" cy="290393"/>
            </a:xfrm>
            <a:prstGeom prst="roundRect">
              <a:avLst>
                <a:gd name="adj" fmla="val 8189"/>
              </a:avLst>
            </a:prstGeom>
            <a:noFill/>
            <a:ln w="25400" cap="flat" cmpd="sng" algn="ctr">
              <a:noFill/>
              <a:prstDash val="dash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fontAlgn="base">
                <a:spcAft>
                  <a:spcPct val="0"/>
                </a:spcAft>
                <a:buClr>
                  <a:srgbClr val="1F497D"/>
                </a:buClr>
                <a:buSzPct val="80000"/>
                <a:defRPr/>
              </a:pPr>
              <a:r>
                <a:rPr lang="zh-CN" altLang="en-US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上手时间</a:t>
              </a:r>
              <a:endParaRPr lang="en-US" altLang="zh-CN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809252" y="5548810"/>
            <a:ext cx="8862049" cy="1144497"/>
            <a:chOff x="1869452" y="5561510"/>
            <a:chExt cx="8862049" cy="1144497"/>
          </a:xfrm>
        </p:grpSpPr>
        <p:grpSp>
          <p:nvGrpSpPr>
            <p:cNvPr id="87" name="组合 86"/>
            <p:cNvGrpSpPr/>
            <p:nvPr/>
          </p:nvGrpSpPr>
          <p:grpSpPr>
            <a:xfrm>
              <a:off x="1869452" y="5561510"/>
              <a:ext cx="8862049" cy="1144497"/>
              <a:chOff x="220565" y="5737589"/>
              <a:chExt cx="8089474" cy="1144497"/>
            </a:xfrm>
          </p:grpSpPr>
          <p:cxnSp>
            <p:nvCxnSpPr>
              <p:cNvPr id="90" name="直接箭头连接符 89"/>
              <p:cNvCxnSpPr/>
              <p:nvPr/>
            </p:nvCxnSpPr>
            <p:spPr bwMode="auto">
              <a:xfrm>
                <a:off x="1354334" y="6401311"/>
                <a:ext cx="1357322" cy="1588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3333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1" name="TextBox 4"/>
              <p:cNvSpPr txBox="1">
                <a:spLocks noChangeArrowheads="1"/>
              </p:cNvSpPr>
              <p:nvPr/>
            </p:nvSpPr>
            <p:spPr bwMode="auto">
              <a:xfrm>
                <a:off x="1421011" y="6090935"/>
                <a:ext cx="1122063" cy="290393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话务进入</a:t>
                </a:r>
                <a:r>
                  <a: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IVR</a:t>
                </a:r>
              </a:p>
            </p:txBody>
          </p:sp>
          <p:pic>
            <p:nvPicPr>
              <p:cNvPr id="92" name="Picture 44" descr="png-0218"/>
              <p:cNvPicPr>
                <a:picLocks noChangeAspect="1" noChangeArrowheads="1"/>
              </p:cNvPicPr>
              <p:nvPr/>
            </p:nvPicPr>
            <p:blipFill rotWithShape="1">
              <a:blip r:embed="rId7"/>
              <a:srcRect l="16758" r="17445"/>
              <a:stretch/>
            </p:blipFill>
            <p:spPr bwMode="auto">
              <a:xfrm>
                <a:off x="5138655" y="5950369"/>
                <a:ext cx="572288" cy="510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" name="TextBox 4"/>
              <p:cNvSpPr txBox="1">
                <a:spLocks noChangeArrowheads="1"/>
              </p:cNvSpPr>
              <p:nvPr/>
            </p:nvSpPr>
            <p:spPr bwMode="auto">
              <a:xfrm>
                <a:off x="4973654" y="6460101"/>
                <a:ext cx="988246" cy="290393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语音导航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TextBox 4"/>
              <p:cNvSpPr txBox="1">
                <a:spLocks noChangeArrowheads="1"/>
              </p:cNvSpPr>
              <p:nvPr/>
            </p:nvSpPr>
            <p:spPr bwMode="auto">
              <a:xfrm>
                <a:off x="6243205" y="5794349"/>
                <a:ext cx="2066834" cy="1000244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400" b="1" dirty="0">
                    <a:solidFill>
                      <a:srgbClr val="FF0000"/>
                    </a:solidFill>
                  </a:rPr>
                  <a:t>当前客户服务渠道多样，微信、网页等渠道客服呈现增长态势，单一渠道服务无法满足客户需求</a:t>
                </a:r>
                <a:endParaRPr lang="en-US" altLang="zh-CN" sz="14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右大括号 100"/>
              <p:cNvSpPr/>
              <p:nvPr/>
            </p:nvSpPr>
            <p:spPr bwMode="auto">
              <a:xfrm>
                <a:off x="5911100" y="5737589"/>
                <a:ext cx="216000" cy="1080000"/>
              </a:xfrm>
              <a:prstGeom prst="rightBrace">
                <a:avLst/>
              </a:prstGeom>
              <a:noFill/>
              <a:ln w="635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567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05" name="TextBox 4"/>
              <p:cNvSpPr txBox="1">
                <a:spLocks noChangeArrowheads="1"/>
              </p:cNvSpPr>
              <p:nvPr/>
            </p:nvSpPr>
            <p:spPr bwMode="auto">
              <a:xfrm>
                <a:off x="220565" y="6591693"/>
                <a:ext cx="1175472" cy="290393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用户拨打</a:t>
                </a:r>
                <a:r>
                  <a:rPr lang="en-US" altLang="zh-CN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10086</a:t>
                </a:r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 flipV="1">
                <a:off x="3244820" y="6381328"/>
                <a:ext cx="1693678" cy="5301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3333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0" name="TextBox 4"/>
              <p:cNvSpPr txBox="1">
                <a:spLocks noChangeArrowheads="1"/>
              </p:cNvSpPr>
              <p:nvPr/>
            </p:nvSpPr>
            <p:spPr bwMode="auto">
              <a:xfrm>
                <a:off x="3365004" y="6077369"/>
                <a:ext cx="1462591" cy="290393"/>
              </a:xfrm>
              <a:prstGeom prst="roundRect">
                <a:avLst>
                  <a:gd name="adj" fmla="val 8189"/>
                </a:avLst>
              </a:prstGeom>
              <a:noFill/>
              <a:ln w="25400" cap="flat" cmpd="sng" algn="ctr">
                <a:noFill/>
                <a:prstDash val="dash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1F497D"/>
                  </a:buClr>
                  <a:buSzPct val="80000"/>
                  <a:defRPr/>
                </a:pPr>
                <a:r>
                  <a:rPr lang="zh-CN" altLang="en-US" sz="1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单一渠道接入导航</a:t>
                </a:r>
                <a:endParaRPr lang="en-US" altLang="zh-CN" sz="1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766" y="5932123"/>
              <a:ext cx="546214" cy="546214"/>
            </a:xfrm>
            <a:prstGeom prst="rect">
              <a:avLst/>
            </a:prstGeom>
          </p:spPr>
        </p:pic>
        <p:pic>
          <p:nvPicPr>
            <p:cNvPr id="109" name="图片 108">
              <a:extLst>
                <a:ext uri="{FF2B5EF4-FFF2-40B4-BE49-F238E27FC236}">
                  <a16:creationId xmlns="" xmlns:a16="http://schemas.microsoft.com/office/drawing/2014/main" id="{0B30304C-7A93-47C0-8091-D28A79AB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67024" y="5841224"/>
              <a:ext cx="559841" cy="479993"/>
            </a:xfrm>
            <a:prstGeom prst="rect">
              <a:avLst/>
            </a:prstGeom>
          </p:spPr>
        </p:pic>
      </p:grpSp>
      <p:sp>
        <p:nvSpPr>
          <p:cNvPr id="113" name="圆角矩形 112"/>
          <p:cNvSpPr/>
          <p:nvPr/>
        </p:nvSpPr>
        <p:spPr>
          <a:xfrm>
            <a:off x="331380" y="2232871"/>
            <a:ext cx="2040689" cy="366129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、业务上线周期长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21824" y="4141326"/>
            <a:ext cx="2040689" cy="366129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、自主运营门槛高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63715" y="5884423"/>
            <a:ext cx="2040689" cy="366129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noProof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、导航接入渠道单一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6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">
            <a:extLst>
              <a:ext uri="{FF2B5EF4-FFF2-40B4-BE49-F238E27FC236}">
                <a16:creationId xmlns:a16="http://schemas.microsoft.com/office/drawing/2014/main" xmlns="" id="{D94E75D7-9A19-4D66-AAD6-DAEDD79871A9}"/>
              </a:ext>
            </a:extLst>
          </p:cNvPr>
          <p:cNvSpPr>
            <a:spLocks/>
          </p:cNvSpPr>
          <p:nvPr/>
        </p:nvSpPr>
        <p:spPr bwMode="auto">
          <a:xfrm>
            <a:off x="7297063" y="5595112"/>
            <a:ext cx="709028" cy="6392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70693" y="203973"/>
            <a:ext cx="7780393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统一导航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多轮对话机器人</a:t>
            </a:r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 bwMode="auto">
          <a:xfrm>
            <a:off x="7031018" y="1953560"/>
            <a:ext cx="0" cy="47303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Shape 46"/>
          <p:cNvSpPr>
            <a:spLocks noChangeArrowheads="1"/>
          </p:cNvSpPr>
          <p:nvPr/>
        </p:nvSpPr>
        <p:spPr bwMode="auto">
          <a:xfrm>
            <a:off x="539303" y="834179"/>
            <a:ext cx="11473428" cy="115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1336" tIns="21336" rIns="21336" bIns="21336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kern="0" dirty="0" smtClean="0">
                <a:latin typeface="+mn-ea"/>
                <a:cs typeface="Segoe UI" panose="020B0502040204020203" pitchFamily="34" charset="0"/>
              </a:rPr>
              <a:t>为满足业务需求规划多轮对话</a:t>
            </a:r>
            <a:r>
              <a:rPr lang="zh-CN" altLang="en-US" sz="1600" kern="0" dirty="0">
                <a:latin typeface="+mn-ea"/>
                <a:cs typeface="Segoe UI" panose="020B0502040204020203" pitchFamily="34" charset="0"/>
              </a:rPr>
              <a:t>机器人，支持</a:t>
            </a:r>
            <a:r>
              <a:rPr lang="zh-CN" altLang="en-US" sz="1600" kern="0" dirty="0" smtClean="0">
                <a:latin typeface="+mn-ea"/>
                <a:cs typeface="Segoe UI" panose="020B0502040204020203" pitchFamily="34" charset="0"/>
              </a:rPr>
              <a:t>流程可视化</a:t>
            </a:r>
            <a:r>
              <a:rPr lang="zh-CN" altLang="en-US" sz="1600" kern="0" dirty="0">
                <a:latin typeface="+mn-ea"/>
                <a:cs typeface="Segoe UI" panose="020B0502040204020203" pitchFamily="34" charset="0"/>
              </a:rPr>
              <a:t>配置</a:t>
            </a:r>
            <a:r>
              <a:rPr lang="zh-CN" altLang="en-US" sz="1600" kern="0" dirty="0" smtClean="0">
                <a:latin typeface="+mn-ea"/>
                <a:cs typeface="Segoe UI" panose="020B0502040204020203" pitchFamily="34" charset="0"/>
              </a:rPr>
              <a:t>，降低运营人员培养成本，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提供便捷流程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在线测试与流程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审核功能，可实现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发布上线；</a:t>
            </a:r>
            <a:endParaRPr lang="en-US" altLang="zh-CN" sz="1600" kern="0" dirty="0">
              <a:latin typeface="+mn-ea"/>
              <a:cs typeface="Segoe UI" panose="020B0502040204020203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j-ea"/>
                <a:sym typeface="Calibri"/>
              </a:rPr>
              <a:t>面向多渠道接入导航，</a:t>
            </a:r>
            <a:r>
              <a:rPr lang="zh-CN" altLang="en-US" sz="1600" dirty="0">
                <a:latin typeface="+mj-ea"/>
                <a:sym typeface="Calibri"/>
              </a:rPr>
              <a:t>支持第三方接入</a:t>
            </a:r>
            <a:r>
              <a:rPr lang="zh-CN" altLang="en-US" sz="1600" dirty="0" smtClean="0">
                <a:latin typeface="+mj-ea"/>
                <a:sym typeface="Calibri"/>
              </a:rPr>
              <a:t>，可扩展更多覆盖场景</a:t>
            </a:r>
            <a:r>
              <a:rPr lang="zh-CN" altLang="en-US" sz="1600" dirty="0">
                <a:latin typeface="+mj-ea"/>
                <a:sym typeface="Calibri"/>
              </a:rPr>
              <a:t>，提升服务</a:t>
            </a:r>
            <a:r>
              <a:rPr lang="zh-CN" altLang="en-US" sz="1600" dirty="0" smtClean="0">
                <a:latin typeface="+mj-ea"/>
                <a:sym typeface="Calibri"/>
              </a:rPr>
              <a:t>能力。</a:t>
            </a:r>
            <a:endParaRPr lang="en-US" altLang="zh-CN" sz="1600" kern="0" dirty="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8128920" y="4550938"/>
            <a:ext cx="2721575" cy="663258"/>
            <a:chOff x="8283061" y="2647390"/>
            <a:chExt cx="2721575" cy="663258"/>
          </a:xfrm>
        </p:grpSpPr>
        <p:sp>
          <p:nvSpPr>
            <p:cNvPr id="108" name="矩形 107"/>
            <p:cNvSpPr/>
            <p:nvPr/>
          </p:nvSpPr>
          <p:spPr>
            <a:xfrm>
              <a:off x="8283061" y="2647390"/>
              <a:ext cx="1210588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57200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多渠道适配</a:t>
              </a:r>
              <a:endParaRPr lang="zh-CN" altLang="en-US" sz="16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06461" y="2965554"/>
              <a:ext cx="2698175" cy="3450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zh-CN" sz="1400" dirty="0"/>
                <a:t>面向全渠道提供</a:t>
              </a:r>
              <a:r>
                <a:rPr lang="zh-CN" altLang="en-US" sz="1400" dirty="0"/>
                <a:t>统一的导航服务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053294" y="5595112"/>
            <a:ext cx="2760132" cy="614608"/>
            <a:chOff x="8244504" y="2580129"/>
            <a:chExt cx="2760132" cy="614608"/>
          </a:xfrm>
        </p:grpSpPr>
        <p:sp>
          <p:nvSpPr>
            <p:cNvPr id="114" name="矩形 113"/>
            <p:cNvSpPr/>
            <p:nvPr/>
          </p:nvSpPr>
          <p:spPr>
            <a:xfrm>
              <a:off x="8244504" y="2580129"/>
              <a:ext cx="1826141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57200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千人千面个性服务</a:t>
              </a:r>
              <a:endParaRPr lang="zh-CN" altLang="en-US" sz="16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8306461" y="2849643"/>
              <a:ext cx="2698175" cy="3450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根据用户特性，提供个性化服务</a:t>
              </a:r>
            </a:p>
          </p:txBody>
        </p:sp>
      </p:grpSp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43938D62-B5B2-409B-8E56-56320BA252B9}"/>
              </a:ext>
            </a:extLst>
          </p:cNvPr>
          <p:cNvSpPr>
            <a:spLocks/>
          </p:cNvSpPr>
          <p:nvPr/>
        </p:nvSpPr>
        <p:spPr bwMode="auto">
          <a:xfrm>
            <a:off x="7332159" y="4617849"/>
            <a:ext cx="709028" cy="6392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E647C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8CFDDB0B-5585-47AC-8713-A6FBDAEDE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05" y="4723878"/>
            <a:ext cx="429923" cy="429923"/>
          </a:xfrm>
          <a:prstGeom prst="rect">
            <a:avLst/>
          </a:prstGeom>
        </p:spPr>
      </p:pic>
      <p:grpSp>
        <p:nvGrpSpPr>
          <p:cNvPr id="47" name="Group 19">
            <a:extLst>
              <a:ext uri="{FF2B5EF4-FFF2-40B4-BE49-F238E27FC236}">
                <a16:creationId xmlns:a16="http://schemas.microsoft.com/office/drawing/2014/main" xmlns="" id="{6F73C619-8811-44DE-AE92-D2C8DFE9FC19}"/>
              </a:ext>
            </a:extLst>
          </p:cNvPr>
          <p:cNvGrpSpPr/>
          <p:nvPr/>
        </p:nvGrpSpPr>
        <p:grpSpPr bwMode="black">
          <a:xfrm>
            <a:off x="7435228" y="5747580"/>
            <a:ext cx="483809" cy="353130"/>
            <a:chOff x="4951709" y="-1796350"/>
            <a:chExt cx="1938338" cy="1514475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xmlns="" id="{732BA6BB-E02B-4C5A-A9CB-ADE38C2E0EBB}"/>
                </a:ext>
              </a:extLst>
            </p:cNvPr>
            <p:cNvSpPr>
              <a:spLocks/>
            </p:cNvSpPr>
            <p:nvPr/>
          </p:nvSpPr>
          <p:spPr bwMode="black">
            <a:xfrm>
              <a:off x="5762922" y="-1796350"/>
              <a:ext cx="1108075" cy="1152525"/>
            </a:xfrm>
            <a:custGeom>
              <a:avLst/>
              <a:gdLst>
                <a:gd name="T0" fmla="*/ 65 w 294"/>
                <a:gd name="T1" fmla="*/ 149 h 305"/>
                <a:gd name="T2" fmla="*/ 0 w 294"/>
                <a:gd name="T3" fmla="*/ 221 h 305"/>
                <a:gd name="T4" fmla="*/ 82 w 294"/>
                <a:gd name="T5" fmla="*/ 260 h 305"/>
                <a:gd name="T6" fmla="*/ 222 w 294"/>
                <a:gd name="T7" fmla="*/ 305 h 305"/>
                <a:gd name="T8" fmla="*/ 215 w 294"/>
                <a:gd name="T9" fmla="*/ 253 h 305"/>
                <a:gd name="T10" fmla="*/ 211 w 294"/>
                <a:gd name="T11" fmla="*/ 238 h 305"/>
                <a:gd name="T12" fmla="*/ 281 w 294"/>
                <a:gd name="T13" fmla="*/ 174 h 305"/>
                <a:gd name="T14" fmla="*/ 281 w 294"/>
                <a:gd name="T15" fmla="*/ 166 h 305"/>
                <a:gd name="T16" fmla="*/ 208 w 294"/>
                <a:gd name="T17" fmla="*/ 225 h 305"/>
                <a:gd name="T18" fmla="*/ 173 w 294"/>
                <a:gd name="T19" fmla="*/ 167 h 305"/>
                <a:gd name="T20" fmla="*/ 133 w 294"/>
                <a:gd name="T21" fmla="*/ 148 h 305"/>
                <a:gd name="T22" fmla="*/ 165 w 294"/>
                <a:gd name="T23" fmla="*/ 121 h 305"/>
                <a:gd name="T24" fmla="*/ 177 w 294"/>
                <a:gd name="T25" fmla="*/ 78 h 305"/>
                <a:gd name="T26" fmla="*/ 99 w 294"/>
                <a:gd name="T27" fmla="*/ 0 h 305"/>
                <a:gd name="T28" fmla="*/ 21 w 294"/>
                <a:gd name="T29" fmla="*/ 78 h 305"/>
                <a:gd name="T30" fmla="*/ 34 w 294"/>
                <a:gd name="T31" fmla="*/ 121 h 305"/>
                <a:gd name="T32" fmla="*/ 65 w 294"/>
                <a:gd name="T33" fmla="*/ 14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4" h="305">
                  <a:moveTo>
                    <a:pt x="65" y="149"/>
                  </a:moveTo>
                  <a:cubicBezTo>
                    <a:pt x="26" y="163"/>
                    <a:pt x="9" y="195"/>
                    <a:pt x="0" y="221"/>
                  </a:cubicBezTo>
                  <a:cubicBezTo>
                    <a:pt x="27" y="234"/>
                    <a:pt x="55" y="249"/>
                    <a:pt x="82" y="260"/>
                  </a:cubicBezTo>
                  <a:cubicBezTo>
                    <a:pt x="130" y="282"/>
                    <a:pt x="171" y="296"/>
                    <a:pt x="222" y="305"/>
                  </a:cubicBezTo>
                  <a:cubicBezTo>
                    <a:pt x="221" y="290"/>
                    <a:pt x="219" y="272"/>
                    <a:pt x="215" y="253"/>
                  </a:cubicBezTo>
                  <a:cubicBezTo>
                    <a:pt x="214" y="248"/>
                    <a:pt x="212" y="243"/>
                    <a:pt x="211" y="238"/>
                  </a:cubicBezTo>
                  <a:cubicBezTo>
                    <a:pt x="248" y="223"/>
                    <a:pt x="270" y="193"/>
                    <a:pt x="281" y="174"/>
                  </a:cubicBezTo>
                  <a:cubicBezTo>
                    <a:pt x="294" y="151"/>
                    <a:pt x="283" y="163"/>
                    <a:pt x="281" y="166"/>
                  </a:cubicBezTo>
                  <a:cubicBezTo>
                    <a:pt x="252" y="203"/>
                    <a:pt x="226" y="218"/>
                    <a:pt x="208" y="225"/>
                  </a:cubicBezTo>
                  <a:cubicBezTo>
                    <a:pt x="200" y="200"/>
                    <a:pt x="191" y="184"/>
                    <a:pt x="173" y="167"/>
                  </a:cubicBezTo>
                  <a:cubicBezTo>
                    <a:pt x="160" y="156"/>
                    <a:pt x="145" y="150"/>
                    <a:pt x="133" y="148"/>
                  </a:cubicBezTo>
                  <a:cubicBezTo>
                    <a:pt x="146" y="142"/>
                    <a:pt x="157" y="133"/>
                    <a:pt x="165" y="121"/>
                  </a:cubicBezTo>
                  <a:cubicBezTo>
                    <a:pt x="173" y="108"/>
                    <a:pt x="177" y="93"/>
                    <a:pt x="177" y="78"/>
                  </a:cubicBezTo>
                  <a:cubicBezTo>
                    <a:pt x="177" y="35"/>
                    <a:pt x="142" y="0"/>
                    <a:pt x="99" y="0"/>
                  </a:cubicBezTo>
                  <a:cubicBezTo>
                    <a:pt x="56" y="0"/>
                    <a:pt x="21" y="35"/>
                    <a:pt x="21" y="78"/>
                  </a:cubicBezTo>
                  <a:cubicBezTo>
                    <a:pt x="21" y="94"/>
                    <a:pt x="26" y="108"/>
                    <a:pt x="34" y="121"/>
                  </a:cubicBezTo>
                  <a:cubicBezTo>
                    <a:pt x="42" y="133"/>
                    <a:pt x="53" y="142"/>
                    <a:pt x="65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3256" tIns="46628" rIns="93256" bIns="46628" numCol="1" rtlCol="0" anchor="ctr" anchorCtr="0" compatLnSpc="1">
              <a:prstTxWarp prst="textNoShape">
                <a:avLst/>
              </a:prstTxWarp>
            </a:bodyPr>
            <a:lstStyle/>
            <a:p>
              <a:pPr defTabSz="1006752"/>
              <a:endParaRPr lang="en-US" spc="-166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xmlns="" id="{5A6D07C6-DFE1-4D22-BFCA-6A3E46080EEE}"/>
                </a:ext>
              </a:extLst>
            </p:cNvPr>
            <p:cNvSpPr>
              <a:spLocks/>
            </p:cNvSpPr>
            <p:nvPr/>
          </p:nvSpPr>
          <p:spPr bwMode="black">
            <a:xfrm>
              <a:off x="5212059" y="-1721738"/>
              <a:ext cx="600075" cy="738188"/>
            </a:xfrm>
            <a:custGeom>
              <a:avLst/>
              <a:gdLst>
                <a:gd name="T0" fmla="*/ 53 w 159"/>
                <a:gd name="T1" fmla="*/ 165 h 195"/>
                <a:gd name="T2" fmla="*/ 135 w 159"/>
                <a:gd name="T3" fmla="*/ 195 h 195"/>
                <a:gd name="T4" fmla="*/ 159 w 159"/>
                <a:gd name="T5" fmla="*/ 152 h 195"/>
                <a:gd name="T6" fmla="*/ 115 w 159"/>
                <a:gd name="T7" fmla="*/ 127 h 195"/>
                <a:gd name="T8" fmla="*/ 151 w 159"/>
                <a:gd name="T9" fmla="*/ 68 h 195"/>
                <a:gd name="T10" fmla="*/ 84 w 159"/>
                <a:gd name="T11" fmla="*/ 0 h 195"/>
                <a:gd name="T12" fmla="*/ 17 w 159"/>
                <a:gd name="T13" fmla="*/ 68 h 195"/>
                <a:gd name="T14" fmla="*/ 53 w 159"/>
                <a:gd name="T15" fmla="*/ 127 h 195"/>
                <a:gd name="T16" fmla="*/ 0 w 159"/>
                <a:gd name="T17" fmla="*/ 164 h 195"/>
                <a:gd name="T18" fmla="*/ 53 w 159"/>
                <a:gd name="T19" fmla="*/ 16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95">
                  <a:moveTo>
                    <a:pt x="53" y="165"/>
                  </a:moveTo>
                  <a:cubicBezTo>
                    <a:pt x="81" y="171"/>
                    <a:pt x="108" y="182"/>
                    <a:pt x="135" y="195"/>
                  </a:cubicBezTo>
                  <a:cubicBezTo>
                    <a:pt x="142" y="178"/>
                    <a:pt x="149" y="164"/>
                    <a:pt x="159" y="152"/>
                  </a:cubicBezTo>
                  <a:cubicBezTo>
                    <a:pt x="141" y="134"/>
                    <a:pt x="122" y="128"/>
                    <a:pt x="115" y="127"/>
                  </a:cubicBezTo>
                  <a:cubicBezTo>
                    <a:pt x="137" y="116"/>
                    <a:pt x="151" y="94"/>
                    <a:pt x="151" y="68"/>
                  </a:cubicBezTo>
                  <a:cubicBezTo>
                    <a:pt x="151" y="30"/>
                    <a:pt x="121" y="0"/>
                    <a:pt x="84" y="0"/>
                  </a:cubicBezTo>
                  <a:cubicBezTo>
                    <a:pt x="47" y="0"/>
                    <a:pt x="17" y="30"/>
                    <a:pt x="17" y="68"/>
                  </a:cubicBezTo>
                  <a:cubicBezTo>
                    <a:pt x="17" y="94"/>
                    <a:pt x="31" y="116"/>
                    <a:pt x="53" y="127"/>
                  </a:cubicBezTo>
                  <a:cubicBezTo>
                    <a:pt x="47" y="129"/>
                    <a:pt x="21" y="136"/>
                    <a:pt x="0" y="164"/>
                  </a:cubicBezTo>
                  <a:cubicBezTo>
                    <a:pt x="15" y="161"/>
                    <a:pt x="35" y="161"/>
                    <a:pt x="53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3256" tIns="46628" rIns="93256" bIns="46628" numCol="1" rtlCol="0" anchor="ctr" anchorCtr="0" compatLnSpc="1">
              <a:prstTxWarp prst="textNoShape">
                <a:avLst/>
              </a:prstTxWarp>
            </a:bodyPr>
            <a:lstStyle/>
            <a:p>
              <a:pPr defTabSz="1006752"/>
              <a:endParaRPr lang="en-US" spc="-166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xmlns="" id="{DB7A5990-5BF3-4D46-877F-CB24CDFEB70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951709" y="-1062925"/>
              <a:ext cx="1938338" cy="781050"/>
            </a:xfrm>
            <a:custGeom>
              <a:avLst/>
              <a:gdLst>
                <a:gd name="T0" fmla="*/ 510 w 514"/>
                <a:gd name="T1" fmla="*/ 123 h 207"/>
                <a:gd name="T2" fmla="*/ 486 w 514"/>
                <a:gd name="T3" fmla="*/ 122 h 207"/>
                <a:gd name="T4" fmla="*/ 400 w 514"/>
                <a:gd name="T5" fmla="*/ 109 h 207"/>
                <a:gd name="T6" fmla="*/ 280 w 514"/>
                <a:gd name="T7" fmla="*/ 70 h 207"/>
                <a:gd name="T8" fmla="*/ 89 w 514"/>
                <a:gd name="T9" fmla="*/ 2 h 207"/>
                <a:gd name="T10" fmla="*/ 38 w 514"/>
                <a:gd name="T11" fmla="*/ 8 h 207"/>
                <a:gd name="T12" fmla="*/ 0 w 514"/>
                <a:gd name="T13" fmla="*/ 60 h 207"/>
                <a:gd name="T14" fmla="*/ 39 w 514"/>
                <a:gd name="T15" fmla="*/ 109 h 207"/>
                <a:gd name="T16" fmla="*/ 39 w 514"/>
                <a:gd name="T17" fmla="*/ 110 h 207"/>
                <a:gd name="T18" fmla="*/ 52 w 514"/>
                <a:gd name="T19" fmla="*/ 123 h 207"/>
                <a:gd name="T20" fmla="*/ 65 w 514"/>
                <a:gd name="T21" fmla="*/ 123 h 207"/>
                <a:gd name="T22" fmla="*/ 69 w 514"/>
                <a:gd name="T23" fmla="*/ 122 h 207"/>
                <a:gd name="T24" fmla="*/ 69 w 514"/>
                <a:gd name="T25" fmla="*/ 143 h 207"/>
                <a:gd name="T26" fmla="*/ 154 w 514"/>
                <a:gd name="T27" fmla="*/ 160 h 207"/>
                <a:gd name="T28" fmla="*/ 204 w 514"/>
                <a:gd name="T29" fmla="*/ 158 h 207"/>
                <a:gd name="T30" fmla="*/ 204 w 514"/>
                <a:gd name="T31" fmla="*/ 154 h 207"/>
                <a:gd name="T32" fmla="*/ 194 w 514"/>
                <a:gd name="T33" fmla="*/ 133 h 207"/>
                <a:gd name="T34" fmla="*/ 198 w 514"/>
                <a:gd name="T35" fmla="*/ 48 h 207"/>
                <a:gd name="T36" fmla="*/ 210 w 514"/>
                <a:gd name="T37" fmla="*/ 52 h 207"/>
                <a:gd name="T38" fmla="*/ 206 w 514"/>
                <a:gd name="T39" fmla="*/ 133 h 207"/>
                <a:gd name="T40" fmla="*/ 216 w 514"/>
                <a:gd name="T41" fmla="*/ 145 h 207"/>
                <a:gd name="T42" fmla="*/ 221 w 514"/>
                <a:gd name="T43" fmla="*/ 186 h 207"/>
                <a:gd name="T44" fmla="*/ 315 w 514"/>
                <a:gd name="T45" fmla="*/ 207 h 207"/>
                <a:gd name="T46" fmla="*/ 414 w 514"/>
                <a:gd name="T47" fmla="*/ 184 h 207"/>
                <a:gd name="T48" fmla="*/ 414 w 514"/>
                <a:gd name="T49" fmla="*/ 171 h 207"/>
                <a:gd name="T50" fmla="*/ 430 w 514"/>
                <a:gd name="T51" fmla="*/ 168 h 207"/>
                <a:gd name="T52" fmla="*/ 437 w 514"/>
                <a:gd name="T53" fmla="*/ 151 h 207"/>
                <a:gd name="T54" fmla="*/ 437 w 514"/>
                <a:gd name="T55" fmla="*/ 138 h 207"/>
                <a:gd name="T56" fmla="*/ 437 w 514"/>
                <a:gd name="T57" fmla="*/ 125 h 207"/>
                <a:gd name="T58" fmla="*/ 509 w 514"/>
                <a:gd name="T59" fmla="*/ 126 h 207"/>
                <a:gd name="T60" fmla="*/ 514 w 514"/>
                <a:gd name="T61" fmla="*/ 124 h 207"/>
                <a:gd name="T62" fmla="*/ 510 w 514"/>
                <a:gd name="T63" fmla="*/ 123 h 207"/>
                <a:gd name="T64" fmla="*/ 39 w 514"/>
                <a:gd name="T65" fmla="*/ 90 h 207"/>
                <a:gd name="T66" fmla="*/ 11 w 514"/>
                <a:gd name="T67" fmla="*/ 61 h 207"/>
                <a:gd name="T68" fmla="*/ 53 w 514"/>
                <a:gd name="T69" fmla="*/ 21 h 207"/>
                <a:gd name="T70" fmla="*/ 39 w 514"/>
                <a:gd name="T71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207">
                  <a:moveTo>
                    <a:pt x="510" y="123"/>
                  </a:moveTo>
                  <a:cubicBezTo>
                    <a:pt x="509" y="123"/>
                    <a:pt x="500" y="123"/>
                    <a:pt x="486" y="122"/>
                  </a:cubicBezTo>
                  <a:cubicBezTo>
                    <a:pt x="479" y="121"/>
                    <a:pt x="445" y="119"/>
                    <a:pt x="400" y="109"/>
                  </a:cubicBezTo>
                  <a:cubicBezTo>
                    <a:pt x="364" y="101"/>
                    <a:pt x="319" y="86"/>
                    <a:pt x="280" y="70"/>
                  </a:cubicBezTo>
                  <a:cubicBezTo>
                    <a:pt x="212" y="43"/>
                    <a:pt x="147" y="5"/>
                    <a:pt x="89" y="2"/>
                  </a:cubicBezTo>
                  <a:cubicBezTo>
                    <a:pt x="58" y="0"/>
                    <a:pt x="49" y="5"/>
                    <a:pt x="38" y="8"/>
                  </a:cubicBezTo>
                  <a:cubicBezTo>
                    <a:pt x="10" y="19"/>
                    <a:pt x="0" y="41"/>
                    <a:pt x="0" y="60"/>
                  </a:cubicBezTo>
                  <a:cubicBezTo>
                    <a:pt x="0" y="79"/>
                    <a:pt x="8" y="103"/>
                    <a:pt x="39" y="109"/>
                  </a:cubicBezTo>
                  <a:cubicBezTo>
                    <a:pt x="39" y="109"/>
                    <a:pt x="39" y="110"/>
                    <a:pt x="39" y="110"/>
                  </a:cubicBezTo>
                  <a:cubicBezTo>
                    <a:pt x="39" y="119"/>
                    <a:pt x="44" y="123"/>
                    <a:pt x="52" y="123"/>
                  </a:cubicBezTo>
                  <a:cubicBezTo>
                    <a:pt x="56" y="123"/>
                    <a:pt x="65" y="123"/>
                    <a:pt x="65" y="123"/>
                  </a:cubicBezTo>
                  <a:cubicBezTo>
                    <a:pt x="65" y="123"/>
                    <a:pt x="68" y="123"/>
                    <a:pt x="69" y="122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53"/>
                    <a:pt x="79" y="160"/>
                    <a:pt x="154" y="160"/>
                  </a:cubicBezTo>
                  <a:cubicBezTo>
                    <a:pt x="176" y="160"/>
                    <a:pt x="192" y="159"/>
                    <a:pt x="204" y="158"/>
                  </a:cubicBezTo>
                  <a:cubicBezTo>
                    <a:pt x="204" y="157"/>
                    <a:pt x="204" y="155"/>
                    <a:pt x="204" y="154"/>
                  </a:cubicBezTo>
                  <a:cubicBezTo>
                    <a:pt x="199" y="150"/>
                    <a:pt x="194" y="144"/>
                    <a:pt x="194" y="133"/>
                  </a:cubicBezTo>
                  <a:cubicBezTo>
                    <a:pt x="194" y="131"/>
                    <a:pt x="193" y="82"/>
                    <a:pt x="198" y="48"/>
                  </a:cubicBezTo>
                  <a:cubicBezTo>
                    <a:pt x="202" y="49"/>
                    <a:pt x="206" y="51"/>
                    <a:pt x="210" y="52"/>
                  </a:cubicBezTo>
                  <a:cubicBezTo>
                    <a:pt x="206" y="82"/>
                    <a:pt x="206" y="122"/>
                    <a:pt x="206" y="133"/>
                  </a:cubicBezTo>
                  <a:cubicBezTo>
                    <a:pt x="206" y="146"/>
                    <a:pt x="216" y="145"/>
                    <a:pt x="216" y="145"/>
                  </a:cubicBezTo>
                  <a:cubicBezTo>
                    <a:pt x="216" y="177"/>
                    <a:pt x="219" y="183"/>
                    <a:pt x="221" y="186"/>
                  </a:cubicBezTo>
                  <a:cubicBezTo>
                    <a:pt x="222" y="189"/>
                    <a:pt x="226" y="207"/>
                    <a:pt x="315" y="207"/>
                  </a:cubicBezTo>
                  <a:cubicBezTo>
                    <a:pt x="412" y="207"/>
                    <a:pt x="414" y="184"/>
                    <a:pt x="414" y="184"/>
                  </a:cubicBezTo>
                  <a:cubicBezTo>
                    <a:pt x="414" y="171"/>
                    <a:pt x="414" y="171"/>
                    <a:pt x="414" y="171"/>
                  </a:cubicBezTo>
                  <a:cubicBezTo>
                    <a:pt x="422" y="172"/>
                    <a:pt x="427" y="170"/>
                    <a:pt x="430" y="168"/>
                  </a:cubicBezTo>
                  <a:cubicBezTo>
                    <a:pt x="437" y="163"/>
                    <a:pt x="437" y="155"/>
                    <a:pt x="437" y="151"/>
                  </a:cubicBezTo>
                  <a:cubicBezTo>
                    <a:pt x="437" y="150"/>
                    <a:pt x="437" y="145"/>
                    <a:pt x="437" y="138"/>
                  </a:cubicBezTo>
                  <a:cubicBezTo>
                    <a:pt x="437" y="134"/>
                    <a:pt x="437" y="130"/>
                    <a:pt x="437" y="125"/>
                  </a:cubicBezTo>
                  <a:cubicBezTo>
                    <a:pt x="482" y="127"/>
                    <a:pt x="502" y="127"/>
                    <a:pt x="509" y="126"/>
                  </a:cubicBezTo>
                  <a:cubicBezTo>
                    <a:pt x="513" y="126"/>
                    <a:pt x="514" y="124"/>
                    <a:pt x="514" y="124"/>
                  </a:cubicBezTo>
                  <a:cubicBezTo>
                    <a:pt x="513" y="123"/>
                    <a:pt x="511" y="123"/>
                    <a:pt x="510" y="123"/>
                  </a:cubicBezTo>
                  <a:close/>
                  <a:moveTo>
                    <a:pt x="39" y="90"/>
                  </a:moveTo>
                  <a:cubicBezTo>
                    <a:pt x="29" y="88"/>
                    <a:pt x="11" y="82"/>
                    <a:pt x="11" y="61"/>
                  </a:cubicBezTo>
                  <a:cubicBezTo>
                    <a:pt x="11" y="39"/>
                    <a:pt x="27" y="26"/>
                    <a:pt x="53" y="21"/>
                  </a:cubicBezTo>
                  <a:cubicBezTo>
                    <a:pt x="42" y="46"/>
                    <a:pt x="40" y="66"/>
                    <a:pt x="39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3256" tIns="46628" rIns="93256" bIns="46628" numCol="1" rtlCol="0" anchor="ctr" anchorCtr="0" compatLnSpc="1">
              <a:prstTxWarp prst="textNoShape">
                <a:avLst/>
              </a:prstTxWarp>
            </a:bodyPr>
            <a:lstStyle/>
            <a:p>
              <a:pPr defTabSz="1006752"/>
              <a:endParaRPr lang="en-US" spc="-166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59" y="2016964"/>
            <a:ext cx="6616746" cy="4637389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088B11B6-A00D-4362-9326-920E713964DB}"/>
              </a:ext>
            </a:extLst>
          </p:cNvPr>
          <p:cNvCxnSpPr>
            <a:cxnSpLocks/>
          </p:cNvCxnSpPr>
          <p:nvPr/>
        </p:nvCxnSpPr>
        <p:spPr>
          <a:xfrm>
            <a:off x="212159" y="1953560"/>
            <a:ext cx="11800572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8041187" y="2273066"/>
            <a:ext cx="3982837" cy="943630"/>
            <a:chOff x="8278553" y="2621402"/>
            <a:chExt cx="3982837" cy="943630"/>
          </a:xfrm>
        </p:grpSpPr>
        <p:sp>
          <p:nvSpPr>
            <p:cNvPr id="33" name="矩形 32"/>
            <p:cNvSpPr/>
            <p:nvPr/>
          </p:nvSpPr>
          <p:spPr>
            <a:xfrm>
              <a:off x="8278553" y="2621402"/>
              <a:ext cx="1693508" cy="381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457200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可视化流程管理</a:t>
              </a:r>
              <a:endParaRPr lang="zh-CN" altLang="en-US" sz="16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306461" y="2912546"/>
              <a:ext cx="3954929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400" dirty="0"/>
                <a:t>通过可视化</a:t>
              </a:r>
              <a:r>
                <a:rPr lang="zh-CN" altLang="en-US" sz="1400" dirty="0" smtClean="0"/>
                <a:t>流程配置管理，摆脱原有开发流程，</a:t>
              </a:r>
              <a:endParaRPr lang="en-US" altLang="zh-CN" sz="1400" dirty="0" smtClean="0"/>
            </a:p>
            <a:p>
              <a:pPr lvl="0" defTabSz="457200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业务人员即可根据需求进行快速流程配置。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93190" y="3396278"/>
            <a:ext cx="3954929" cy="922000"/>
            <a:chOff x="8293582" y="2672247"/>
            <a:chExt cx="3954929" cy="922000"/>
          </a:xfrm>
        </p:grpSpPr>
        <p:sp>
          <p:nvSpPr>
            <p:cNvPr id="36" name="矩形 35"/>
            <p:cNvSpPr/>
            <p:nvPr/>
          </p:nvSpPr>
          <p:spPr>
            <a:xfrm>
              <a:off x="8309715" y="2672247"/>
              <a:ext cx="1415773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457200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业务快速上线</a:t>
              </a:r>
              <a:endParaRPr lang="zh-CN" altLang="en-US" sz="16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293582" y="2941761"/>
              <a:ext cx="3954929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400" dirty="0"/>
                <a:t>提供可视化业务测试和上线管理</a:t>
              </a:r>
              <a:r>
                <a:rPr lang="zh-CN" altLang="en-US" sz="1400" dirty="0" smtClean="0"/>
                <a:t>，完成新业务的</a:t>
              </a:r>
              <a:endParaRPr lang="en-US" altLang="zh-CN" sz="1400" dirty="0" smtClean="0"/>
            </a:p>
            <a:p>
              <a:pPr lvl="0" defTabSz="457200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速上线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:a16="http://schemas.microsoft.com/office/drawing/2014/main" xmlns="" id="{2C08D902-0E65-4FAB-B7D6-0A2AC9DB3CD7}"/>
              </a:ext>
            </a:extLst>
          </p:cNvPr>
          <p:cNvSpPr>
            <a:spLocks/>
          </p:cNvSpPr>
          <p:nvPr/>
        </p:nvSpPr>
        <p:spPr bwMode="auto">
          <a:xfrm>
            <a:off x="7263574" y="2336484"/>
            <a:ext cx="709028" cy="6392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DB2A4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89B0191F-555F-42D7-9981-AC0FB53E6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84" y="2382014"/>
            <a:ext cx="548207" cy="548207"/>
          </a:xfrm>
          <a:prstGeom prst="rect">
            <a:avLst/>
          </a:prstGeom>
        </p:spPr>
      </p:pic>
      <p:sp>
        <p:nvSpPr>
          <p:cNvPr id="46" name="Freeform 5">
            <a:extLst>
              <a:ext uri="{FF2B5EF4-FFF2-40B4-BE49-F238E27FC236}">
                <a16:creationId xmlns:a16="http://schemas.microsoft.com/office/drawing/2014/main" xmlns="" id="{25A5A8BF-8BD3-4D61-AAA7-02F26BA25391}"/>
              </a:ext>
            </a:extLst>
          </p:cNvPr>
          <p:cNvSpPr>
            <a:spLocks/>
          </p:cNvSpPr>
          <p:nvPr/>
        </p:nvSpPr>
        <p:spPr bwMode="auto">
          <a:xfrm>
            <a:off x="7298944" y="3572942"/>
            <a:ext cx="709028" cy="6392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CF7BCD3A-D5E6-4C6C-8F8E-8E817645B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37" y="3663656"/>
            <a:ext cx="457838" cy="4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8" grpId="0" animBg="1"/>
      <p:bldP spid="40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878978" y="238946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统一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导航平台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项目进展及投入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3927" y="1008766"/>
            <a:ext cx="11059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经过讯</a:t>
            </a:r>
            <a:r>
              <a:rPr lang="zh-CN" altLang="en-US" dirty="0" smtClean="0"/>
              <a:t>飞产品、研发团队与业务人员共同努力，已将多轮对话机器人产品部署到中移总部现场环境，开展对四川全量业务流程配置、在线拨测等功能试用，并在本月底实现业务流程全部上线。</a:t>
            </a:r>
            <a:endParaRPr lang="en-US" altLang="zh-CN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364321" y="2304529"/>
            <a:ext cx="36609" cy="4334641"/>
          </a:xfrm>
          <a:prstGeom prst="line">
            <a:avLst/>
          </a:prstGeom>
          <a:ln w="19050" cmpd="sng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346917" y="2038967"/>
            <a:ext cx="3342790" cy="57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821895" y="1988582"/>
            <a:ext cx="3263253" cy="57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spcAft>
                <a:spcPts val="600"/>
              </a:spcAft>
              <a:defRPr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持续投入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07239" y="2932503"/>
            <a:ext cx="5899597" cy="3602331"/>
            <a:chOff x="2614996" y="1617743"/>
            <a:chExt cx="6481418" cy="4650815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264763" y="2013622"/>
              <a:ext cx="79188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2614996" y="1617743"/>
              <a:ext cx="711057" cy="773434"/>
              <a:chOff x="6217935" y="1158425"/>
              <a:chExt cx="527724" cy="520849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9351" y="1158425"/>
                <a:ext cx="520849" cy="520849"/>
                <a:chOff x="1705099" y="2564904"/>
                <a:chExt cx="1800200" cy="1800200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1705099" y="2564904"/>
                  <a:ext cx="1800200" cy="1800200"/>
                </a:xfrm>
                <a:prstGeom prst="ellipse">
                  <a:avLst/>
                </a:prstGeom>
                <a:solidFill>
                  <a:srgbClr val="0E647C"/>
                </a:solidFill>
                <a:ln>
                  <a:noFill/>
                </a:ln>
                <a:effectLst>
                  <a:outerShdw blurRad="444500" dist="889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rgbClr val="0E647C"/>
                    </a:solidFill>
                  </a:endParaRP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1853307" y="2713112"/>
                  <a:ext cx="1503784" cy="150378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rgbClr val="0E647C"/>
                    </a:solidFill>
                  </a:endParaRPr>
                </a:p>
              </p:txBody>
            </p:sp>
          </p:grpSp>
          <p:sp>
            <p:nvSpPr>
              <p:cNvPr id="92" name="TextBox 22"/>
              <p:cNvSpPr txBox="1"/>
              <p:nvPr/>
            </p:nvSpPr>
            <p:spPr>
              <a:xfrm>
                <a:off x="6217935" y="1271633"/>
                <a:ext cx="527724" cy="26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0E647C"/>
                    </a:solidFill>
                    <a:latin typeface="Impact MT Std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1400" b="1" dirty="0">
                  <a:solidFill>
                    <a:srgbClr val="0E647C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47"/>
            <p:cNvSpPr>
              <a:spLocks noChangeArrowheads="1"/>
            </p:cNvSpPr>
            <p:nvPr/>
          </p:nvSpPr>
          <p:spPr bwMode="auto">
            <a:xfrm>
              <a:off x="4198761" y="1671262"/>
              <a:ext cx="4725318" cy="95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4" rIns="91407" bIns="4570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lvl="0">
                <a:lnSpc>
                  <a:spcPct val="150000"/>
                </a:lnSpc>
                <a:buNone/>
              </a:pPr>
              <a:r>
                <a:rPr lang="en-US" altLang="zh-CN" sz="1400" dirty="0"/>
                <a:t>3</a:t>
              </a:r>
              <a:r>
                <a:rPr lang="zh-CN" altLang="en-US" sz="1400" dirty="0"/>
                <a:t>月</a:t>
              </a:r>
              <a:r>
                <a:rPr lang="en-US" altLang="zh-CN" sz="1400" dirty="0"/>
                <a:t>14</a:t>
              </a:r>
              <a:r>
                <a:rPr lang="zh-CN" altLang="en-US" sz="1400" dirty="0"/>
                <a:t>日双方围绕语音导航运营工作进行探讨，正式确立了中移对导航</a:t>
              </a:r>
              <a:r>
                <a:rPr lang="zh-CN" altLang="en-US" sz="1400" dirty="0" smtClean="0"/>
                <a:t>平台二期的</a:t>
              </a:r>
              <a:r>
                <a:rPr lang="zh-CN" altLang="en-US" sz="1400" dirty="0"/>
                <a:t>需求；</a:t>
              </a:r>
              <a:endParaRPr lang="en-US" altLang="zh-CN" sz="1400" dirty="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264763" y="2939860"/>
              <a:ext cx="79188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2614996" y="2543982"/>
              <a:ext cx="711057" cy="773434"/>
              <a:chOff x="6217935" y="1158425"/>
              <a:chExt cx="527724" cy="520849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6219351" y="1158425"/>
                <a:ext cx="520849" cy="520849"/>
                <a:chOff x="1705099" y="2564904"/>
                <a:chExt cx="1800200" cy="1800200"/>
              </a:xfrm>
            </p:grpSpPr>
            <p:sp>
              <p:nvSpPr>
                <p:cNvPr id="89" name="椭圆 88"/>
                <p:cNvSpPr/>
                <p:nvPr/>
              </p:nvSpPr>
              <p:spPr>
                <a:xfrm>
                  <a:off x="1705099" y="2564904"/>
                  <a:ext cx="1800200" cy="1800200"/>
                </a:xfrm>
                <a:prstGeom prst="ellipse">
                  <a:avLst/>
                </a:prstGeom>
                <a:solidFill>
                  <a:srgbClr val="2DB2A4"/>
                </a:solidFill>
                <a:ln>
                  <a:noFill/>
                </a:ln>
                <a:effectLst>
                  <a:outerShdw blurRad="444500" dist="889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1853307" y="2713112"/>
                  <a:ext cx="1503784" cy="150378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88" name="TextBox 29"/>
              <p:cNvSpPr txBox="1"/>
              <p:nvPr/>
            </p:nvSpPr>
            <p:spPr>
              <a:xfrm>
                <a:off x="6217935" y="1271633"/>
                <a:ext cx="527724" cy="26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2DB2A4"/>
                    </a:solidFill>
                    <a:latin typeface="Impact MT Std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1400" b="1" dirty="0">
                  <a:solidFill>
                    <a:srgbClr val="2DB2A4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矩形 47"/>
            <p:cNvSpPr>
              <a:spLocks noChangeArrowheads="1"/>
            </p:cNvSpPr>
            <p:nvPr/>
          </p:nvSpPr>
          <p:spPr bwMode="auto">
            <a:xfrm>
              <a:off x="4198761" y="2597500"/>
              <a:ext cx="4725318" cy="95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4" rIns="91407" bIns="4570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lvl="0">
                <a:lnSpc>
                  <a:spcPct val="150000"/>
                </a:lnSpc>
                <a:buNone/>
              </a:pPr>
              <a:r>
                <a:rPr lang="en-US" altLang="zh-CN" sz="1400" dirty="0"/>
                <a:t>4</a:t>
              </a:r>
              <a:r>
                <a:rPr lang="zh-CN" altLang="zh-CN" sz="1400" dirty="0"/>
                <a:t>月</a:t>
              </a:r>
              <a:r>
                <a:rPr lang="en-US" altLang="zh-CN" sz="1400" dirty="0"/>
                <a:t>10</a:t>
              </a:r>
              <a:r>
                <a:rPr lang="zh-CN" altLang="zh-CN" sz="1400" dirty="0" smtClean="0"/>
                <a:t>日</a:t>
              </a:r>
              <a:r>
                <a:rPr lang="zh-CN" altLang="en-US" sz="1400" dirty="0" smtClean="0"/>
                <a:t>多轮对话机器人</a:t>
              </a:r>
              <a:r>
                <a:rPr lang="zh-CN" altLang="zh-CN" sz="1400" dirty="0" smtClean="0"/>
                <a:t>在</a:t>
              </a:r>
              <a:r>
                <a:rPr lang="zh-CN" altLang="zh-CN" sz="1400" dirty="0"/>
                <a:t>安徽试点上线，联调测试，完成两轮</a:t>
              </a:r>
              <a:r>
                <a:rPr lang="zh-CN" altLang="en-US" sz="1400" dirty="0" smtClean="0"/>
                <a:t>针对安徽业务人员的</a:t>
              </a:r>
              <a:r>
                <a:rPr lang="zh-CN" altLang="zh-CN" sz="1400" dirty="0" smtClean="0"/>
                <a:t>系统</a:t>
              </a:r>
              <a:r>
                <a:rPr lang="zh-CN" altLang="zh-CN" sz="1400" dirty="0"/>
                <a:t>培训；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64763" y="3878293"/>
              <a:ext cx="79188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2614996" y="3482414"/>
              <a:ext cx="711057" cy="773434"/>
              <a:chOff x="6217935" y="1158425"/>
              <a:chExt cx="527724" cy="520849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6219351" y="1158425"/>
                <a:ext cx="520849" cy="520849"/>
                <a:chOff x="1705099" y="2564904"/>
                <a:chExt cx="1800200" cy="1800200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1705099" y="2564904"/>
                  <a:ext cx="1800200" cy="1800200"/>
                </a:xfrm>
                <a:prstGeom prst="ellipse">
                  <a:avLst/>
                </a:prstGeom>
                <a:solidFill>
                  <a:srgbClr val="F77A08"/>
                </a:solidFill>
                <a:ln>
                  <a:noFill/>
                </a:ln>
                <a:effectLst>
                  <a:outerShdw blurRad="444500" dist="889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853307" y="2713112"/>
                  <a:ext cx="1503784" cy="150378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84" name="TextBox 36"/>
              <p:cNvSpPr txBox="1"/>
              <p:nvPr/>
            </p:nvSpPr>
            <p:spPr>
              <a:xfrm>
                <a:off x="6217935" y="1271633"/>
                <a:ext cx="527724" cy="26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F77A08"/>
                    </a:solidFill>
                    <a:latin typeface="Impact MT Std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1400" b="1" dirty="0">
                  <a:solidFill>
                    <a:srgbClr val="F77A08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47"/>
            <p:cNvSpPr>
              <a:spLocks noChangeArrowheads="1"/>
            </p:cNvSpPr>
            <p:nvPr/>
          </p:nvSpPr>
          <p:spPr bwMode="auto">
            <a:xfrm>
              <a:off x="4198758" y="3583559"/>
              <a:ext cx="4725322" cy="95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4" rIns="91407" bIns="4570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lvl="0">
                <a:lnSpc>
                  <a:spcPct val="150000"/>
                </a:lnSpc>
                <a:buNone/>
              </a:pPr>
              <a:r>
                <a:rPr lang="en-US" altLang="zh-CN" sz="1400" dirty="0"/>
                <a:t>5</a:t>
              </a:r>
              <a:r>
                <a:rPr lang="zh-CN" altLang="zh-CN" sz="1400" dirty="0"/>
                <a:t>月</a:t>
              </a:r>
              <a:r>
                <a:rPr lang="en-US" altLang="zh-CN" sz="1400" dirty="0"/>
                <a:t>7</a:t>
              </a:r>
              <a:r>
                <a:rPr lang="zh-CN" altLang="zh-CN" sz="1400" dirty="0"/>
                <a:t>日</a:t>
              </a:r>
              <a:r>
                <a:rPr lang="en-US" altLang="zh-CN" sz="1400" dirty="0"/>
                <a:t>-9</a:t>
              </a:r>
              <a:r>
                <a:rPr lang="zh-CN" altLang="zh-CN" sz="1400" dirty="0"/>
                <a:t>日在中移总部测试环境部署</a:t>
              </a:r>
              <a:r>
                <a:rPr lang="zh-CN" altLang="zh-CN" sz="1400" dirty="0" smtClean="0"/>
                <a:t>，</a:t>
              </a:r>
              <a:r>
                <a:rPr lang="en-US" altLang="zh-CN" sz="1400" dirty="0">
                  <a:latin typeface="+mn-ea"/>
                </a:rPr>
                <a:t> 5</a:t>
              </a:r>
              <a:r>
                <a:rPr lang="zh-CN" altLang="zh-CN" sz="1400" dirty="0">
                  <a:latin typeface="+mn-ea"/>
                </a:rPr>
                <a:t>月</a:t>
              </a:r>
              <a:r>
                <a:rPr lang="en-US" altLang="zh-CN" sz="1400" dirty="0">
                  <a:latin typeface="+mn-ea"/>
                </a:rPr>
                <a:t>10</a:t>
              </a:r>
              <a:r>
                <a:rPr lang="zh-CN" altLang="zh-CN" sz="1400" dirty="0">
                  <a:latin typeface="+mn-ea"/>
                </a:rPr>
                <a:t>日</a:t>
              </a:r>
              <a:r>
                <a:rPr lang="zh-CN" altLang="en-US" sz="1400" dirty="0">
                  <a:latin typeface="+mn-ea"/>
                </a:rPr>
                <a:t>以江西</a:t>
              </a:r>
              <a:r>
                <a:rPr lang="zh-CN" altLang="zh-CN" sz="1400" dirty="0">
                  <a:latin typeface="+mn-ea"/>
                </a:rPr>
                <a:t>为</a:t>
              </a:r>
              <a:r>
                <a:rPr lang="zh-CN" altLang="zh-CN" sz="1400" dirty="0" smtClean="0">
                  <a:latin typeface="+mn-ea"/>
                </a:rPr>
                <a:t>试点</a:t>
              </a:r>
              <a:r>
                <a:rPr lang="zh-CN" altLang="en-US" sz="1400" dirty="0" smtClean="0">
                  <a:latin typeface="+mn-ea"/>
                </a:rPr>
                <a:t>完成业务流程配置及快速</a:t>
              </a:r>
              <a:r>
                <a:rPr lang="zh-CN" altLang="zh-CN" sz="1400" dirty="0" smtClean="0">
                  <a:latin typeface="+mn-ea"/>
                </a:rPr>
                <a:t>上线</a:t>
              </a:r>
              <a:r>
                <a:rPr lang="zh-CN" altLang="en-US" sz="1400" dirty="0" smtClean="0">
                  <a:latin typeface="+mn-ea"/>
                </a:rPr>
                <a:t>；</a:t>
              </a:r>
              <a:endParaRPr lang="en-US" altLang="zh-CN" sz="1400" dirty="0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264763" y="4784584"/>
              <a:ext cx="79188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2614996" y="4388706"/>
              <a:ext cx="711057" cy="773434"/>
              <a:chOff x="6217935" y="1158425"/>
              <a:chExt cx="527724" cy="520849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6219351" y="1158425"/>
                <a:ext cx="520849" cy="520849"/>
                <a:chOff x="1705099" y="2564904"/>
                <a:chExt cx="1800200" cy="1800200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705099" y="2564904"/>
                  <a:ext cx="1800200" cy="18002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0" dist="889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853307" y="2713112"/>
                  <a:ext cx="1503784" cy="150378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80" name="TextBox 43"/>
              <p:cNvSpPr txBox="1"/>
              <p:nvPr/>
            </p:nvSpPr>
            <p:spPr>
              <a:xfrm>
                <a:off x="6217935" y="1271633"/>
                <a:ext cx="527724" cy="26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92D050"/>
                    </a:solidFill>
                    <a:latin typeface="Impact MT Std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1400" b="1" dirty="0">
                  <a:solidFill>
                    <a:srgbClr val="92D050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矩形 47"/>
            <p:cNvSpPr>
              <a:spLocks noChangeArrowheads="1"/>
            </p:cNvSpPr>
            <p:nvPr/>
          </p:nvSpPr>
          <p:spPr bwMode="auto">
            <a:xfrm>
              <a:off x="4198761" y="4411846"/>
              <a:ext cx="4897653" cy="95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4" rIns="91407" bIns="4570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lvl="0">
                <a:lnSpc>
                  <a:spcPct val="150000"/>
                </a:lnSpc>
                <a:buNone/>
              </a:pPr>
              <a:r>
                <a:rPr lang="en-US" altLang="zh-CN" sz="1400" dirty="0">
                  <a:latin typeface="+mn-ea"/>
                </a:rPr>
                <a:t>5</a:t>
              </a:r>
              <a:r>
                <a:rPr lang="zh-CN" altLang="zh-CN" sz="1400" dirty="0">
                  <a:latin typeface="+mn-ea"/>
                </a:rPr>
                <a:t>月</a:t>
              </a:r>
              <a:r>
                <a:rPr lang="en-US" altLang="zh-CN" sz="1400" dirty="0" smtClean="0">
                  <a:latin typeface="+mn-ea"/>
                </a:rPr>
                <a:t>18</a:t>
              </a:r>
              <a:r>
                <a:rPr lang="zh-CN" altLang="zh-CN" sz="1400" dirty="0" smtClean="0">
                  <a:latin typeface="+mn-ea"/>
                </a:rPr>
                <a:t>日</a:t>
              </a:r>
              <a:r>
                <a:rPr lang="zh-CN" altLang="en-US" sz="1400" dirty="0">
                  <a:latin typeface="+mn-ea"/>
                </a:rPr>
                <a:t>输出概要设计初稿，并与中移</a:t>
              </a:r>
              <a:r>
                <a:rPr lang="en-US" altLang="zh-CN" sz="1400" dirty="0">
                  <a:latin typeface="+mn-ea"/>
                </a:rPr>
                <a:t>IT</a:t>
              </a:r>
              <a:r>
                <a:rPr lang="zh-CN" altLang="en-US" sz="1400" dirty="0">
                  <a:latin typeface="+mn-ea"/>
                </a:rPr>
                <a:t>系统部领导</a:t>
              </a:r>
              <a:r>
                <a:rPr lang="zh-CN" altLang="en-US" sz="1400" dirty="0" smtClean="0">
                  <a:latin typeface="+mn-ea"/>
                </a:rPr>
                <a:t>进行评审确认</a:t>
              </a:r>
              <a:r>
                <a:rPr lang="zh-CN" altLang="en-US" sz="1400" dirty="0">
                  <a:latin typeface="+mn-ea"/>
                </a:rPr>
                <a:t>；</a:t>
              </a:r>
              <a:endParaRPr lang="en-US" altLang="zh-CN" sz="1400" dirty="0">
                <a:latin typeface="+mn-ea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3264763" y="5657303"/>
              <a:ext cx="79188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2614996" y="5261424"/>
              <a:ext cx="711057" cy="773434"/>
              <a:chOff x="6217935" y="1158425"/>
              <a:chExt cx="527724" cy="520849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219351" y="1158425"/>
                <a:ext cx="520849" cy="520849"/>
                <a:chOff x="1705099" y="2564904"/>
                <a:chExt cx="1800200" cy="1800200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705099" y="2564904"/>
                  <a:ext cx="1800200" cy="18002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444500" dist="889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1853307" y="2713112"/>
                  <a:ext cx="1503784" cy="150378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76" name="TextBox 50"/>
              <p:cNvSpPr txBox="1"/>
              <p:nvPr/>
            </p:nvSpPr>
            <p:spPr>
              <a:xfrm>
                <a:off x="6217935" y="1271633"/>
                <a:ext cx="527724" cy="26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  <a:latin typeface="Impact MT Std" pitchFamily="34" charset="0"/>
                    <a:ea typeface="微软雅黑" panose="020B0503020204020204" pitchFamily="34" charset="-122"/>
                  </a:rPr>
                  <a:t>05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矩形 47"/>
            <p:cNvSpPr>
              <a:spLocks noChangeArrowheads="1"/>
            </p:cNvSpPr>
            <p:nvPr/>
          </p:nvSpPr>
          <p:spPr bwMode="auto">
            <a:xfrm>
              <a:off x="4198761" y="5314943"/>
              <a:ext cx="4725318" cy="95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4" rIns="91407" bIns="4570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buNone/>
              </a:pPr>
              <a:r>
                <a:rPr lang="en-US" altLang="zh-CN" sz="1400" dirty="0" smtClean="0">
                  <a:latin typeface="+mn-ea"/>
                </a:rPr>
                <a:t>6</a:t>
              </a:r>
              <a:r>
                <a:rPr lang="zh-CN" altLang="en-US" sz="1400" dirty="0" smtClean="0">
                  <a:latin typeface="+mn-ea"/>
                </a:rPr>
                <a:t>月</a:t>
              </a:r>
              <a:r>
                <a:rPr lang="en-US" altLang="zh-CN" sz="1400" dirty="0" smtClean="0">
                  <a:latin typeface="+mn-ea"/>
                </a:rPr>
                <a:t>1</a:t>
              </a:r>
              <a:r>
                <a:rPr lang="zh-CN" altLang="en-US" sz="1400" dirty="0" smtClean="0">
                  <a:latin typeface="+mn-ea"/>
                </a:rPr>
                <a:t>日完成四川</a:t>
              </a:r>
              <a:r>
                <a:rPr lang="en-US" altLang="zh-CN" sz="1400" dirty="0" smtClean="0">
                  <a:latin typeface="+mn-ea"/>
                </a:rPr>
                <a:t>58</a:t>
              </a:r>
              <a:r>
                <a:rPr lang="zh-CN" altLang="en-US" sz="1400" dirty="0" smtClean="0">
                  <a:latin typeface="+mn-ea"/>
                </a:rPr>
                <a:t>个业务流程配置工作，进入业务流程拨测状态，预计</a:t>
              </a:r>
              <a:r>
                <a:rPr lang="en-US" altLang="zh-CN" sz="1400" dirty="0" smtClean="0">
                  <a:latin typeface="+mn-ea"/>
                </a:rPr>
                <a:t>6</a:t>
              </a:r>
              <a:r>
                <a:rPr lang="zh-CN" altLang="en-US" sz="1400" dirty="0" smtClean="0">
                  <a:latin typeface="+mn-ea"/>
                </a:rPr>
                <a:t>月底将四川在线业务全量替换。</a:t>
              </a:r>
              <a:endParaRPr lang="en-US" altLang="zh-CN" sz="1400" dirty="0">
                <a:latin typeface="+mn-ea"/>
              </a:endParaRPr>
            </a:p>
          </p:txBody>
        </p:sp>
      </p:grpSp>
      <p:cxnSp>
        <p:nvCxnSpPr>
          <p:cNvPr id="95" name="直接连接符 94"/>
          <p:cNvCxnSpPr>
            <a:cxnSpLocks/>
          </p:cNvCxnSpPr>
          <p:nvPr/>
        </p:nvCxnSpPr>
        <p:spPr>
          <a:xfrm flipV="1">
            <a:off x="6498531" y="4426122"/>
            <a:ext cx="5568778" cy="7469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7219057" y="6119369"/>
            <a:ext cx="2357357" cy="73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月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日面向总部业务人员及运营人员培训</a:t>
            </a:r>
            <a:endParaRPr lang="en-US" altLang="zh-CN" sz="1400" dirty="0"/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9797279" y="6101174"/>
            <a:ext cx="2175003" cy="73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6</a:t>
            </a:r>
            <a:r>
              <a:rPr lang="zh-CN" altLang="en-US" sz="1400" dirty="0" smtClean="0"/>
              <a:t>月</a:t>
            </a:r>
            <a:r>
              <a:rPr lang="en-US" altLang="zh-CN" sz="1400" dirty="0"/>
              <a:t>5</a:t>
            </a:r>
            <a:r>
              <a:rPr lang="zh-CN" altLang="en-US" sz="1400" dirty="0" smtClean="0"/>
              <a:t>日面向四川、河南省公司培训</a:t>
            </a:r>
            <a:endParaRPr lang="en-US" altLang="zh-CN" sz="1400" dirty="0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59" y="4539233"/>
            <a:ext cx="2037501" cy="1528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42" y="4539233"/>
            <a:ext cx="2111277" cy="1522148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6558415" y="4984626"/>
            <a:ext cx="3326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培训现场</a:t>
            </a:r>
            <a:endParaRPr lang="zh-CN" altLang="en-US" sz="1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29046"/>
              </p:ext>
            </p:extLst>
          </p:nvPr>
        </p:nvGraphicFramePr>
        <p:xfrm>
          <a:off x="6796348" y="2755683"/>
          <a:ext cx="4973143" cy="145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397"/>
                <a:gridCol w="1343532"/>
                <a:gridCol w="1371959"/>
                <a:gridCol w="1600255"/>
              </a:tblGrid>
              <a:tr h="2907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工作类型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人员数量（人）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投入时间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0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合肥研发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r>
                        <a:rPr lang="zh-CN" altLang="en-US" sz="1200" u="none" strike="noStrike" dirty="0">
                          <a:effectLst/>
                        </a:rPr>
                        <a:t>月中旬至今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现场研发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</a:rPr>
                        <a:t>月初至今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</a:rPr>
                        <a:t>月中旬至今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项目管理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r>
                        <a:rPr lang="zh-CN" altLang="en-US" sz="1200" u="none" strike="noStrike" dirty="0">
                          <a:effectLst/>
                        </a:rPr>
                        <a:t>月初至今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3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37214" y="167073"/>
            <a:ext cx="10103181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统一质检平台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整体规划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500" y="844554"/>
            <a:ext cx="11397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系统架构优化实现所有组件负载均衡，避免单点风险，提高资源</a:t>
            </a:r>
            <a:r>
              <a:rPr lang="zh-CN" altLang="en-US" sz="1600" dirty="0" smtClean="0"/>
              <a:t>利用率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引入</a:t>
            </a:r>
            <a:r>
              <a:rPr lang="zh-CN" altLang="en-US" sz="1600" dirty="0"/>
              <a:t>消息中间件，降低各组件耦合度，灵活</a:t>
            </a:r>
            <a:r>
              <a:rPr lang="zh-CN" altLang="en-US" sz="1600" dirty="0" smtClean="0"/>
              <a:t>扩容；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新增智能词库、场景库、词频运算、模型交叉运算功能，降低建模难度，提高模型复用度。</a:t>
            </a:r>
            <a:endParaRPr lang="zh-CN" altLang="en-US" sz="16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54204" y="4072321"/>
            <a:ext cx="4178277" cy="1609396"/>
            <a:chOff x="5901544" y="2097969"/>
            <a:chExt cx="5566557" cy="2278773"/>
          </a:xfrm>
        </p:grpSpPr>
        <p:grpSp>
          <p:nvGrpSpPr>
            <p:cNvPr id="17" name="组合 16"/>
            <p:cNvGrpSpPr/>
            <p:nvPr/>
          </p:nvGrpSpPr>
          <p:grpSpPr>
            <a:xfrm>
              <a:off x="5901544" y="2097969"/>
              <a:ext cx="5566557" cy="2278773"/>
              <a:chOff x="6009410" y="2247425"/>
              <a:chExt cx="6284189" cy="259261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6464300" y="2692400"/>
                <a:ext cx="1130300" cy="885826"/>
                <a:chOff x="6375399" y="2335878"/>
                <a:chExt cx="1320800" cy="1054101"/>
              </a:xfrm>
            </p:grpSpPr>
            <p:pic>
              <p:nvPicPr>
                <p:cNvPr id="59" name="图片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2536825"/>
                  <a:ext cx="385826" cy="311150"/>
                </a:xfrm>
                <a:prstGeom prst="rect">
                  <a:avLst/>
                </a:prstGeom>
              </p:spPr>
            </p:pic>
            <p:sp>
              <p:nvSpPr>
                <p:cNvPr id="10" name="圆角矩形 9"/>
                <p:cNvSpPr/>
                <p:nvPr/>
              </p:nvSpPr>
              <p:spPr>
                <a:xfrm>
                  <a:off x="6375399" y="2335878"/>
                  <a:ext cx="1320800" cy="105410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pic>
              <p:nvPicPr>
                <p:cNvPr id="61" name="图片 6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277" y="2536825"/>
                  <a:ext cx="385826" cy="311150"/>
                </a:xfrm>
                <a:prstGeom prst="rect">
                  <a:avLst/>
                </a:prstGeom>
              </p:spPr>
            </p:pic>
            <p:pic>
              <p:nvPicPr>
                <p:cNvPr id="62" name="图片 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2963401"/>
                  <a:ext cx="385826" cy="311150"/>
                </a:xfrm>
                <a:prstGeom prst="rect">
                  <a:avLst/>
                </a:prstGeom>
              </p:spPr>
            </p:pic>
            <p:pic>
              <p:nvPicPr>
                <p:cNvPr id="63" name="图片 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593" y="2927350"/>
                  <a:ext cx="385826" cy="311150"/>
                </a:xfrm>
                <a:prstGeom prst="rect">
                  <a:avLst/>
                </a:prstGeom>
              </p:spPr>
            </p:pic>
          </p:grpSp>
          <p:grpSp>
            <p:nvGrpSpPr>
              <p:cNvPr id="64" name="组合 63"/>
              <p:cNvGrpSpPr/>
              <p:nvPr/>
            </p:nvGrpSpPr>
            <p:grpSpPr>
              <a:xfrm>
                <a:off x="7709043" y="2692400"/>
                <a:ext cx="1130300" cy="885825"/>
                <a:chOff x="6375400" y="2335878"/>
                <a:chExt cx="1320800" cy="1054100"/>
              </a:xfrm>
            </p:grpSpPr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2536825"/>
                  <a:ext cx="385826" cy="311150"/>
                </a:xfrm>
                <a:prstGeom prst="rect">
                  <a:avLst/>
                </a:prstGeom>
              </p:spPr>
            </p:pic>
            <p:sp>
              <p:nvSpPr>
                <p:cNvPr id="67" name="圆角矩形 66"/>
                <p:cNvSpPr/>
                <p:nvPr/>
              </p:nvSpPr>
              <p:spPr>
                <a:xfrm>
                  <a:off x="6375400" y="2335878"/>
                  <a:ext cx="1320800" cy="10541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pic>
              <p:nvPicPr>
                <p:cNvPr id="69" name="图片 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277" y="2536825"/>
                  <a:ext cx="385826" cy="311150"/>
                </a:xfrm>
                <a:prstGeom prst="rect">
                  <a:avLst/>
                </a:prstGeom>
              </p:spPr>
            </p:pic>
            <p:pic>
              <p:nvPicPr>
                <p:cNvPr id="70" name="图片 6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2963401"/>
                  <a:ext cx="385826" cy="311150"/>
                </a:xfrm>
                <a:prstGeom prst="rect">
                  <a:avLst/>
                </a:prstGeom>
              </p:spPr>
            </p:pic>
            <p:pic>
              <p:nvPicPr>
                <p:cNvPr id="71" name="图片 7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593" y="2927350"/>
                  <a:ext cx="385826" cy="31115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组合 71"/>
              <p:cNvGrpSpPr/>
              <p:nvPr/>
            </p:nvGrpSpPr>
            <p:grpSpPr>
              <a:xfrm>
                <a:off x="8948788" y="2692400"/>
                <a:ext cx="1460395" cy="885825"/>
                <a:chOff x="6375397" y="2335878"/>
                <a:chExt cx="1706529" cy="1054100"/>
              </a:xfrm>
            </p:grpSpPr>
            <p:pic>
              <p:nvPicPr>
                <p:cNvPr id="73" name="图片 7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2536825"/>
                  <a:ext cx="385826" cy="311150"/>
                </a:xfrm>
                <a:prstGeom prst="rect">
                  <a:avLst/>
                </a:prstGeom>
              </p:spPr>
            </p:pic>
            <p:sp>
              <p:nvSpPr>
                <p:cNvPr id="75" name="圆角矩形 74"/>
                <p:cNvSpPr/>
                <p:nvPr/>
              </p:nvSpPr>
              <p:spPr>
                <a:xfrm>
                  <a:off x="6375397" y="2335878"/>
                  <a:ext cx="1706529" cy="10541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pic>
              <p:nvPicPr>
                <p:cNvPr id="76" name="图片 7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277" y="2536825"/>
                  <a:ext cx="385826" cy="311150"/>
                </a:xfrm>
                <a:prstGeom prst="rect">
                  <a:avLst/>
                </a:prstGeom>
              </p:spPr>
            </p:pic>
            <p:pic>
              <p:nvPicPr>
                <p:cNvPr id="78" name="图片 7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2933176"/>
                  <a:ext cx="385826" cy="311149"/>
                </a:xfrm>
                <a:prstGeom prst="rect">
                  <a:avLst/>
                </a:prstGeom>
              </p:spPr>
            </p:pic>
            <p:pic>
              <p:nvPicPr>
                <p:cNvPr id="88" name="图片 8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2411" y="2519031"/>
                  <a:ext cx="385826" cy="311149"/>
                </a:xfrm>
                <a:prstGeom prst="rect">
                  <a:avLst/>
                </a:prstGeom>
              </p:spPr>
            </p:pic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5022" y="2927350"/>
                  <a:ext cx="385826" cy="311149"/>
                </a:xfrm>
                <a:prstGeom prst="rect">
                  <a:avLst/>
                </a:prstGeom>
              </p:spPr>
            </p:pic>
            <p:pic>
              <p:nvPicPr>
                <p:cNvPr id="98" name="图片 9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6617" y="2915413"/>
                  <a:ext cx="385826" cy="311149"/>
                </a:xfrm>
                <a:prstGeom prst="rect">
                  <a:avLst/>
                </a:prstGeom>
              </p:spPr>
            </p:pic>
          </p:grpSp>
          <p:grpSp>
            <p:nvGrpSpPr>
              <p:cNvPr id="81" name="组合 80"/>
              <p:cNvGrpSpPr/>
              <p:nvPr/>
            </p:nvGrpSpPr>
            <p:grpSpPr>
              <a:xfrm>
                <a:off x="10533786" y="2677447"/>
                <a:ext cx="1493114" cy="885825"/>
                <a:chOff x="5877235" y="2335878"/>
                <a:chExt cx="1744762" cy="1054100"/>
              </a:xfrm>
            </p:grpSpPr>
            <p:pic>
              <p:nvPicPr>
                <p:cNvPr id="82" name="图片 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5205" y="2536825"/>
                  <a:ext cx="385826" cy="311149"/>
                </a:xfrm>
                <a:prstGeom prst="rect">
                  <a:avLst/>
                </a:prstGeom>
              </p:spPr>
            </p:pic>
            <p:sp>
              <p:nvSpPr>
                <p:cNvPr id="84" name="圆角矩形 83"/>
                <p:cNvSpPr/>
                <p:nvPr/>
              </p:nvSpPr>
              <p:spPr>
                <a:xfrm>
                  <a:off x="5877235" y="2335878"/>
                  <a:ext cx="1744762" cy="10541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277" y="2536825"/>
                  <a:ext cx="385826" cy="311150"/>
                </a:xfrm>
                <a:prstGeom prst="rect">
                  <a:avLst/>
                </a:prstGeom>
              </p:spPr>
            </p:pic>
            <p:pic>
              <p:nvPicPr>
                <p:cNvPr id="86" name="图片 8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5205" y="2963401"/>
                  <a:ext cx="385826" cy="311149"/>
                </a:xfrm>
                <a:prstGeom prst="rect">
                  <a:avLst/>
                </a:prstGeom>
              </p:spPr>
            </p:pic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593" y="2927350"/>
                  <a:ext cx="385826" cy="311150"/>
                </a:xfrm>
                <a:prstGeom prst="rect">
                  <a:avLst/>
                </a:prstGeom>
              </p:spPr>
            </p:pic>
            <p:pic>
              <p:nvPicPr>
                <p:cNvPr id="90" name="图片 8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6725" y="2536825"/>
                  <a:ext cx="385826" cy="311149"/>
                </a:xfrm>
                <a:prstGeom prst="rect">
                  <a:avLst/>
                </a:prstGeom>
              </p:spPr>
            </p:pic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2376" y="2957575"/>
                  <a:ext cx="385826" cy="311149"/>
                </a:xfrm>
                <a:prstGeom prst="rect">
                  <a:avLst/>
                </a:prstGeom>
              </p:spPr>
            </p:pic>
          </p:grpSp>
          <p:sp>
            <p:nvSpPr>
              <p:cNvPr id="14" name="矩形 13"/>
              <p:cNvSpPr/>
              <p:nvPr/>
            </p:nvSpPr>
            <p:spPr>
              <a:xfrm>
                <a:off x="6442034" y="2250171"/>
                <a:ext cx="899763" cy="393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Controller</a:t>
                </a:r>
                <a:endParaRPr lang="zh-CN" altLang="en-US" sz="1100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7802443" y="2261249"/>
                <a:ext cx="802041" cy="393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Provider</a:t>
                </a:r>
                <a:endParaRPr lang="zh-CN" altLang="en-US" sz="1100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9400117" y="2274423"/>
                <a:ext cx="483541" cy="393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DIC</a:t>
                </a:r>
                <a:endParaRPr lang="zh-CN" altLang="en-US" sz="1100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958780" y="2247425"/>
                <a:ext cx="733274" cy="393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 err="1"/>
                  <a:t>Anydrill</a:t>
                </a:r>
                <a:endParaRPr lang="zh-CN" altLang="en-US" sz="1100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009410" y="2260467"/>
                <a:ext cx="6284189" cy="1515753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6" name="上下箭头 15"/>
              <p:cNvSpPr/>
              <p:nvPr/>
            </p:nvSpPr>
            <p:spPr>
              <a:xfrm>
                <a:off x="9689276" y="3831841"/>
                <a:ext cx="273450" cy="508853"/>
              </a:xfrm>
              <a:prstGeom prst="upDownArrow">
                <a:avLst/>
              </a:prstGeom>
              <a:solidFill>
                <a:srgbClr val="2157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8307149" y="4396315"/>
                <a:ext cx="3035894" cy="44372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100" dirty="0">
                    <a:solidFill>
                      <a:schemeClr val="tx1"/>
                    </a:solidFill>
                  </a:rPr>
                  <a:t>浙江、广东、新疆、宁夏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….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64751" y="3831416"/>
                <a:ext cx="1482473" cy="393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100" dirty="0"/>
                  <a:t>支撑全部省份质检</a:t>
                </a: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284479" y="4010159"/>
                <a:ext cx="1163973" cy="393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100" dirty="0"/>
                  <a:t>对外协议不变</a:t>
                </a: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5901544" y="2475935"/>
              <a:ext cx="35658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FF0000"/>
                  </a:solidFill>
                </a:rPr>
                <a:t>集群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707334" y="3267673"/>
              <a:ext cx="150432" cy="428027"/>
            </a:xfrm>
            <a:prstGeom prst="downArrow">
              <a:avLst/>
            </a:prstGeom>
            <a:solidFill>
              <a:srgbClr val="215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108" name="矩形 107"/>
          <p:cNvSpPr/>
          <p:nvPr/>
        </p:nvSpPr>
        <p:spPr>
          <a:xfrm>
            <a:off x="368945" y="5935277"/>
            <a:ext cx="5765011" cy="89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/>
              <a:t>架构优化后资源共用，负载均衡，相比节省约</a:t>
            </a:r>
            <a:r>
              <a:rPr lang="en-US" altLang="zh-CN" sz="1200" dirty="0"/>
              <a:t>20%</a:t>
            </a:r>
            <a:r>
              <a:rPr lang="zh-CN" altLang="en-US" sz="1200" dirty="0"/>
              <a:t>服务器；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/>
              <a:t>集群架构避免点单故障，大幅降低系统风险；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/>
              <a:t>各组件灵活扩容，单项能力不足时部署方案简单，降低实施难度</a:t>
            </a:r>
            <a:endParaRPr lang="en-US" altLang="zh-CN" sz="1200" dirty="0"/>
          </a:p>
        </p:txBody>
      </p:sp>
      <p:grpSp>
        <p:nvGrpSpPr>
          <p:cNvPr id="149" name="组合 148"/>
          <p:cNvGrpSpPr/>
          <p:nvPr/>
        </p:nvGrpSpPr>
        <p:grpSpPr>
          <a:xfrm>
            <a:off x="772110" y="2143705"/>
            <a:ext cx="2578747" cy="1616692"/>
            <a:chOff x="860737" y="2162652"/>
            <a:chExt cx="4293217" cy="263535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81" y="2479594"/>
              <a:ext cx="407148" cy="328345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81" y="2908361"/>
              <a:ext cx="407148" cy="328345"/>
            </a:xfrm>
            <a:prstGeom prst="rect">
              <a:avLst/>
            </a:prstGeom>
          </p:spPr>
        </p:pic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81" y="3337128"/>
              <a:ext cx="407148" cy="328345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81" y="3801635"/>
              <a:ext cx="407148" cy="328345"/>
            </a:xfrm>
            <a:prstGeom prst="rect">
              <a:avLst/>
            </a:prstGeom>
          </p:spPr>
        </p:pic>
        <p:sp>
          <p:nvSpPr>
            <p:cNvPr id="20" name="右箭头 19"/>
            <p:cNvSpPr/>
            <p:nvPr/>
          </p:nvSpPr>
          <p:spPr>
            <a:xfrm>
              <a:off x="2632122" y="2571476"/>
              <a:ext cx="301369" cy="109813"/>
            </a:xfrm>
            <a:prstGeom prst="rightArrow">
              <a:avLst/>
            </a:prstGeom>
            <a:solidFill>
              <a:srgbClr val="215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1657209" y="2807939"/>
              <a:ext cx="3209925" cy="20848"/>
            </a:xfrm>
            <a:prstGeom prst="line">
              <a:avLst/>
            </a:prstGeom>
            <a:ln>
              <a:solidFill>
                <a:srgbClr val="21578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3087755" y="2408719"/>
              <a:ext cx="77714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浙江</a:t>
              </a:r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2632122" y="3029095"/>
              <a:ext cx="301369" cy="109813"/>
            </a:xfrm>
            <a:prstGeom prst="rightArrow">
              <a:avLst/>
            </a:prstGeom>
            <a:solidFill>
              <a:srgbClr val="215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V="1">
              <a:off x="1657209" y="3268988"/>
              <a:ext cx="3254375" cy="17418"/>
            </a:xfrm>
            <a:prstGeom prst="line">
              <a:avLst/>
            </a:prstGeom>
            <a:ln>
              <a:solidFill>
                <a:srgbClr val="21578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3087755" y="2866338"/>
              <a:ext cx="77714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广东</a:t>
              </a:r>
            </a:p>
          </p:txBody>
        </p:sp>
        <p:sp>
          <p:nvSpPr>
            <p:cNvPr id="116" name="右箭头 115"/>
            <p:cNvSpPr/>
            <p:nvPr/>
          </p:nvSpPr>
          <p:spPr>
            <a:xfrm>
              <a:off x="2595696" y="3448847"/>
              <a:ext cx="301369" cy="109813"/>
            </a:xfrm>
            <a:prstGeom prst="rightArrow">
              <a:avLst/>
            </a:prstGeom>
            <a:solidFill>
              <a:srgbClr val="215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17" name="直接连接符 116"/>
            <p:cNvCxnSpPr/>
            <p:nvPr/>
          </p:nvCxnSpPr>
          <p:spPr>
            <a:xfrm flipV="1">
              <a:off x="1639833" y="3721100"/>
              <a:ext cx="3271751" cy="14086"/>
            </a:xfrm>
            <a:prstGeom prst="line">
              <a:avLst/>
            </a:prstGeom>
            <a:ln>
              <a:solidFill>
                <a:srgbClr val="21578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3051328" y="3286091"/>
              <a:ext cx="77714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新疆</a:t>
              </a:r>
            </a:p>
          </p:txBody>
        </p:sp>
        <p:sp>
          <p:nvSpPr>
            <p:cNvPr id="119" name="右箭头 118"/>
            <p:cNvSpPr/>
            <p:nvPr/>
          </p:nvSpPr>
          <p:spPr>
            <a:xfrm>
              <a:off x="2602337" y="3967077"/>
              <a:ext cx="301369" cy="109813"/>
            </a:xfrm>
            <a:prstGeom prst="rightArrow">
              <a:avLst/>
            </a:prstGeom>
            <a:solidFill>
              <a:srgbClr val="215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20" name="直接连接符 119"/>
            <p:cNvCxnSpPr/>
            <p:nvPr/>
          </p:nvCxnSpPr>
          <p:spPr>
            <a:xfrm flipV="1">
              <a:off x="1641938" y="4205061"/>
              <a:ext cx="3269646" cy="4813"/>
            </a:xfrm>
            <a:prstGeom prst="line">
              <a:avLst/>
            </a:prstGeom>
            <a:ln>
              <a:solidFill>
                <a:srgbClr val="21578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3014429" y="3804319"/>
              <a:ext cx="77714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/>
                <a:t>宁夏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710" y="2426226"/>
              <a:ext cx="343479" cy="343479"/>
            </a:xfrm>
            <a:prstGeom prst="rect">
              <a:avLst/>
            </a:prstGeom>
          </p:spPr>
        </p:pic>
        <p:sp>
          <p:nvSpPr>
            <p:cNvPr id="124" name="圆角矩形 123"/>
            <p:cNvSpPr/>
            <p:nvPr/>
          </p:nvSpPr>
          <p:spPr>
            <a:xfrm>
              <a:off x="860737" y="2162652"/>
              <a:ext cx="4293217" cy="254922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730286" y="4233589"/>
              <a:ext cx="448343" cy="564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21578A"/>
                  </a:solidFill>
                </a:rPr>
                <a:t>…</a:t>
              </a:r>
              <a:endParaRPr lang="zh-CN" altLang="en-US" sz="1100" b="1" dirty="0">
                <a:solidFill>
                  <a:srgbClr val="21578A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284165" y="2391443"/>
              <a:ext cx="54229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FF0000"/>
                  </a:solidFill>
                </a:rPr>
                <a:t>忙</a:t>
              </a:r>
            </a:p>
          </p:txBody>
        </p:sp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549" y="2883388"/>
              <a:ext cx="343479" cy="343479"/>
            </a:xfrm>
            <a:prstGeom prst="rect">
              <a:avLst/>
            </a:prstGeom>
          </p:spPr>
        </p:pic>
        <p:sp>
          <p:nvSpPr>
            <p:cNvPr id="140" name="矩形 139"/>
            <p:cNvSpPr/>
            <p:nvPr/>
          </p:nvSpPr>
          <p:spPr>
            <a:xfrm>
              <a:off x="4304003" y="2848605"/>
              <a:ext cx="54229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FF0000"/>
                  </a:solidFill>
                </a:rPr>
                <a:t>忙</a:t>
              </a:r>
            </a:p>
          </p:txBody>
        </p:sp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749" y="3303323"/>
              <a:ext cx="395954" cy="395954"/>
            </a:xfrm>
            <a:prstGeom prst="rect">
              <a:avLst/>
            </a:prstGeom>
          </p:spPr>
        </p:pic>
        <p:sp>
          <p:nvSpPr>
            <p:cNvPr id="144" name="矩形 143"/>
            <p:cNvSpPr/>
            <p:nvPr/>
          </p:nvSpPr>
          <p:spPr>
            <a:xfrm>
              <a:off x="4326843" y="3308229"/>
              <a:ext cx="54229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B050"/>
                  </a:solidFill>
                </a:rPr>
                <a:t>闲</a:t>
              </a:r>
            </a:p>
          </p:txBody>
        </p:sp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889" y="3769100"/>
              <a:ext cx="395954" cy="395954"/>
            </a:xfrm>
            <a:prstGeom prst="rect">
              <a:avLst/>
            </a:prstGeom>
          </p:spPr>
        </p:pic>
        <p:sp>
          <p:nvSpPr>
            <p:cNvPr id="146" name="矩形 145"/>
            <p:cNvSpPr/>
            <p:nvPr/>
          </p:nvSpPr>
          <p:spPr>
            <a:xfrm>
              <a:off x="4313983" y="3774006"/>
              <a:ext cx="542290" cy="5644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B050"/>
                  </a:solidFill>
                </a:rPr>
                <a:t>闲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051092" y="2468930"/>
              <a:ext cx="329525" cy="1806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FF0000"/>
                  </a:solidFill>
                </a:rPr>
                <a:t>资源独占</a:t>
              </a:r>
            </a:p>
          </p:txBody>
        </p:sp>
      </p:grpSp>
      <p:sp>
        <p:nvSpPr>
          <p:cNvPr id="152" name="矩形 151"/>
          <p:cNvSpPr/>
          <p:nvPr/>
        </p:nvSpPr>
        <p:spPr>
          <a:xfrm>
            <a:off x="144906" y="4080417"/>
            <a:ext cx="3112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ED7D31"/>
                </a:solidFill>
              </a:rPr>
              <a:t>优化后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57AFAB27-458B-405A-9B44-360F10572B01}"/>
              </a:ext>
            </a:extLst>
          </p:cNvPr>
          <p:cNvGrpSpPr/>
          <p:nvPr/>
        </p:nvGrpSpPr>
        <p:grpSpPr>
          <a:xfrm>
            <a:off x="6430408" y="2355570"/>
            <a:ext cx="5072989" cy="2870640"/>
            <a:chOff x="369745" y="3245112"/>
            <a:chExt cx="5464384" cy="3370589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xmlns="" id="{90A4D2BF-5E68-4120-A710-76C33FEF53CB}"/>
                </a:ext>
              </a:extLst>
            </p:cNvPr>
            <p:cNvGrpSpPr/>
            <p:nvPr/>
          </p:nvGrpSpPr>
          <p:grpSpPr>
            <a:xfrm>
              <a:off x="395503" y="3362152"/>
              <a:ext cx="5204310" cy="3253549"/>
              <a:chOff x="129314" y="2529339"/>
              <a:chExt cx="5863935" cy="4292157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xmlns="" id="{943D2F6F-C466-4D7C-AB43-EB2FF2440221}"/>
                  </a:ext>
                </a:extLst>
              </p:cNvPr>
              <p:cNvGrpSpPr/>
              <p:nvPr/>
            </p:nvGrpSpPr>
            <p:grpSpPr>
              <a:xfrm>
                <a:off x="129314" y="2529339"/>
                <a:ext cx="5863935" cy="3740960"/>
                <a:chOff x="115951" y="3070055"/>
                <a:chExt cx="5863935" cy="3740960"/>
              </a:xfrm>
            </p:grpSpPr>
            <p:sp>
              <p:nvSpPr>
                <p:cNvPr id="104" name="圆角矩形 36">
                  <a:extLst>
                    <a:ext uri="{FF2B5EF4-FFF2-40B4-BE49-F238E27FC236}">
                      <a16:creationId xmlns:a16="http://schemas.microsoft.com/office/drawing/2014/main" xmlns="" id="{1F799C99-607E-43C6-B25C-6190296565DD}"/>
                    </a:ext>
                  </a:extLst>
                </p:cNvPr>
                <p:cNvSpPr/>
                <p:nvPr/>
              </p:nvSpPr>
              <p:spPr>
                <a:xfrm>
                  <a:off x="289812" y="4011159"/>
                  <a:ext cx="5690074" cy="782496"/>
                </a:xfrm>
                <a:prstGeom prst="roundRect">
                  <a:avLst/>
                </a:prstGeom>
                <a:noFill/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: 圆角 29">
                  <a:extLst>
                    <a:ext uri="{FF2B5EF4-FFF2-40B4-BE49-F238E27FC236}">
                      <a16:creationId xmlns:a16="http://schemas.microsoft.com/office/drawing/2014/main" xmlns="" id="{50D23DAB-85B7-4926-B482-1BFE47191539}"/>
                    </a:ext>
                  </a:extLst>
                </p:cNvPr>
                <p:cNvSpPr/>
                <p:nvPr/>
              </p:nvSpPr>
              <p:spPr>
                <a:xfrm>
                  <a:off x="1233220" y="5262381"/>
                  <a:ext cx="1046592" cy="3686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转写文本</a:t>
                  </a:r>
                </a:p>
              </p:txBody>
            </p:sp>
            <p:sp>
              <p:nvSpPr>
                <p:cNvPr id="122" name="矩形: 圆角 29">
                  <a:extLst>
                    <a:ext uri="{FF2B5EF4-FFF2-40B4-BE49-F238E27FC236}">
                      <a16:creationId xmlns:a16="http://schemas.microsoft.com/office/drawing/2014/main" xmlns="" id="{8356E43E-70F8-4F46-9729-56A4774312C0}"/>
                    </a:ext>
                  </a:extLst>
                </p:cNvPr>
                <p:cNvSpPr/>
                <p:nvPr/>
              </p:nvSpPr>
              <p:spPr>
                <a:xfrm>
                  <a:off x="2350289" y="5255195"/>
                  <a:ext cx="1046592" cy="3686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静音时长</a:t>
                  </a:r>
                </a:p>
              </p:txBody>
            </p:sp>
            <p:sp>
              <p:nvSpPr>
                <p:cNvPr id="125" name="圆角矩形 39">
                  <a:extLst>
                    <a:ext uri="{FF2B5EF4-FFF2-40B4-BE49-F238E27FC236}">
                      <a16:creationId xmlns:a16="http://schemas.microsoft.com/office/drawing/2014/main" xmlns="" id="{A1B9C433-9E12-426B-ACFE-B403FBCB5ADF}"/>
                    </a:ext>
                  </a:extLst>
                </p:cNvPr>
                <p:cNvSpPr/>
                <p:nvPr/>
              </p:nvSpPr>
              <p:spPr>
                <a:xfrm>
                  <a:off x="289812" y="6048299"/>
                  <a:ext cx="5690074" cy="762716"/>
                </a:xfrm>
                <a:prstGeom prst="roundRect">
                  <a:avLst/>
                </a:prstGeom>
                <a:noFill/>
                <a:ln w="1905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圆角矩形 40">
                  <a:extLst>
                    <a:ext uri="{FF2B5EF4-FFF2-40B4-BE49-F238E27FC236}">
                      <a16:creationId xmlns:a16="http://schemas.microsoft.com/office/drawing/2014/main" xmlns="" id="{5708B1A4-93C6-410D-B2F5-6A9015F11F5D}"/>
                    </a:ext>
                  </a:extLst>
                </p:cNvPr>
                <p:cNvSpPr/>
                <p:nvPr/>
              </p:nvSpPr>
              <p:spPr>
                <a:xfrm>
                  <a:off x="289812" y="5052494"/>
                  <a:ext cx="5690074" cy="740563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: 圆角 29">
                  <a:extLst>
                    <a:ext uri="{FF2B5EF4-FFF2-40B4-BE49-F238E27FC236}">
                      <a16:creationId xmlns:a16="http://schemas.microsoft.com/office/drawing/2014/main" xmlns="" id="{B34A69E1-2FE6-4438-9D1B-BEE0B449355B}"/>
                    </a:ext>
                  </a:extLst>
                </p:cNvPr>
                <p:cNvSpPr/>
                <p:nvPr/>
              </p:nvSpPr>
              <p:spPr>
                <a:xfrm>
                  <a:off x="3557087" y="5276024"/>
                  <a:ext cx="1046592" cy="3686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语速</a:t>
                  </a:r>
                </a:p>
              </p:txBody>
            </p:sp>
            <p:sp>
              <p:nvSpPr>
                <p:cNvPr id="128" name="矩形: 圆角 29">
                  <a:extLst>
                    <a:ext uri="{FF2B5EF4-FFF2-40B4-BE49-F238E27FC236}">
                      <a16:creationId xmlns:a16="http://schemas.microsoft.com/office/drawing/2014/main" xmlns="" id="{A5C2964E-CBA0-413C-845A-A40CC2FF5679}"/>
                    </a:ext>
                  </a:extLst>
                </p:cNvPr>
                <p:cNvSpPr/>
                <p:nvPr/>
              </p:nvSpPr>
              <p:spPr>
                <a:xfrm>
                  <a:off x="4744634" y="5276025"/>
                  <a:ext cx="1046592" cy="3686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音量</a:t>
                  </a:r>
                </a:p>
              </p:txBody>
            </p:sp>
            <p:sp>
              <p:nvSpPr>
                <p:cNvPr id="129" name="矩形: 圆角 29">
                  <a:extLst>
                    <a:ext uri="{FF2B5EF4-FFF2-40B4-BE49-F238E27FC236}">
                      <a16:creationId xmlns:a16="http://schemas.microsoft.com/office/drawing/2014/main" xmlns="" id="{C96BAF01-0030-4751-947B-748C49C2BAD7}"/>
                    </a:ext>
                  </a:extLst>
                </p:cNvPr>
                <p:cNvSpPr/>
                <p:nvPr/>
              </p:nvSpPr>
              <p:spPr>
                <a:xfrm>
                  <a:off x="1751071" y="4197458"/>
                  <a:ext cx="1204158" cy="43281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结构化规则</a:t>
                  </a:r>
                </a:p>
              </p:txBody>
            </p:sp>
            <p:sp>
              <p:nvSpPr>
                <p:cNvPr id="130" name="矩形: 圆角 29">
                  <a:extLst>
                    <a:ext uri="{FF2B5EF4-FFF2-40B4-BE49-F238E27FC236}">
                      <a16:creationId xmlns:a16="http://schemas.microsoft.com/office/drawing/2014/main" xmlns="" id="{F5E9E6B2-2CF7-48BB-870D-31D5E0A74534}"/>
                    </a:ext>
                  </a:extLst>
                </p:cNvPr>
                <p:cNvSpPr/>
                <p:nvPr/>
              </p:nvSpPr>
              <p:spPr>
                <a:xfrm>
                  <a:off x="3573722" y="4197458"/>
                  <a:ext cx="1116011" cy="42957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静音规则</a:t>
                  </a:r>
                </a:p>
              </p:txBody>
            </p:sp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xmlns="" id="{0E23ABD0-F5AE-471E-ABF9-64929315E68D}"/>
                    </a:ext>
                  </a:extLst>
                </p:cNvPr>
                <p:cNvSpPr txBox="1"/>
                <p:nvPr/>
              </p:nvSpPr>
              <p:spPr>
                <a:xfrm>
                  <a:off x="120356" y="4301054"/>
                  <a:ext cx="980916" cy="452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000"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00" dirty="0"/>
                    <a:t>   模型层</a:t>
                  </a: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xmlns="" id="{3AA0B0BC-4D65-436F-8C30-90D8DD6BEA32}"/>
                    </a:ext>
                  </a:extLst>
                </p:cNvPr>
                <p:cNvSpPr txBox="1"/>
                <p:nvPr/>
              </p:nvSpPr>
              <p:spPr>
                <a:xfrm>
                  <a:off x="125445" y="5292808"/>
                  <a:ext cx="1057471" cy="452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000"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00" dirty="0"/>
                    <a:t>   元素层</a:t>
                  </a:r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xmlns="" id="{90C5C776-10B0-4601-80D6-9BA98F5D598F}"/>
                    </a:ext>
                  </a:extLst>
                </p:cNvPr>
                <p:cNvSpPr txBox="1"/>
                <p:nvPr/>
              </p:nvSpPr>
              <p:spPr>
                <a:xfrm>
                  <a:off x="289812" y="6327833"/>
                  <a:ext cx="811460" cy="452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000"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00" dirty="0"/>
                    <a:t>能力层</a:t>
                  </a:r>
                </a:p>
              </p:txBody>
            </p:sp>
            <p:sp>
              <p:nvSpPr>
                <p:cNvPr id="135" name="矩形: 圆角 29">
                  <a:extLst>
                    <a:ext uri="{FF2B5EF4-FFF2-40B4-BE49-F238E27FC236}">
                      <a16:creationId xmlns:a16="http://schemas.microsoft.com/office/drawing/2014/main" xmlns="" id="{9AE752D0-5760-4640-B8B6-55AA9896D7C3}"/>
                    </a:ext>
                  </a:extLst>
                </p:cNvPr>
                <p:cNvSpPr/>
                <p:nvPr/>
              </p:nvSpPr>
              <p:spPr>
                <a:xfrm>
                  <a:off x="1497191" y="6281198"/>
                  <a:ext cx="1046592" cy="3686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语音识别</a:t>
                  </a:r>
                </a:p>
              </p:txBody>
            </p:sp>
            <p:sp>
              <p:nvSpPr>
                <p:cNvPr id="136" name="矩形: 圆角 29">
                  <a:extLst>
                    <a:ext uri="{FF2B5EF4-FFF2-40B4-BE49-F238E27FC236}">
                      <a16:creationId xmlns:a16="http://schemas.microsoft.com/office/drawing/2014/main" xmlns="" id="{7FF82FEA-C499-4F41-B2AE-98E5E65D7E4D}"/>
                    </a:ext>
                  </a:extLst>
                </p:cNvPr>
                <p:cNvSpPr/>
                <p:nvPr/>
              </p:nvSpPr>
              <p:spPr>
                <a:xfrm>
                  <a:off x="2821599" y="6273440"/>
                  <a:ext cx="1046592" cy="36863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智能词库</a:t>
                  </a:r>
                </a:p>
              </p:txBody>
            </p:sp>
            <p:sp>
              <p:nvSpPr>
                <p:cNvPr id="137" name="矩形: 圆角 29">
                  <a:extLst>
                    <a:ext uri="{FF2B5EF4-FFF2-40B4-BE49-F238E27FC236}">
                      <a16:creationId xmlns:a16="http://schemas.microsoft.com/office/drawing/2014/main" xmlns="" id="{9D0EC68E-EAF2-42C5-B633-94B1B6604209}"/>
                    </a:ext>
                  </a:extLst>
                </p:cNvPr>
                <p:cNvSpPr/>
                <p:nvPr/>
              </p:nvSpPr>
              <p:spPr>
                <a:xfrm>
                  <a:off x="4117635" y="6273440"/>
                  <a:ext cx="1209020" cy="36863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智能场景库</a:t>
                  </a:r>
                </a:p>
              </p:txBody>
            </p:sp>
            <p:sp>
              <p:nvSpPr>
                <p:cNvPr id="141" name="矩形: 圆角 29">
                  <a:extLst>
                    <a:ext uri="{FF2B5EF4-FFF2-40B4-BE49-F238E27FC236}">
                      <a16:creationId xmlns:a16="http://schemas.microsoft.com/office/drawing/2014/main" xmlns="" id="{116AFF44-0BFB-4207-9B97-3DBE0060337E}"/>
                    </a:ext>
                  </a:extLst>
                </p:cNvPr>
                <p:cNvSpPr/>
                <p:nvPr/>
              </p:nvSpPr>
              <p:spPr>
                <a:xfrm>
                  <a:off x="1101514" y="3279941"/>
                  <a:ext cx="1046592" cy="3686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自动质检</a:t>
                  </a:r>
                </a:p>
              </p:txBody>
            </p:sp>
            <p:sp>
              <p:nvSpPr>
                <p:cNvPr id="142" name="矩形: 圆角 29">
                  <a:extLst>
                    <a:ext uri="{FF2B5EF4-FFF2-40B4-BE49-F238E27FC236}">
                      <a16:creationId xmlns:a16="http://schemas.microsoft.com/office/drawing/2014/main" xmlns="" id="{41BAB7EF-4135-4AC8-880B-A5EB86271DE3}"/>
                    </a:ext>
                  </a:extLst>
                </p:cNvPr>
                <p:cNvSpPr/>
                <p:nvPr/>
              </p:nvSpPr>
              <p:spPr>
                <a:xfrm>
                  <a:off x="2539529" y="3279941"/>
                  <a:ext cx="1082950" cy="36863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词频运算</a:t>
                  </a:r>
                </a:p>
              </p:txBody>
            </p:sp>
            <p:sp>
              <p:nvSpPr>
                <p:cNvPr id="147" name="圆角矩形 56">
                  <a:extLst>
                    <a:ext uri="{FF2B5EF4-FFF2-40B4-BE49-F238E27FC236}">
                      <a16:creationId xmlns:a16="http://schemas.microsoft.com/office/drawing/2014/main" xmlns="" id="{A855A499-87DA-4540-810A-1E3036A6778C}"/>
                    </a:ext>
                  </a:extLst>
                </p:cNvPr>
                <p:cNvSpPr/>
                <p:nvPr/>
              </p:nvSpPr>
              <p:spPr>
                <a:xfrm>
                  <a:off x="280319" y="3070055"/>
                  <a:ext cx="5690074" cy="740563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矩形: 圆角 29">
                  <a:extLst>
                    <a:ext uri="{FF2B5EF4-FFF2-40B4-BE49-F238E27FC236}">
                      <a16:creationId xmlns:a16="http://schemas.microsoft.com/office/drawing/2014/main" xmlns="" id="{B716276F-14B7-4466-8588-EE2AE9FFCE5E}"/>
                    </a:ext>
                  </a:extLst>
                </p:cNvPr>
                <p:cNvSpPr/>
                <p:nvPr/>
              </p:nvSpPr>
              <p:spPr>
                <a:xfrm>
                  <a:off x="3952165" y="3310369"/>
                  <a:ext cx="1374490" cy="36863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模型交叉运算</a:t>
                  </a:r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xmlns="" id="{2A4460AC-C4E5-4F09-98F2-ED6502F16322}"/>
                    </a:ext>
                  </a:extLst>
                </p:cNvPr>
                <p:cNvSpPr txBox="1"/>
                <p:nvPr/>
              </p:nvSpPr>
              <p:spPr>
                <a:xfrm>
                  <a:off x="115951" y="3310369"/>
                  <a:ext cx="1057471" cy="452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000"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00" dirty="0"/>
                    <a:t>   应用层</a:t>
                  </a:r>
                </a:p>
              </p:txBody>
            </p:sp>
          </p:grpSp>
          <p:sp>
            <p:nvSpPr>
              <p:cNvPr id="97" name="矩形: 圆角 29">
                <a:extLst>
                  <a:ext uri="{FF2B5EF4-FFF2-40B4-BE49-F238E27FC236}">
                    <a16:creationId xmlns:a16="http://schemas.microsoft.com/office/drawing/2014/main" xmlns="" id="{F8160A35-3D0B-4F14-9D9A-2498A1D8B71A}"/>
                  </a:ext>
                </a:extLst>
              </p:cNvPr>
              <p:cNvSpPr/>
              <p:nvPr/>
            </p:nvSpPr>
            <p:spPr>
              <a:xfrm>
                <a:off x="3881554" y="6385176"/>
                <a:ext cx="669952" cy="263939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1" name="矩形: 圆角 29">
                <a:extLst>
                  <a:ext uri="{FF2B5EF4-FFF2-40B4-BE49-F238E27FC236}">
                    <a16:creationId xmlns:a16="http://schemas.microsoft.com/office/drawing/2014/main" xmlns="" id="{FA2C79B5-DA09-4E9D-8487-0906FB7D9052}"/>
                  </a:ext>
                </a:extLst>
              </p:cNvPr>
              <p:cNvSpPr/>
              <p:nvPr/>
            </p:nvSpPr>
            <p:spPr>
              <a:xfrm>
                <a:off x="1281393" y="6366904"/>
                <a:ext cx="709301" cy="2962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xmlns="" id="{ABC63A0F-3794-4CD7-9F4D-870654667F9D}"/>
                  </a:ext>
                </a:extLst>
              </p:cNvPr>
              <p:cNvSpPr txBox="1"/>
              <p:nvPr/>
            </p:nvSpPr>
            <p:spPr>
              <a:xfrm>
                <a:off x="4483889" y="6369482"/>
                <a:ext cx="1255788" cy="452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新增功能</a:t>
                </a: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xmlns="" id="{2E40572E-DBD0-47A6-9CED-59E62D22E9C8}"/>
                  </a:ext>
                </a:extLst>
              </p:cNvPr>
              <p:cNvSpPr txBox="1"/>
              <p:nvPr/>
            </p:nvSpPr>
            <p:spPr>
              <a:xfrm>
                <a:off x="1980496" y="6364276"/>
                <a:ext cx="1255788" cy="452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已有功能</a:t>
                </a: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63D133E5-3A6D-4388-B14A-0668A072976B}"/>
                </a:ext>
              </a:extLst>
            </p:cNvPr>
            <p:cNvSpPr/>
            <p:nvPr/>
          </p:nvSpPr>
          <p:spPr>
            <a:xfrm>
              <a:off x="369745" y="3245112"/>
              <a:ext cx="5464384" cy="3361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54" name="矩形 153"/>
          <p:cNvSpPr/>
          <p:nvPr/>
        </p:nvSpPr>
        <p:spPr>
          <a:xfrm>
            <a:off x="175910" y="2462038"/>
            <a:ext cx="3112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ED7D31"/>
                </a:solidFill>
              </a:rPr>
              <a:t>优化前</a:t>
            </a:r>
            <a:endParaRPr lang="zh-CN" altLang="en-US" sz="1400" b="1" dirty="0">
              <a:solidFill>
                <a:srgbClr val="ED7D31"/>
              </a:solidFill>
            </a:endParaRPr>
          </a:p>
        </p:txBody>
      </p:sp>
      <p:cxnSp>
        <p:nvCxnSpPr>
          <p:cNvPr id="155" name="直接连接符 154"/>
          <p:cNvCxnSpPr>
            <a:cxnSpLocks/>
          </p:cNvCxnSpPr>
          <p:nvPr/>
        </p:nvCxnSpPr>
        <p:spPr>
          <a:xfrm>
            <a:off x="42336" y="3920947"/>
            <a:ext cx="6091620" cy="2728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3485844" y="2368573"/>
            <a:ext cx="2389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各省独立部署</a:t>
            </a:r>
            <a:r>
              <a:rPr lang="zh-CN" altLang="en-US" sz="1200" dirty="0" smtClean="0">
                <a:solidFill>
                  <a:srgbClr val="FF0000"/>
                </a:solidFill>
              </a:rPr>
              <a:t>，系统可靠性</a:t>
            </a:r>
            <a:r>
              <a:rPr lang="zh-CN" altLang="en-US" sz="1200" dirty="0">
                <a:solidFill>
                  <a:srgbClr val="FF0000"/>
                </a:solidFill>
              </a:rPr>
              <a:t>差，风险</a:t>
            </a:r>
            <a:r>
              <a:rPr lang="zh-CN" altLang="en-US" sz="1200" dirty="0" smtClean="0">
                <a:solidFill>
                  <a:srgbClr val="FF0000"/>
                </a:solidFill>
              </a:rPr>
              <a:t>高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各省服务能力资源独占，空闲资源不能共享</a:t>
            </a:r>
            <a:r>
              <a:rPr lang="zh-CN" altLang="en-US" sz="1200" dirty="0" smtClean="0">
                <a:solidFill>
                  <a:srgbClr val="FF0000"/>
                </a:solidFill>
              </a:rPr>
              <a:t>，资源浪费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6133956" y="1870364"/>
            <a:ext cx="5377" cy="4955285"/>
          </a:xfrm>
          <a:prstGeom prst="line">
            <a:avLst/>
          </a:prstGeom>
          <a:ln w="19050" cmpd="sng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xmlns="" id="{ED613FA3-0226-4035-B642-66C823D392FC}"/>
              </a:ext>
            </a:extLst>
          </p:cNvPr>
          <p:cNvSpPr/>
          <p:nvPr/>
        </p:nvSpPr>
        <p:spPr>
          <a:xfrm>
            <a:off x="6411090" y="5319576"/>
            <a:ext cx="57809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智能词库：对</a:t>
            </a:r>
            <a:r>
              <a:rPr lang="zh-CN" altLang="en-US" sz="1200" dirty="0"/>
              <a:t>关键词的同义词、近义词进行自动扩展</a:t>
            </a:r>
            <a:r>
              <a:rPr lang="zh-CN" altLang="en-US" sz="1200" dirty="0" smtClean="0"/>
              <a:t>，简化模型</a:t>
            </a:r>
            <a:r>
              <a:rPr lang="zh-CN" altLang="en-US" sz="1200" dirty="0"/>
              <a:t>规则编写</a:t>
            </a:r>
            <a:r>
              <a:rPr lang="zh-CN" altLang="en-US" sz="1200" dirty="0" smtClean="0"/>
              <a:t>过程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智能场景库：构建</a:t>
            </a:r>
            <a:r>
              <a:rPr lang="zh-CN" altLang="en-US" sz="1200" dirty="0"/>
              <a:t>智能场景库，分省可</a:t>
            </a:r>
            <a:r>
              <a:rPr lang="zh-CN" altLang="zh-CN" sz="1200" dirty="0"/>
              <a:t>调用</a:t>
            </a:r>
            <a:r>
              <a:rPr lang="zh-CN" altLang="en-US" sz="1200" dirty="0"/>
              <a:t>，模型复用度</a:t>
            </a:r>
            <a:r>
              <a:rPr lang="zh-CN" altLang="en-US" sz="1200" dirty="0" smtClean="0"/>
              <a:t>高；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   词频运算：</a:t>
            </a:r>
            <a:r>
              <a:rPr lang="zh-CN" altLang="en-US" sz="1200" dirty="0"/>
              <a:t>支持</a:t>
            </a:r>
            <a:r>
              <a:rPr lang="zh-CN" altLang="zh-CN" sz="1200" dirty="0"/>
              <a:t>关键词或规则片段在特定时间内出现</a:t>
            </a:r>
            <a:r>
              <a:rPr lang="zh-CN" altLang="zh-CN" sz="1200" dirty="0" smtClean="0"/>
              <a:t>次数判断</a:t>
            </a:r>
            <a:r>
              <a:rPr lang="zh-CN" altLang="en-US" sz="1200" dirty="0"/>
              <a:t>，辅助管理</a:t>
            </a:r>
            <a:r>
              <a:rPr lang="zh-CN" altLang="en-US" sz="1200" dirty="0" smtClean="0"/>
              <a:t>坐席  对</a:t>
            </a:r>
            <a:r>
              <a:rPr lang="zh-CN" altLang="en-US" sz="1200" dirty="0"/>
              <a:t>客户业务办理确认</a:t>
            </a:r>
            <a:r>
              <a:rPr lang="zh-CN" altLang="en-US" sz="1200" dirty="0" smtClean="0"/>
              <a:t>情况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   模型交叉运算：</a:t>
            </a:r>
            <a:r>
              <a:rPr lang="zh-CN" altLang="en-US" sz="1200" dirty="0"/>
              <a:t>支持模型结果的交互运算，提供更加灵活的</a:t>
            </a:r>
            <a:r>
              <a:rPr lang="zh-CN" altLang="en-US" sz="1200" dirty="0" smtClean="0"/>
              <a:t>建模方式</a:t>
            </a:r>
            <a:endParaRPr lang="en-US" altLang="zh-CN" sz="1200" dirty="0"/>
          </a:p>
        </p:txBody>
      </p:sp>
      <p:sp>
        <p:nvSpPr>
          <p:cNvPr id="6" name="矩形 5"/>
          <p:cNvSpPr/>
          <p:nvPr/>
        </p:nvSpPr>
        <p:spPr>
          <a:xfrm>
            <a:off x="2713349" y="16904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295286" y="16775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功能架构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5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汇报材料用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5B9BD5"/>
      </a:accent1>
      <a:accent2>
        <a:srgbClr val="9BBB59"/>
      </a:accent2>
      <a:accent3>
        <a:srgbClr val="5EAFA6"/>
      </a:accent3>
      <a:accent4>
        <a:srgbClr val="4BACC6"/>
      </a:accent4>
      <a:accent5>
        <a:srgbClr val="8064A2"/>
      </a:accent5>
      <a:accent6>
        <a:srgbClr val="00B050"/>
      </a:accent6>
      <a:hlink>
        <a:srgbClr val="00B0F0"/>
      </a:hlink>
      <a:folHlink>
        <a:srgbClr val="5B9BD5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5566</TotalTime>
  <Words>4084</Words>
  <Application>Microsoft Office PowerPoint</Application>
  <PresentationFormat>宽屏</PresentationFormat>
  <Paragraphs>581</Paragraphs>
  <Slides>16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Impact MT Std</vt:lpstr>
      <vt:lpstr>Segoe Light</vt:lpstr>
      <vt:lpstr>华文中宋</vt:lpstr>
      <vt:lpstr>宋体</vt:lpstr>
      <vt:lpstr>Microsoft YaHei</vt:lpstr>
      <vt:lpstr>Microsoft YaHei</vt:lpstr>
      <vt:lpstr>Arial</vt:lpstr>
      <vt:lpstr>Calibri</vt:lpstr>
      <vt:lpstr>Cambria</vt:lpstr>
      <vt:lpstr>Segoe UI</vt:lpstr>
      <vt:lpstr>Times New Roman</vt:lpstr>
      <vt:lpstr>Wingdings</vt:lpstr>
      <vt:lpstr>1_Office 主题</vt:lpstr>
      <vt:lpstr>think-cell Slide</vt:lpstr>
      <vt:lpstr>PowerPoint 演示文稿</vt:lpstr>
      <vt:lpstr>1 智能能力平台—业务驱动</vt:lpstr>
      <vt:lpstr>1 智能能力平台—整体规划</vt:lpstr>
      <vt:lpstr>PowerPoint 演示文稿</vt:lpstr>
      <vt:lpstr>PowerPoint 演示文稿</vt:lpstr>
      <vt:lpstr>2  统一导航平台——发展瓶颈</vt:lpstr>
      <vt:lpstr>2  统一导航平台——多轮对话机器人</vt:lpstr>
      <vt:lpstr>2 统一导航平台——项目进展及投入</vt:lpstr>
      <vt:lpstr>3  统一质检平台——整体规划</vt:lpstr>
      <vt:lpstr>3  统一质检平台——持续投入</vt:lpstr>
      <vt:lpstr>4 存量省份维保项目—系统优化及工作量投入</vt:lpstr>
      <vt:lpstr>5 智能助理—功能规划及项目进展</vt:lpstr>
      <vt:lpstr>6 智能外呼—整体规划及项目进展</vt:lpstr>
      <vt:lpstr>PowerPoint 演示文稿</vt:lpstr>
      <vt:lpstr>PowerPoint 演示文稿</vt:lpstr>
      <vt:lpstr>2 统一导航平台——预算说明</vt:lpstr>
    </vt:vector>
  </TitlesOfParts>
  <Company>CMCC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1123</cp:revision>
  <dcterms:created xsi:type="dcterms:W3CDTF">2016-03-21T09:38:00Z</dcterms:created>
  <dcterms:modified xsi:type="dcterms:W3CDTF">2018-06-12T15:17:08Z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