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524" r:id="rId4"/>
    <p:sldId id="525" r:id="rId6"/>
    <p:sldId id="520" r:id="rId7"/>
    <p:sldId id="522" r:id="rId8"/>
    <p:sldId id="526" r:id="rId9"/>
    <p:sldId id="521" r:id="rId10"/>
    <p:sldId id="44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0A4"/>
    <a:srgbClr val="D77459"/>
    <a:srgbClr val="ED7D31"/>
    <a:srgbClr val="92D050"/>
    <a:srgbClr val="F79646"/>
    <a:srgbClr val="21578A"/>
    <a:srgbClr val="8064A2"/>
    <a:srgbClr val="00B050"/>
    <a:srgbClr val="033E5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3514" autoAdjust="0"/>
  </p:normalViewPr>
  <p:slideViewPr>
    <p:cSldViewPr snapToGrid="0">
      <p:cViewPr varScale="1">
        <p:scale>
          <a:sx n="69" d="100"/>
          <a:sy n="69" d="100"/>
        </p:scale>
        <p:origin x="870" y="72"/>
      </p:cViewPr>
      <p:guideLst>
        <p:guide orient="horz" pos="1969"/>
        <p:guide pos="39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D2A92929-0050-420B-8A7C-A437C0C6C8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2DA03-B716-4D13-90F4-3C43B44546E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8"/>
          <p:cNvGraphicFramePr>
            <a:graphicFrameLocks noChangeAspect="1"/>
          </p:cNvGraphicFramePr>
          <p:nvPr/>
        </p:nvGraphicFramePr>
        <p:xfrm>
          <a:off x="1961" y="1595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1024" descr="image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1" y="1595"/>
                        <a:ext cx="1953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9351" y="197768"/>
            <a:ext cx="9313035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5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en-US"/>
              <a:t>单击此处编辑母版标题样式</a:t>
            </a:r>
            <a:endParaRPr lang="en-US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77" y="176462"/>
            <a:ext cx="1937878" cy="59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E927-AFE0-4830-9D73-4C908358384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8127-F1A3-49A8-9AA5-8942F13AD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emf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94762" y="2661359"/>
            <a:ext cx="9786828" cy="90883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/>
            <a:r>
              <a:rPr lang="zh-CN" altLang="en-US" sz="4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统一能力平台建设汇报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统一能力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业务驱动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294" y="1014019"/>
            <a:ext cx="11367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统一能力平台在上线后有效支撑了导航平台和质检平台的能力供给，但随着导航接入省份增加、全语音门户开放、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等其他渠道的接入，使能力平台的系统架构与运营遇到了瓶颈。</a:t>
            </a:r>
            <a:endParaRPr lang="en-US" altLang="zh-CN" sz="1600" dirty="0"/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036568" y="2279774"/>
            <a:ext cx="10216" cy="44241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圆角矩形 57"/>
          <p:cNvSpPr/>
          <p:nvPr/>
        </p:nvSpPr>
        <p:spPr>
          <a:xfrm>
            <a:off x="8634679" y="2227662"/>
            <a:ext cx="2046723" cy="40744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支撑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能力较弱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716290" y="2237257"/>
            <a:ext cx="2046723" cy="407449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带宽受限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0" y="2884294"/>
            <a:ext cx="6970589" cy="3603612"/>
            <a:chOff x="145455" y="2144921"/>
            <a:chExt cx="6970589" cy="3603612"/>
          </a:xfrm>
        </p:grpSpPr>
        <p:sp>
          <p:nvSpPr>
            <p:cNvPr id="5" name="Freeform 7"/>
            <p:cNvSpPr/>
            <p:nvPr/>
          </p:nvSpPr>
          <p:spPr bwMode="auto">
            <a:xfrm>
              <a:off x="1497369" y="2277419"/>
              <a:ext cx="775901" cy="2317660"/>
            </a:xfrm>
            <a:custGeom>
              <a:avLst/>
              <a:gdLst>
                <a:gd name="T0" fmla="*/ 1750 w 1750"/>
                <a:gd name="T1" fmla="*/ 272 h 5527"/>
                <a:gd name="T2" fmla="*/ 314 w 1750"/>
                <a:gd name="T3" fmla="*/ 2778 h 5527"/>
                <a:gd name="T4" fmla="*/ 1699 w 1750"/>
                <a:gd name="T5" fmla="*/ 5254 h 5527"/>
                <a:gd name="T6" fmla="*/ 1542 w 1750"/>
                <a:gd name="T7" fmla="*/ 5527 h 5527"/>
                <a:gd name="T8" fmla="*/ 0 w 1750"/>
                <a:gd name="T9" fmla="*/ 2778 h 5527"/>
                <a:gd name="T10" fmla="*/ 1593 w 1750"/>
                <a:gd name="T11" fmla="*/ 0 h 5527"/>
                <a:gd name="T12" fmla="*/ 1750 w 1750"/>
                <a:gd name="T13" fmla="*/ 272 h 5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0" h="5527">
                  <a:moveTo>
                    <a:pt x="1750" y="272"/>
                  </a:moveTo>
                  <a:cubicBezTo>
                    <a:pt x="891" y="777"/>
                    <a:pt x="314" y="1710"/>
                    <a:pt x="314" y="2778"/>
                  </a:cubicBezTo>
                  <a:cubicBezTo>
                    <a:pt x="314" y="3825"/>
                    <a:pt x="868" y="4743"/>
                    <a:pt x="1699" y="5254"/>
                  </a:cubicBezTo>
                  <a:lnTo>
                    <a:pt x="1542" y="5527"/>
                  </a:lnTo>
                  <a:cubicBezTo>
                    <a:pt x="617" y="4961"/>
                    <a:pt x="0" y="3942"/>
                    <a:pt x="0" y="2778"/>
                  </a:cubicBezTo>
                  <a:cubicBezTo>
                    <a:pt x="0" y="1594"/>
                    <a:pt x="640" y="559"/>
                    <a:pt x="1593" y="0"/>
                  </a:cubicBezTo>
                  <a:lnTo>
                    <a:pt x="1750" y="2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638027" y="2144921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2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2533680" y="2756727"/>
              <a:ext cx="655385" cy="40203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tailEnd type="triangle" w="med" len="med"/>
            </a:ln>
            <a:scene3d>
              <a:camera prst="orthographicFront">
                <a:rot lat="0" lon="0" rev="3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134212" y="3396412"/>
              <a:ext cx="958177" cy="92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 flipV="1">
              <a:off x="2338106" y="3686418"/>
              <a:ext cx="848419" cy="459212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tailEnd type="triangle" w="med" len="med"/>
            </a:ln>
            <a:scene3d>
              <a:camera prst="orthographicFront">
                <a:rot lat="0" lon="0" rev="212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102221" y="2942828"/>
              <a:ext cx="958177" cy="919733"/>
              <a:chOff x="5445153" y="1731152"/>
              <a:chExt cx="2259643" cy="2259643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5445153" y="1731152"/>
                <a:ext cx="2259643" cy="2259643"/>
              </a:xfrm>
              <a:prstGeom prst="ellipse">
                <a:avLst/>
              </a:prstGeom>
              <a:solidFill>
                <a:srgbClr val="007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37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62"/>
              <p:cNvSpPr txBox="1"/>
              <p:nvPr/>
            </p:nvSpPr>
            <p:spPr>
              <a:xfrm>
                <a:off x="5977283" y="2404905"/>
                <a:ext cx="1366277" cy="9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能力平台</a:t>
                </a:r>
                <a:endPara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722659" y="2358190"/>
              <a:ext cx="726408" cy="477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统一质检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13818" y="3054727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290043" y="3253936"/>
              <a:ext cx="726408" cy="477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统一导航</a:t>
              </a:r>
              <a:endParaRPr lang="en-US" altLang="zh-CN" sz="12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456216" y="3998179"/>
              <a:ext cx="887144" cy="8393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571441" y="4320520"/>
              <a:ext cx="726408" cy="286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其他应用</a:t>
              </a:r>
              <a:endParaRPr lang="zh-CN" altLang="en-US" sz="12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6558" y="2184738"/>
              <a:ext cx="10514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sz="1200" dirty="0">
                  <a:latin typeface="+mn-ea"/>
                </a:rPr>
                <a:t>30</a:t>
              </a:r>
              <a:r>
                <a:rPr lang="zh-CN" altLang="en-US" sz="1200" dirty="0" smtClean="0">
                  <a:latin typeface="+mn-ea"/>
                </a:rPr>
                <a:t>省</a:t>
              </a:r>
              <a:r>
                <a:rPr lang="zh-CN" altLang="en-US" sz="1200" dirty="0">
                  <a:latin typeface="+mn-ea"/>
                </a:rPr>
                <a:t>全</a:t>
              </a:r>
              <a:r>
                <a:rPr lang="zh-CN" altLang="en-US" sz="1200" dirty="0" smtClean="0">
                  <a:latin typeface="+mn-ea"/>
                </a:rPr>
                <a:t>量质检</a:t>
              </a:r>
              <a:r>
                <a:rPr lang="zh-CN" altLang="en-US" sz="1200" dirty="0">
                  <a:latin typeface="+mn-ea"/>
                </a:rPr>
                <a:t>覆盖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5455" y="3100556"/>
              <a:ext cx="11017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新增省分导航接入</a:t>
              </a:r>
              <a:endParaRPr lang="en-US" altLang="zh-CN" sz="1200" dirty="0">
                <a:latin typeface="+mn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全语音门户建设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2439" y="4141400"/>
              <a:ext cx="12331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200" dirty="0">
                  <a:latin typeface="+mn-ea"/>
                </a:rPr>
                <a:t>坐席助手、智能外</a:t>
              </a:r>
              <a:r>
                <a:rPr lang="zh-CN" altLang="en-US" sz="1200" dirty="0" smtClean="0">
                  <a:latin typeface="+mn-ea"/>
                </a:rPr>
                <a:t>呼、</a:t>
              </a:r>
              <a:r>
                <a:rPr lang="en-US" altLang="zh-CN" sz="1200" dirty="0" smtClean="0">
                  <a:latin typeface="+mn-ea"/>
                </a:rPr>
                <a:t>APP</a:t>
              </a:r>
              <a:r>
                <a:rPr lang="zh-CN" altLang="en-US" sz="1200" dirty="0" smtClean="0">
                  <a:latin typeface="+mn-ea"/>
                </a:rPr>
                <a:t>等</a:t>
              </a:r>
              <a:r>
                <a:rPr lang="zh-CN" altLang="en-US" sz="1200" dirty="0">
                  <a:latin typeface="+mn-ea"/>
                </a:rPr>
                <a:t>其他应用</a:t>
              </a:r>
              <a:endParaRPr lang="zh-CN" altLang="en-US" sz="1200" dirty="0"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616" y="3994207"/>
              <a:ext cx="2202417" cy="17543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b="1" kern="0" dirty="0">
                  <a:latin typeface="+mn-ea"/>
                  <a:cs typeface="Segoe UI" panose="020B0502040204020203" pitchFamily="34" charset="0"/>
                </a:rPr>
                <a:t>带宽受限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！</a:t>
              </a:r>
              <a:endParaRPr lang="en-US" altLang="zh-CN" sz="1200" b="1" kern="0" dirty="0" smtClean="0">
                <a:latin typeface="+mn-ea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洛阳专线对各省所有系统只有</a:t>
              </a:r>
              <a:r>
                <a:rPr lang="en-US" altLang="zh-CN" sz="1200" b="1" kern="0" dirty="0" smtClean="0">
                  <a:latin typeface="+mn-ea"/>
                  <a:cs typeface="Segoe UI" panose="020B0502040204020203" pitchFamily="34" charset="0"/>
                </a:rPr>
                <a:t>1G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带宽（仅江西导航开放夜间语音门户带宽占用已接近</a:t>
              </a:r>
              <a:r>
                <a:rPr lang="en-US" altLang="zh-CN" sz="1200" b="1" kern="0" dirty="0" smtClean="0">
                  <a:latin typeface="+mn-ea"/>
                  <a:cs typeface="Segoe UI" panose="020B0502040204020203" pitchFamily="34" charset="0"/>
                </a:rPr>
                <a:t>50%</a:t>
              </a:r>
              <a:r>
                <a:rPr lang="zh-CN" altLang="en-US" sz="1200" b="1" kern="0" dirty="0" smtClean="0">
                  <a:latin typeface="+mn-ea"/>
                  <a:cs typeface="Segoe UI" panose="020B0502040204020203" pitchFamily="34" charset="0"/>
                </a:rPr>
                <a:t>），全语音门户业务推广支撑面临带宽瓶颈</a:t>
              </a:r>
              <a:endParaRPr lang="zh-CN" altLang="en-US" sz="12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4266873" y="3396412"/>
              <a:ext cx="641595" cy="11872"/>
            </a:xfrm>
            <a:prstGeom prst="straightConnector1">
              <a:avLst/>
            </a:prstGeom>
            <a:ln w="889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5199854" y="2516928"/>
              <a:ext cx="191619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接入渠道扩充</a:t>
              </a:r>
              <a:r>
                <a:rPr lang="zh-CN" altLang="en-US" sz="1200" dirty="0">
                  <a:solidFill>
                    <a:srgbClr val="FF0000"/>
                  </a:solidFill>
                </a:rPr>
                <a:t>使</a:t>
              </a:r>
              <a:r>
                <a:rPr lang="zh-CN" altLang="zh-CN" sz="1200" dirty="0" smtClean="0">
                  <a:solidFill>
                    <a:srgbClr val="FF0000"/>
                  </a:solidFill>
                </a:rPr>
                <a:t>能力</a:t>
              </a:r>
              <a:r>
                <a:rPr lang="zh-CN" altLang="zh-CN" sz="1200" dirty="0">
                  <a:solidFill>
                    <a:srgbClr val="FF0000"/>
                  </a:solidFill>
                </a:rPr>
                <a:t>调用剧增，</a:t>
              </a:r>
              <a:r>
                <a:rPr lang="zh-CN" altLang="zh-CN" sz="1200" dirty="0" smtClean="0">
                  <a:solidFill>
                    <a:srgbClr val="FF0000"/>
                  </a:solidFill>
                </a:rPr>
                <a:t>预计达到</a:t>
              </a:r>
              <a:r>
                <a:rPr lang="zh-CN" altLang="en-US" sz="1200" dirty="0">
                  <a:solidFill>
                    <a:srgbClr val="FF0000"/>
                  </a:solidFill>
                </a:rPr>
                <a:t>日均</a:t>
              </a:r>
              <a:r>
                <a:rPr lang="zh-CN" altLang="zh-CN" sz="1200" dirty="0">
                  <a:solidFill>
                    <a:srgbClr val="FF0000"/>
                  </a:solidFill>
                </a:rPr>
                <a:t>千万级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；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  <a:p>
              <a:pPr marL="285750" lvl="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rgbClr val="FF0000"/>
                  </a:solidFill>
                </a:rPr>
                <a:t>单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机房部署架构和带宽现状已无法满足多渠道的能力支撑需求</a:t>
              </a:r>
              <a:endParaRPr lang="en-US" altLang="zh-CN" sz="1200" dirty="0">
                <a:solidFill>
                  <a:srgbClr val="FF0000"/>
                </a:solidFill>
              </a:endParaRPr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5092001" y="2482066"/>
              <a:ext cx="239793" cy="18524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6" name="图片 1" descr="发大镜"/>
          <p:cNvPicPr>
            <a:picLocks noGrp="1"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10566" r="7269" b="4008"/>
          <a:stretch>
            <a:fillRect/>
          </a:stretch>
        </p:blipFill>
        <p:spPr bwMode="auto">
          <a:xfrm>
            <a:off x="10643333" y="3005891"/>
            <a:ext cx="1181480" cy="90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10450028" y="3073991"/>
            <a:ext cx="1122063" cy="516255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05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105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05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en-US" altLang="zh-CN" sz="105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698022" y="3056986"/>
            <a:ext cx="835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5"/>
          <p:cNvSpPr>
            <a:spLocks noEditPoints="1"/>
          </p:cNvSpPr>
          <p:nvPr/>
        </p:nvSpPr>
        <p:spPr bwMode="auto">
          <a:xfrm flipH="1">
            <a:off x="9186676" y="3176496"/>
            <a:ext cx="534738" cy="525442"/>
          </a:xfrm>
          <a:custGeom>
            <a:avLst/>
            <a:gdLst>
              <a:gd name="T0" fmla="*/ 4246 w 4246"/>
              <a:gd name="T1" fmla="*/ 3414 h 4246"/>
              <a:gd name="T2" fmla="*/ 2233 w 4246"/>
              <a:gd name="T3" fmla="*/ 4246 h 4246"/>
              <a:gd name="T4" fmla="*/ 2233 w 4246"/>
              <a:gd name="T5" fmla="*/ 1760 h 4246"/>
              <a:gd name="T6" fmla="*/ 4246 w 4246"/>
              <a:gd name="T7" fmla="*/ 923 h 4246"/>
              <a:gd name="T8" fmla="*/ 4246 w 4246"/>
              <a:gd name="T9" fmla="*/ 3414 h 4246"/>
              <a:gd name="T10" fmla="*/ 4246 w 4246"/>
              <a:gd name="T11" fmla="*/ 3414 h 4246"/>
              <a:gd name="T12" fmla="*/ 4246 w 4246"/>
              <a:gd name="T13" fmla="*/ 3414 h 4246"/>
              <a:gd name="T14" fmla="*/ 2006 w 4246"/>
              <a:gd name="T15" fmla="*/ 1760 h 4246"/>
              <a:gd name="T16" fmla="*/ 0 w 4246"/>
              <a:gd name="T17" fmla="*/ 923 h 4246"/>
              <a:gd name="T18" fmla="*/ 0 w 4246"/>
              <a:gd name="T19" fmla="*/ 3414 h 4246"/>
              <a:gd name="T20" fmla="*/ 2006 w 4246"/>
              <a:gd name="T21" fmla="*/ 4246 h 4246"/>
              <a:gd name="T22" fmla="*/ 2006 w 4246"/>
              <a:gd name="T23" fmla="*/ 1760 h 4246"/>
              <a:gd name="T24" fmla="*/ 2006 w 4246"/>
              <a:gd name="T25" fmla="*/ 1760 h 4246"/>
              <a:gd name="T26" fmla="*/ 2006 w 4246"/>
              <a:gd name="T27" fmla="*/ 1760 h 4246"/>
              <a:gd name="T28" fmla="*/ 2120 w 4246"/>
              <a:gd name="T29" fmla="*/ 0 h 4246"/>
              <a:gd name="T30" fmla="*/ 0 w 4246"/>
              <a:gd name="T31" fmla="*/ 755 h 4246"/>
              <a:gd name="T32" fmla="*/ 2120 w 4246"/>
              <a:gd name="T33" fmla="*/ 1604 h 4246"/>
              <a:gd name="T34" fmla="*/ 4246 w 4246"/>
              <a:gd name="T35" fmla="*/ 755 h 4246"/>
              <a:gd name="T36" fmla="*/ 2120 w 4246"/>
              <a:gd name="T37" fmla="*/ 0 h 4246"/>
              <a:gd name="T38" fmla="*/ 2120 w 4246"/>
              <a:gd name="T39" fmla="*/ 0 h 4246"/>
              <a:gd name="T40" fmla="*/ 2120 w 4246"/>
              <a:gd name="T41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46" h="4246">
                <a:moveTo>
                  <a:pt x="4246" y="3414"/>
                </a:moveTo>
                <a:lnTo>
                  <a:pt x="2233" y="4246"/>
                </a:lnTo>
                <a:lnTo>
                  <a:pt x="2233" y="1760"/>
                </a:lnTo>
                <a:lnTo>
                  <a:pt x="4246" y="923"/>
                </a:lnTo>
                <a:lnTo>
                  <a:pt x="4246" y="3414"/>
                </a:lnTo>
                <a:lnTo>
                  <a:pt x="4246" y="3414"/>
                </a:lnTo>
                <a:lnTo>
                  <a:pt x="4246" y="3414"/>
                </a:lnTo>
                <a:close/>
                <a:moveTo>
                  <a:pt x="2006" y="1760"/>
                </a:moveTo>
                <a:lnTo>
                  <a:pt x="0" y="923"/>
                </a:lnTo>
                <a:lnTo>
                  <a:pt x="0" y="3414"/>
                </a:lnTo>
                <a:lnTo>
                  <a:pt x="2006" y="4246"/>
                </a:lnTo>
                <a:lnTo>
                  <a:pt x="2006" y="1760"/>
                </a:lnTo>
                <a:lnTo>
                  <a:pt x="2006" y="1760"/>
                </a:lnTo>
                <a:lnTo>
                  <a:pt x="2006" y="1760"/>
                </a:lnTo>
                <a:close/>
                <a:moveTo>
                  <a:pt x="2120" y="0"/>
                </a:moveTo>
                <a:lnTo>
                  <a:pt x="0" y="755"/>
                </a:lnTo>
                <a:lnTo>
                  <a:pt x="2120" y="1604"/>
                </a:lnTo>
                <a:lnTo>
                  <a:pt x="4246" y="755"/>
                </a:lnTo>
                <a:lnTo>
                  <a:pt x="2120" y="0"/>
                </a:lnTo>
                <a:lnTo>
                  <a:pt x="2120" y="0"/>
                </a:lnTo>
                <a:lnTo>
                  <a:pt x="2120" y="0"/>
                </a:lnTo>
                <a:close/>
              </a:path>
            </a:pathLst>
          </a:custGeom>
          <a:solidFill>
            <a:srgbClr val="404040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42" name="图片 25" descr="j043262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2829" y="3127216"/>
            <a:ext cx="546964" cy="50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直接箭头连接符 44"/>
          <p:cNvCxnSpPr/>
          <p:nvPr/>
        </p:nvCxnSpPr>
        <p:spPr bwMode="auto">
          <a:xfrm>
            <a:off x="9809793" y="3455453"/>
            <a:ext cx="800652" cy="4304"/>
          </a:xfrm>
          <a:prstGeom prst="straightConnector1">
            <a:avLst/>
          </a:prstGeom>
          <a:noFill/>
          <a:ln w="3175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4"/>
          <p:cNvSpPr txBox="1">
            <a:spLocks noChangeArrowheads="1"/>
          </p:cNvSpPr>
          <p:nvPr/>
        </p:nvSpPr>
        <p:spPr bwMode="auto">
          <a:xfrm>
            <a:off x="10070897" y="4438642"/>
            <a:ext cx="991929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"/>
          <p:cNvSpPr txBox="1">
            <a:spLocks noChangeArrowheads="1"/>
          </p:cNvSpPr>
          <p:nvPr/>
        </p:nvSpPr>
        <p:spPr bwMode="auto">
          <a:xfrm>
            <a:off x="7302921" y="3644534"/>
            <a:ext cx="1199911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在线中心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4"/>
          <p:cNvSpPr txBox="1">
            <a:spLocks noChangeArrowheads="1"/>
          </p:cNvSpPr>
          <p:nvPr/>
        </p:nvSpPr>
        <p:spPr bwMode="auto">
          <a:xfrm>
            <a:off x="8004322" y="3234256"/>
            <a:ext cx="1126244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发现问题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34" descr="j043393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110" y="4232653"/>
            <a:ext cx="591453" cy="58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TextBox 4"/>
          <p:cNvSpPr txBox="1">
            <a:spLocks noChangeArrowheads="1"/>
          </p:cNvSpPr>
          <p:nvPr/>
        </p:nvSpPr>
        <p:spPr bwMode="auto">
          <a:xfrm>
            <a:off x="8104895" y="4462853"/>
            <a:ext cx="991929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提交问题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4"/>
          <p:cNvSpPr txBox="1">
            <a:spLocks noChangeArrowheads="1"/>
          </p:cNvSpPr>
          <p:nvPr/>
        </p:nvSpPr>
        <p:spPr bwMode="auto">
          <a:xfrm>
            <a:off x="8884340" y="4728940"/>
            <a:ext cx="1291508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讯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形状 52"/>
          <p:cNvCxnSpPr>
            <a:stCxn id="65" idx="2"/>
          </p:cNvCxnSpPr>
          <p:nvPr/>
        </p:nvCxnSpPr>
        <p:spPr bwMode="auto">
          <a:xfrm rot="16200000" flipH="1">
            <a:off x="8104561" y="3733243"/>
            <a:ext cx="817432" cy="1220800"/>
          </a:xfrm>
          <a:prstGeom prst="bentConnector2">
            <a:avLst/>
          </a:prstGeom>
          <a:noFill/>
          <a:ln w="3175" cap="flat" cmpd="sng" algn="ctr">
            <a:solidFill>
              <a:srgbClr val="333399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5" name="直接箭头连接符 74"/>
          <p:cNvCxnSpPr/>
          <p:nvPr/>
        </p:nvCxnSpPr>
        <p:spPr bwMode="auto">
          <a:xfrm flipV="1">
            <a:off x="8162653" y="3459757"/>
            <a:ext cx="866564" cy="18982"/>
          </a:xfrm>
          <a:prstGeom prst="straightConnector1">
            <a:avLst/>
          </a:prstGeom>
          <a:noFill/>
          <a:ln w="3175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形状 52"/>
          <p:cNvCxnSpPr>
            <a:endCxn id="36" idx="2"/>
          </p:cNvCxnSpPr>
          <p:nvPr/>
        </p:nvCxnSpPr>
        <p:spPr bwMode="auto">
          <a:xfrm flipV="1">
            <a:off x="9824531" y="3915630"/>
            <a:ext cx="1409542" cy="824378"/>
          </a:xfrm>
          <a:prstGeom prst="bentConnector2">
            <a:avLst/>
          </a:prstGeom>
          <a:noFill/>
          <a:ln w="3175" cap="flat" cmpd="sng" algn="ctr">
            <a:solidFill>
              <a:srgbClr val="333399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矩形 79"/>
          <p:cNvSpPr/>
          <p:nvPr/>
        </p:nvSpPr>
        <p:spPr>
          <a:xfrm>
            <a:off x="7209746" y="5372864"/>
            <a:ext cx="480780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能力平台犹如</a:t>
            </a:r>
            <a:r>
              <a:rPr lang="zh-CN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黑盒子，无法</a:t>
            </a:r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有效发现服务器及组件问题，系统及服务器监控力度不够；</a:t>
            </a:r>
            <a:endParaRPr lang="en-US" altLang="zh-CN" sz="14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未对接中移的数据分析平台，运营数据问题不能及时更新分析。</a:t>
            </a:r>
            <a:endParaRPr lang="en-US" altLang="zh-CN" sz="14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下箭头 81"/>
          <p:cNvSpPr/>
          <p:nvPr/>
        </p:nvSpPr>
        <p:spPr>
          <a:xfrm>
            <a:off x="9377180" y="5055015"/>
            <a:ext cx="209734" cy="291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4"/>
          <p:cNvSpPr txBox="1">
            <a:spLocks noChangeArrowheads="1"/>
          </p:cNvSpPr>
          <p:nvPr/>
        </p:nvSpPr>
        <p:spPr bwMode="auto">
          <a:xfrm>
            <a:off x="8904062" y="3779249"/>
            <a:ext cx="1126244" cy="290393"/>
          </a:xfrm>
          <a:prstGeom prst="roundRect">
            <a:avLst>
              <a:gd name="adj" fmla="val 8189"/>
            </a:avLst>
          </a:prstGeom>
          <a:noFill/>
          <a:ln w="25400" cap="flat" cmpd="sng" algn="ctr">
            <a:noFill/>
            <a:prstDash val="dash"/>
          </a:ln>
          <a:effectLst/>
        </p:spPr>
        <p:txBody>
          <a:bodyPr wrap="square" anchor="ctr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buClr>
                <a:srgbClr val="1F497D"/>
              </a:buClr>
              <a:buSzPct val="80000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能力平台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统一能力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整体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规划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809" y="956556"/>
            <a:ext cx="1129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能力平台二期</a:t>
            </a:r>
            <a:r>
              <a:rPr lang="zh-CN" altLang="zh-CN" sz="1600" dirty="0" smtClean="0"/>
              <a:t>规划</a:t>
            </a:r>
            <a:r>
              <a:rPr lang="zh-CN" altLang="zh-CN" sz="1600" dirty="0"/>
              <a:t>采用分布式部署</a:t>
            </a:r>
            <a:r>
              <a:rPr lang="zh-CN" altLang="zh-CN" sz="1600" dirty="0" smtClean="0"/>
              <a:t>架构</a:t>
            </a:r>
            <a:r>
              <a:rPr lang="zh-CN" altLang="en-US" sz="1600" dirty="0" smtClean="0"/>
              <a:t>设置多节点</a:t>
            </a:r>
            <a:r>
              <a:rPr lang="zh-CN" altLang="zh-CN" sz="1600" dirty="0" smtClean="0"/>
              <a:t>部署能力</a:t>
            </a:r>
            <a:r>
              <a:rPr lang="zh-CN" altLang="zh-CN" sz="1600" dirty="0"/>
              <a:t>，总部设置控制中心与管理中心，分省设置计算节点，当分公司导航所用能力超出该节点授权后转向总部请求能力支撑，同样当总部服务能力超负荷</a:t>
            </a:r>
            <a:r>
              <a:rPr lang="zh-CN" altLang="zh-CN" sz="1600" dirty="0" smtClean="0"/>
              <a:t>时调用</a:t>
            </a:r>
            <a:r>
              <a:rPr lang="zh-CN" altLang="zh-CN" sz="1600" dirty="0"/>
              <a:t>分公司能力</a:t>
            </a:r>
            <a:r>
              <a:rPr lang="zh-CN" altLang="zh-CN" sz="1600" dirty="0" smtClean="0"/>
              <a:t>服务</a:t>
            </a:r>
            <a:r>
              <a:rPr lang="zh-CN" altLang="en-US" sz="1600" dirty="0" smtClean="0"/>
              <a:t>；</a:t>
            </a:r>
            <a:endParaRPr lang="en-US" altLang="zh-CN" sz="1600" kern="0" dirty="0" smtClean="0">
              <a:latin typeface="+mn-ea"/>
              <a:cs typeface="Segoe UI" panose="020B0502040204020203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/>
              <a:t>增加资源动态调用、多维度指标监控、多渠道能力体验和自动化运维功能，</a:t>
            </a:r>
            <a:r>
              <a:rPr lang="zh-CN" altLang="zh-CN" sz="1600" dirty="0" smtClean="0"/>
              <a:t>提升</a:t>
            </a:r>
            <a:r>
              <a:rPr lang="zh-CN" altLang="en-US" sz="1600" dirty="0"/>
              <a:t>运营</a:t>
            </a:r>
            <a:r>
              <a:rPr lang="zh-CN" altLang="zh-CN" sz="1600" dirty="0" smtClean="0"/>
              <a:t>服务能力</a:t>
            </a:r>
            <a:r>
              <a:rPr lang="zh-CN" altLang="en-US" sz="1600" dirty="0" smtClean="0"/>
              <a:t>。</a:t>
            </a:r>
            <a:endParaRPr lang="en-US" altLang="zh-CN" sz="1600" kern="0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35628" y="2110536"/>
            <a:ext cx="115316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8158469" y="2262571"/>
            <a:ext cx="32612" cy="393733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组合 1"/>
          <p:cNvGrpSpPr/>
          <p:nvPr/>
        </p:nvGrpSpPr>
        <p:grpSpPr>
          <a:xfrm>
            <a:off x="8420318" y="2466108"/>
            <a:ext cx="3475708" cy="3169325"/>
            <a:chOff x="8605456" y="2454367"/>
            <a:chExt cx="3404574" cy="3444303"/>
          </a:xfrm>
        </p:grpSpPr>
        <p:grpSp>
          <p:nvGrpSpPr>
            <p:cNvPr id="33" name="组合 32"/>
            <p:cNvGrpSpPr/>
            <p:nvPr/>
          </p:nvGrpSpPr>
          <p:grpSpPr>
            <a:xfrm>
              <a:off x="8638512" y="3630004"/>
              <a:ext cx="623560" cy="607934"/>
              <a:chOff x="4516956" y="1618614"/>
              <a:chExt cx="1093690" cy="105579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4516956" y="1618614"/>
                <a:ext cx="1093690" cy="10557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9599" y="1790794"/>
                <a:ext cx="677348" cy="673979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8605456" y="2570075"/>
              <a:ext cx="623560" cy="607934"/>
              <a:chOff x="647467" y="1614019"/>
              <a:chExt cx="1093690" cy="1055797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7467" y="1614019"/>
                <a:ext cx="1093690" cy="10557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446" y="1638958"/>
                <a:ext cx="1008886" cy="1008886"/>
              </a:xfrm>
              <a:prstGeom prst="rect">
                <a:avLst/>
              </a:prstGeom>
            </p:spPr>
          </p:pic>
        </p:grpSp>
        <p:grpSp>
          <p:nvGrpSpPr>
            <p:cNvPr id="50" name="组合 49"/>
            <p:cNvGrpSpPr/>
            <p:nvPr/>
          </p:nvGrpSpPr>
          <p:grpSpPr>
            <a:xfrm>
              <a:off x="8663088" y="5007259"/>
              <a:ext cx="623560" cy="607934"/>
              <a:chOff x="8504449" y="1618614"/>
              <a:chExt cx="1093690" cy="1055797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8504449" y="1618614"/>
                <a:ext cx="1093690" cy="105579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8406" y="1782512"/>
                <a:ext cx="793910" cy="793910"/>
              </a:xfrm>
              <a:prstGeom prst="rect">
                <a:avLst/>
              </a:prstGeom>
            </p:spPr>
          </p:pic>
        </p:grpSp>
        <p:grpSp>
          <p:nvGrpSpPr>
            <p:cNvPr id="60" name="组合 59"/>
            <p:cNvGrpSpPr/>
            <p:nvPr/>
          </p:nvGrpSpPr>
          <p:grpSpPr>
            <a:xfrm>
              <a:off x="9273375" y="2454367"/>
              <a:ext cx="2622651" cy="939112"/>
              <a:chOff x="8306460" y="2651613"/>
              <a:chExt cx="3203706" cy="93911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8414834" y="2651613"/>
                <a:ext cx="1620957" cy="381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45720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F7964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分布式能力部署</a:t>
                </a:r>
                <a:endParaRPr lang="zh-CN" altLang="en-US" sz="1600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306460" y="2965554"/>
                <a:ext cx="3203706" cy="62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lnSpc>
                    <a:spcPct val="130000"/>
                  </a:lnSpc>
                </a:pPr>
                <a:r>
                  <a:rPr lang="zh-CN" altLang="en-US" sz="1400" dirty="0"/>
                  <a:t>多中心负载，跨机房服务，缓解带宽压力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9299822" y="3563399"/>
              <a:ext cx="2710208" cy="1531911"/>
              <a:chOff x="8306461" y="2646283"/>
              <a:chExt cx="3057242" cy="1531911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419309" y="2646283"/>
                <a:ext cx="1415773" cy="381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45720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F7964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管理功能新增</a:t>
                </a:r>
                <a:endParaRPr lang="zh-CN" altLang="en-US" sz="1600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306461" y="2965554"/>
                <a:ext cx="305724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lnSpc>
                    <a:spcPct val="130000"/>
                  </a:lnSpc>
                </a:pP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配合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统一能力平台改造，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新增资源包动态调用、节点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管理、运维管理、能力体验系统等功能。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9299823" y="4936668"/>
              <a:ext cx="2380011" cy="962002"/>
              <a:chOff x="8052246" y="2640200"/>
              <a:chExt cx="2907308" cy="962002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052246" y="2640200"/>
                <a:ext cx="1729441" cy="381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457200"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F7964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现有功能升级</a:t>
                </a:r>
                <a:endParaRPr lang="zh-CN" altLang="en-US" sz="1600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6027" y="2949716"/>
                <a:ext cx="2853527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lnSpc>
                    <a:spcPct val="130000"/>
                  </a:lnSpc>
                </a:pPr>
                <a:r>
                  <a:rPr lang="zh-CN" altLang="en-US" sz="1400" dirty="0" smtClean="0"/>
                  <a:t>在监控系统</a:t>
                </a:r>
                <a:r>
                  <a:rPr lang="zh-CN" altLang="en-US" sz="1400" dirty="0"/>
                  <a:t>基础上，扩充维度信息，提升运营能力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26" name="图片 2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6" y="2304136"/>
            <a:ext cx="6621330" cy="3724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00099" y="6115735"/>
            <a:ext cx="113286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虽然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统一能力平台的服务形式与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CSF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CTI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类似，但在实时调度策略和对外协议上存在较大差异</a:t>
            </a:r>
            <a:endParaRPr lang="en-US" altLang="zh-CN" sz="2000" b="1" kern="0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01042" y="9372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96068" y="9372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平台对比分析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--CSF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817051" y="1005850"/>
            <a:ext cx="32612" cy="4152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65029" y="5246310"/>
            <a:ext cx="115316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71812" y="808609"/>
            <a:ext cx="27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8512" y="700497"/>
            <a:ext cx="27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841" y="5394091"/>
            <a:ext cx="4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82818" y="1217924"/>
            <a:ext cx="4605676" cy="3941496"/>
            <a:chOff x="1969488" y="1847825"/>
            <a:chExt cx="4790262" cy="4799993"/>
          </a:xfrm>
        </p:grpSpPr>
        <p:sp>
          <p:nvSpPr>
            <p:cNvPr id="67" name="矩形 66"/>
            <p:cNvSpPr/>
            <p:nvPr/>
          </p:nvSpPr>
          <p:spPr>
            <a:xfrm>
              <a:off x="2964878" y="3082834"/>
              <a:ext cx="3794872" cy="21549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29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3625074" y="4299262"/>
              <a:ext cx="1214933" cy="485149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CSFWeb</a:t>
              </a:r>
              <a:endParaRPr lang="zh-CN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266502" y="5041278"/>
              <a:ext cx="638959" cy="37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下箭头 69"/>
            <p:cNvSpPr/>
            <p:nvPr/>
          </p:nvSpPr>
          <p:spPr>
            <a:xfrm>
              <a:off x="2339911" y="3022987"/>
              <a:ext cx="138640" cy="2455038"/>
            </a:xfrm>
            <a:prstGeom prst="down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237018" y="5534192"/>
              <a:ext cx="4522732" cy="1113626"/>
              <a:chOff x="2237018" y="5534192"/>
              <a:chExt cx="3540328" cy="1113626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37018" y="5534192"/>
                <a:ext cx="3540328" cy="1096689"/>
              </a:xfrm>
              <a:prstGeom prst="rect">
                <a:avLst/>
              </a:prstGeom>
              <a:noFill/>
              <a:ln>
                <a:solidFill>
                  <a:srgbClr val="4290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4" name="圆角矩形 93"/>
              <p:cNvSpPr/>
              <p:nvPr/>
            </p:nvSpPr>
            <p:spPr>
              <a:xfrm>
                <a:off x="2478551" y="5777349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3522213" y="5777348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4866104" y="5777348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n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4325836" y="5879846"/>
                <a:ext cx="482301" cy="28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3404994" y="6340041"/>
                <a:ext cx="1264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提供方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237018" y="1847825"/>
              <a:ext cx="4522732" cy="1096689"/>
              <a:chOff x="2237018" y="1847825"/>
              <a:chExt cx="3505200" cy="109668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2237018" y="1847825"/>
                <a:ext cx="3505200" cy="1096689"/>
              </a:xfrm>
              <a:prstGeom prst="rect">
                <a:avLst/>
              </a:prstGeom>
              <a:noFill/>
              <a:ln>
                <a:solidFill>
                  <a:srgbClr val="4290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2393720" y="2342943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3437382" y="2342942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4781273" y="2342942"/>
                <a:ext cx="803623" cy="4601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应用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n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4241005" y="2445440"/>
                <a:ext cx="482301" cy="2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3439737" y="1982657"/>
                <a:ext cx="1264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调用方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5458892" y="3550216"/>
              <a:ext cx="1217591" cy="431453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CSF</a:t>
              </a:r>
              <a:r>
                <a:rPr lang="en-US" altLang="zh-CN" sz="1200" b="1" dirty="0" err="1" smtClean="0"/>
                <a:t>Client</a:t>
              </a:r>
              <a:endParaRPr lang="zh-CN" altLang="en-US" sz="1200" b="1" dirty="0"/>
            </a:p>
          </p:txBody>
        </p:sp>
        <p:sp>
          <p:nvSpPr>
            <p:cNvPr id="74" name="上箭头 73"/>
            <p:cNvSpPr/>
            <p:nvPr/>
          </p:nvSpPr>
          <p:spPr>
            <a:xfrm>
              <a:off x="4118514" y="4826157"/>
              <a:ext cx="239993" cy="686241"/>
            </a:xfrm>
            <a:prstGeom prst="upArrow">
              <a:avLst/>
            </a:prstGeom>
            <a:noFill/>
            <a:ln w="28575">
              <a:solidFill>
                <a:srgbClr val="429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567585" y="3480173"/>
              <a:ext cx="638959" cy="37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订阅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521596" y="4359731"/>
              <a:ext cx="1092582" cy="364187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服务注册中心</a:t>
              </a:r>
              <a:r>
                <a:rPr lang="en-US" altLang="zh-CN" sz="11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ZK</a:t>
              </a:r>
              <a:endParaRPr lang="zh-CN" altLang="en-US" sz="11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79" name="肘形连接符 78"/>
            <p:cNvCxnSpPr>
              <a:stCxn id="68" idx="3"/>
              <a:endCxn id="77" idx="1"/>
            </p:cNvCxnSpPr>
            <p:nvPr/>
          </p:nvCxnSpPr>
          <p:spPr>
            <a:xfrm flipV="1">
              <a:off x="4840006" y="4541825"/>
              <a:ext cx="681590" cy="11"/>
            </a:xfrm>
            <a:prstGeom prst="bentConnector3">
              <a:avLst/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2993165" y="3503727"/>
              <a:ext cx="3506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CSF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1" name="肘形连接符 80"/>
            <p:cNvCxnSpPr>
              <a:stCxn id="77" idx="0"/>
              <a:endCxn id="73" idx="2"/>
            </p:cNvCxnSpPr>
            <p:nvPr/>
          </p:nvCxnSpPr>
          <p:spPr>
            <a:xfrm rot="16200000" flipV="1">
              <a:off x="5878757" y="4170600"/>
              <a:ext cx="378062" cy="2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969488" y="3465676"/>
              <a:ext cx="350690" cy="160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通过地址调用服务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417955" y="3255981"/>
              <a:ext cx="1344982" cy="290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提供服务方地址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23250" y="1191251"/>
            <a:ext cx="5404611" cy="3933636"/>
            <a:chOff x="6023704" y="1336160"/>
            <a:chExt cx="5404611" cy="3933636"/>
          </a:xfrm>
        </p:grpSpPr>
        <p:grpSp>
          <p:nvGrpSpPr>
            <p:cNvPr id="10" name="组合 9"/>
            <p:cNvGrpSpPr/>
            <p:nvPr/>
          </p:nvGrpSpPr>
          <p:grpSpPr>
            <a:xfrm>
              <a:off x="6023704" y="1336160"/>
              <a:ext cx="5404611" cy="3933636"/>
              <a:chOff x="4048521" y="1149926"/>
              <a:chExt cx="6855007" cy="507707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80754" y="1149926"/>
                <a:ext cx="4422774" cy="5043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290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4048521" y="3309885"/>
                <a:ext cx="955797" cy="949704"/>
                <a:chOff x="2901067" y="2278077"/>
                <a:chExt cx="987476" cy="1019592"/>
              </a:xfrm>
            </p:grpSpPr>
            <p:pic>
              <p:nvPicPr>
                <p:cNvPr id="63" name="Picture 3" descr="C:\Users\zhuxiaona\Desktop\用户2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print"/>
                <a:srcRect l="13348" t="9836" r="10136" b="10136"/>
                <a:stretch>
                  <a:fillRect/>
                </a:stretch>
              </p:blipFill>
              <p:spPr bwMode="auto">
                <a:xfrm>
                  <a:off x="2901067" y="2278077"/>
                  <a:ext cx="630638" cy="708490"/>
                </a:xfrm>
                <a:prstGeom prst="rect">
                  <a:avLst/>
                </a:prstGeom>
                <a:noFill/>
              </p:spPr>
            </p:pic>
            <p:sp>
              <p:nvSpPr>
                <p:cNvPr id="64" name="文本框 63"/>
                <p:cNvSpPr txBox="1"/>
                <p:nvPr/>
              </p:nvSpPr>
              <p:spPr>
                <a:xfrm>
                  <a:off x="2920071" y="3000286"/>
                  <a:ext cx="508765" cy="2973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  <a:endPara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右箭头 64"/>
                <p:cNvSpPr/>
                <p:nvPr/>
              </p:nvSpPr>
              <p:spPr>
                <a:xfrm>
                  <a:off x="3541630" y="2586182"/>
                  <a:ext cx="346913" cy="228510"/>
                </a:xfrm>
                <a:prstGeom prst="rightArrow">
                  <a:avLst/>
                </a:prstGeom>
                <a:noFill/>
                <a:ln w="28575">
                  <a:solidFill>
                    <a:srgbClr val="429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圆角矩形 12"/>
              <p:cNvSpPr/>
              <p:nvPr/>
            </p:nvSpPr>
            <p:spPr>
              <a:xfrm>
                <a:off x="10181908" y="1787734"/>
                <a:ext cx="398512" cy="42850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管理</a:t>
                </a:r>
                <a:endParaRPr lang="en-US" altLang="zh-CN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中心</a:t>
                </a:r>
                <a:endPara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7994596" y="4606446"/>
                <a:ext cx="474580" cy="1099043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左右箭头 14"/>
              <p:cNvSpPr/>
              <p:nvPr/>
            </p:nvSpPr>
            <p:spPr>
              <a:xfrm>
                <a:off x="6046673" y="2453227"/>
                <a:ext cx="1192212" cy="267616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608647" y="1830716"/>
                <a:ext cx="1254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控制中心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5804653" y="1987674"/>
                <a:ext cx="1550526" cy="560491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HTTP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协议</a:t>
                </a:r>
                <a:endParaRPr lang="zh-CN" altLang="en-US" sz="1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7370307" y="4606446"/>
                <a:ext cx="432666" cy="1101440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977422" y="4609052"/>
                <a:ext cx="427941" cy="1096437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n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399935" y="5017467"/>
                <a:ext cx="6117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429102" y="3115870"/>
                <a:ext cx="1599813" cy="52378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调度控制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417281" y="2268340"/>
                <a:ext cx="1601037" cy="576382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鉴权控制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734610" y="1771029"/>
                <a:ext cx="2863798" cy="1978465"/>
              </a:xfrm>
              <a:prstGeom prst="roundRect">
                <a:avLst/>
              </a:prstGeom>
              <a:noFill/>
              <a:ln w="9525">
                <a:solidFill>
                  <a:srgbClr val="D7745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6803885" y="4379168"/>
                <a:ext cx="2863798" cy="1689119"/>
              </a:xfrm>
              <a:prstGeom prst="roundRect">
                <a:avLst/>
              </a:prstGeom>
              <a:noFill/>
              <a:ln w="9525">
                <a:solidFill>
                  <a:srgbClr val="3389B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813864" y="4628271"/>
                <a:ext cx="4029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计算节点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" name="肘形连接符 26"/>
              <p:cNvCxnSpPr>
                <a:stCxn id="21" idx="2"/>
                <a:endCxn id="18" idx="0"/>
              </p:cNvCxnSpPr>
              <p:nvPr/>
            </p:nvCxnSpPr>
            <p:spPr>
              <a:xfrm rot="5400000">
                <a:off x="7424430" y="3801866"/>
                <a:ext cx="966791" cy="642369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连接符 27"/>
              <p:cNvCxnSpPr>
                <a:stCxn id="21" idx="2"/>
                <a:endCxn id="14" idx="0"/>
              </p:cNvCxnSpPr>
              <p:nvPr/>
            </p:nvCxnSpPr>
            <p:spPr>
              <a:xfrm rot="16200000" flipH="1">
                <a:off x="7747052" y="4121611"/>
                <a:ext cx="966791" cy="2877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连接符 28"/>
              <p:cNvCxnSpPr>
                <a:stCxn id="21" idx="2"/>
                <a:endCxn id="19" idx="0"/>
              </p:cNvCxnSpPr>
              <p:nvPr/>
            </p:nvCxnSpPr>
            <p:spPr>
              <a:xfrm rot="16200000" flipH="1">
                <a:off x="8225503" y="3643161"/>
                <a:ext cx="969397" cy="962384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右箭头 29"/>
              <p:cNvSpPr/>
              <p:nvPr/>
            </p:nvSpPr>
            <p:spPr>
              <a:xfrm>
                <a:off x="9783932" y="2733293"/>
                <a:ext cx="278872" cy="120943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左右箭头 30"/>
              <p:cNvSpPr/>
              <p:nvPr/>
            </p:nvSpPr>
            <p:spPr>
              <a:xfrm>
                <a:off x="9771904" y="5155966"/>
                <a:ext cx="278872" cy="120943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8166508" y="3641388"/>
                <a:ext cx="1431899" cy="560491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调度路由</a:t>
                </a:r>
                <a:endParaRPr lang="zh-CN" alt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65004" y="1262331"/>
                <a:ext cx="1793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统一能力平台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5050710" y="1349800"/>
                <a:ext cx="909774" cy="4877198"/>
                <a:chOff x="4216806" y="1374420"/>
                <a:chExt cx="909774" cy="4877198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4216806" y="1374420"/>
                  <a:ext cx="909774" cy="4843180"/>
                </a:xfrm>
                <a:prstGeom prst="rect">
                  <a:avLst/>
                </a:prstGeom>
                <a:solidFill>
                  <a:srgbClr val="E9F3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  </a:t>
                  </a:r>
                  <a:endPara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8" name="组合 8"/>
                <p:cNvGrpSpPr/>
                <p:nvPr/>
              </p:nvGrpSpPr>
              <p:grpSpPr bwMode="auto">
                <a:xfrm>
                  <a:off x="4423049" y="2243924"/>
                  <a:ext cx="535863" cy="502554"/>
                  <a:chOff x="6233496" y="1452917"/>
                  <a:chExt cx="720725" cy="719137"/>
                </a:xfrm>
              </p:grpSpPr>
              <p:sp>
                <p:nvSpPr>
                  <p:cNvPr id="61" name="圆角矩形 60"/>
                  <p:cNvSpPr/>
                  <p:nvPr/>
                </p:nvSpPr>
                <p:spPr>
                  <a:xfrm>
                    <a:off x="6233496" y="1452917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8064A2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62" name="Picture 35" descr="G:\桌面\图标大全\dialogue_think_533px_1160136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84284" y="1642709"/>
                    <a:ext cx="443299" cy="404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3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9485" y="2741587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短信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0" name="组合 10"/>
                <p:cNvGrpSpPr/>
                <p:nvPr/>
              </p:nvGrpSpPr>
              <p:grpSpPr bwMode="auto">
                <a:xfrm>
                  <a:off x="4425011" y="1478181"/>
                  <a:ext cx="535863" cy="502554"/>
                  <a:chOff x="5120307" y="1452917"/>
                  <a:chExt cx="720725" cy="719137"/>
                </a:xfrm>
              </p:grpSpPr>
              <p:sp>
                <p:nvSpPr>
                  <p:cNvPr id="59" name="圆角矩形 58"/>
                  <p:cNvSpPr/>
                  <p:nvPr/>
                </p:nvSpPr>
                <p:spPr>
                  <a:xfrm>
                    <a:off x="5120307" y="1452917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F79646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60" name="Picture 33" descr="G:\桌面\图标大全\telephone_241px_1154829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14044" y="1642709"/>
                    <a:ext cx="404242" cy="404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1" name="组合 2"/>
                <p:cNvGrpSpPr/>
                <p:nvPr/>
              </p:nvGrpSpPr>
              <p:grpSpPr bwMode="auto">
                <a:xfrm>
                  <a:off x="4423049" y="3096163"/>
                  <a:ext cx="535863" cy="502554"/>
                  <a:chOff x="6112671" y="2516232"/>
                  <a:chExt cx="720725" cy="719137"/>
                </a:xfrm>
              </p:grpSpPr>
              <p:sp>
                <p:nvSpPr>
                  <p:cNvPr id="57" name="圆角矩形 56"/>
                  <p:cNvSpPr/>
                  <p:nvPr/>
                </p:nvSpPr>
                <p:spPr>
                  <a:xfrm>
                    <a:off x="6112671" y="2516232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4F81BD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58" name="图片 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9705" y="2667882"/>
                    <a:ext cx="508433" cy="4131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2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86103" y="1980281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电话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75878" y="3597154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网厅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4" name="组合 6"/>
                <p:cNvGrpSpPr/>
                <p:nvPr/>
              </p:nvGrpSpPr>
              <p:grpSpPr bwMode="auto">
                <a:xfrm>
                  <a:off x="4427424" y="5477923"/>
                  <a:ext cx="535863" cy="502554"/>
                  <a:chOff x="8192824" y="2487218"/>
                  <a:chExt cx="720725" cy="719137"/>
                </a:xfrm>
              </p:grpSpPr>
              <p:sp>
                <p:nvSpPr>
                  <p:cNvPr id="55" name="圆角矩形 54"/>
                  <p:cNvSpPr/>
                  <p:nvPr/>
                </p:nvSpPr>
                <p:spPr>
                  <a:xfrm>
                    <a:off x="8192824" y="2487218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4BACC6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56" name="图片 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97953" y="2588836"/>
                    <a:ext cx="560852" cy="5330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3189" y="5990008"/>
                  <a:ext cx="364203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6" name="组合 13"/>
                <p:cNvGrpSpPr/>
                <p:nvPr/>
              </p:nvGrpSpPr>
              <p:grpSpPr bwMode="auto">
                <a:xfrm>
                  <a:off x="4423049" y="3940321"/>
                  <a:ext cx="535863" cy="502554"/>
                  <a:chOff x="3186379" y="1481931"/>
                  <a:chExt cx="720725" cy="719137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3186379" y="1481931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9BBB59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53" name="Picture 34" descr="G:\桌面\图标大全\wechat_631px_1193418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04625" y="1642078"/>
                    <a:ext cx="482666" cy="399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7" name="组合 5"/>
                <p:cNvGrpSpPr/>
                <p:nvPr/>
              </p:nvGrpSpPr>
              <p:grpSpPr bwMode="auto">
                <a:xfrm>
                  <a:off x="4423049" y="4698973"/>
                  <a:ext cx="535863" cy="502554"/>
                  <a:chOff x="7079635" y="2487218"/>
                  <a:chExt cx="720725" cy="719137"/>
                </a:xfrm>
              </p:grpSpPr>
              <p:sp>
                <p:nvSpPr>
                  <p:cNvPr id="50" name="圆角矩形 49"/>
                  <p:cNvSpPr/>
                  <p:nvPr/>
                </p:nvSpPr>
                <p:spPr>
                  <a:xfrm>
                    <a:off x="7079635" y="2487218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635C54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51" name="图片 2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94285" y="2615033"/>
                    <a:ext cx="278885" cy="5089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75878" y="4446303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微信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2491" y="5213819"/>
                  <a:ext cx="45717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APP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" name="圆角矩形 35"/>
              <p:cNvSpPr/>
              <p:nvPr/>
            </p:nvSpPr>
            <p:spPr>
              <a:xfrm>
                <a:off x="5804225" y="3536301"/>
                <a:ext cx="824519" cy="515088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提供能力</a:t>
                </a:r>
                <a:endParaRPr lang="zh-CN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左箭头 1"/>
            <p:cNvSpPr/>
            <p:nvPr/>
          </p:nvSpPr>
          <p:spPr>
            <a:xfrm>
              <a:off x="7599083" y="3612270"/>
              <a:ext cx="242590" cy="1991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矩形 98"/>
          <p:cNvSpPr/>
          <p:nvPr/>
        </p:nvSpPr>
        <p:spPr>
          <a:xfrm>
            <a:off x="731549" y="5221478"/>
            <a:ext cx="11238778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CSF</a:t>
            </a:r>
            <a:r>
              <a:rPr lang="zh-CN" altLang="en-US" sz="1400" dirty="0" smtClean="0"/>
              <a:t>平台：一个轻量级的接口服务资源管控平台，服务提供方将服务信息注册到</a:t>
            </a:r>
            <a:r>
              <a:rPr lang="en-US" altLang="zh-CN" sz="1400" dirty="0" err="1" smtClean="0"/>
              <a:t>CSFWeb</a:t>
            </a:r>
            <a:r>
              <a:rPr lang="zh-CN" altLang="en-US" sz="1400" dirty="0" smtClean="0"/>
              <a:t>，调用方在</a:t>
            </a:r>
            <a:r>
              <a:rPr lang="en-US" altLang="zh-CN" sz="1400" dirty="0" err="1" smtClean="0"/>
              <a:t>CSFWeb</a:t>
            </a:r>
            <a:r>
              <a:rPr lang="zh-CN" altLang="en-US" sz="1400" dirty="0" smtClean="0"/>
              <a:t>订阅服务调用，</a:t>
            </a:r>
            <a:r>
              <a:rPr lang="zh-CN" altLang="zh-CN" sz="1400" dirty="0"/>
              <a:t>调用方</a:t>
            </a:r>
            <a:r>
              <a:rPr lang="zh-CN" altLang="zh-CN" sz="1400" dirty="0" smtClean="0"/>
              <a:t>通过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服务注册中心</a:t>
            </a:r>
            <a:r>
              <a:rPr lang="en-US" altLang="zh-CN" sz="1400" dirty="0" smtClean="0"/>
              <a:t>ZK</a:t>
            </a:r>
            <a:r>
              <a:rPr lang="zh-CN" altLang="zh-CN" sz="1400" dirty="0" smtClean="0"/>
              <a:t>获取</a:t>
            </a:r>
            <a:r>
              <a:rPr lang="zh-CN" altLang="zh-CN" sz="1400" dirty="0"/>
              <a:t>提供方地址信息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由调用方</a:t>
            </a:r>
            <a:r>
              <a:rPr lang="zh-CN" altLang="zh-CN" sz="1400" dirty="0" smtClean="0"/>
              <a:t>直接</a:t>
            </a:r>
            <a:r>
              <a:rPr lang="zh-CN" altLang="zh-CN" sz="1400" dirty="0"/>
              <a:t>发起向服务提供方的访问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此过程</a:t>
            </a:r>
            <a:r>
              <a:rPr lang="en-US" altLang="zh-CN" sz="1400" dirty="0" smtClean="0"/>
              <a:t>CSF</a:t>
            </a:r>
            <a:r>
              <a:rPr lang="zh-CN" altLang="en-US" sz="1400" dirty="0" smtClean="0"/>
              <a:t>平台则不再参与。</a:t>
            </a:r>
            <a:r>
              <a:rPr lang="en-US" altLang="zh-CN" sz="1400" dirty="0" smtClean="0">
                <a:solidFill>
                  <a:srgbClr val="FF0000"/>
                </a:solidFill>
              </a:rPr>
              <a:t>CSF</a:t>
            </a:r>
            <a:r>
              <a:rPr lang="zh-CN" altLang="en-US" sz="1400" dirty="0" smtClean="0">
                <a:solidFill>
                  <a:srgbClr val="FF0000"/>
                </a:solidFill>
              </a:rPr>
              <a:t>平台并没有接口调度控制模块，只是提供服务信息，应用服务访问过程由调用方和服务方按需自主完成</a:t>
            </a:r>
            <a:r>
              <a:rPr lang="zh-CN" altLang="en-US" sz="1400" dirty="0" smtClean="0"/>
              <a:t>。</a:t>
            </a:r>
            <a:r>
              <a:rPr lang="zh-CN" altLang="en-US" sz="1400" dirty="0" smtClean="0">
                <a:solidFill>
                  <a:srgbClr val="FF0000"/>
                </a:solidFill>
              </a:rPr>
              <a:t>也不具有全局管理模块，无法进行节点信息上报。</a:t>
            </a:r>
            <a:endParaRPr lang="en-US" altLang="zh-CN" sz="1400" dirty="0" smtClean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能力平台：根据渠道能力调用需求，控制中心</a:t>
            </a:r>
            <a:r>
              <a:rPr lang="zh-CN" altLang="en-US" sz="1400" dirty="0" smtClean="0">
                <a:solidFill>
                  <a:srgbClr val="FF0000"/>
                </a:solidFill>
              </a:rPr>
              <a:t>采用实时调用策略，通过调度路由对各个节点引擎使用情况统一计算分析，闲忙趋势预测，</a:t>
            </a:r>
            <a:r>
              <a:rPr lang="zh-CN" altLang="en-US" sz="1400" dirty="0">
                <a:solidFill>
                  <a:srgbClr val="FF0000"/>
                </a:solidFill>
              </a:rPr>
              <a:t>能力</a:t>
            </a:r>
            <a:r>
              <a:rPr lang="zh-CN" altLang="en-US" sz="1400" dirty="0" smtClean="0">
                <a:solidFill>
                  <a:srgbClr val="FF0000"/>
                </a:solidFill>
              </a:rPr>
              <a:t>分时复用</a:t>
            </a:r>
            <a:r>
              <a:rPr lang="zh-CN" altLang="en-US" sz="1400" dirty="0" smtClean="0"/>
              <a:t>，</a:t>
            </a:r>
            <a:r>
              <a:rPr lang="zh-CN" altLang="zh-CN" sz="1400" dirty="0" smtClean="0"/>
              <a:t>实现最优化</a:t>
            </a:r>
            <a:r>
              <a:rPr lang="zh-CN" altLang="en-US" sz="1400" dirty="0" smtClean="0"/>
              <a:t>资源</a:t>
            </a:r>
            <a:r>
              <a:rPr lang="zh-CN" altLang="zh-CN" sz="1400" dirty="0" smtClean="0"/>
              <a:t>服务调度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sp>
        <p:nvSpPr>
          <p:cNvPr id="106" name="下箭头 105"/>
          <p:cNvSpPr/>
          <p:nvPr/>
        </p:nvSpPr>
        <p:spPr>
          <a:xfrm>
            <a:off x="2852808" y="2267458"/>
            <a:ext cx="225445" cy="1027363"/>
          </a:xfrm>
          <a:prstGeom prst="downArrow">
            <a:avLst/>
          </a:prstGeom>
          <a:ln w="28575">
            <a:solidFill>
              <a:srgbClr val="3389B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ctr" anchorCtr="0"/>
          <a:lstStyle/>
          <a:p>
            <a:pPr algn="ctr"/>
            <a:endParaRPr lang="zh-CN" altLang="en-US" sz="16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20" name="肘形连接符 119"/>
          <p:cNvCxnSpPr>
            <a:endCxn id="87" idx="2"/>
          </p:cNvCxnSpPr>
          <p:nvPr/>
        </p:nvCxnSpPr>
        <p:spPr>
          <a:xfrm rot="10800000">
            <a:off x="3214268" y="2118467"/>
            <a:ext cx="893387" cy="712675"/>
          </a:xfrm>
          <a:prstGeom prst="bentConnector2">
            <a:avLst/>
          </a:prstGeom>
          <a:ln w="28575">
            <a:solidFill>
              <a:srgbClr val="4290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平台对比分析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--CTI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817051" y="1213670"/>
            <a:ext cx="32612" cy="41526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307919" y="5366355"/>
            <a:ext cx="11531632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625397" y="966828"/>
            <a:ext cx="27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45257" y="828984"/>
            <a:ext cx="27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799" y="5493294"/>
            <a:ext cx="40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对比分析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7919" y="2053959"/>
            <a:ext cx="5323586" cy="2763990"/>
            <a:chOff x="4989106" y="3012069"/>
            <a:chExt cx="6436891" cy="3308902"/>
          </a:xfrm>
        </p:grpSpPr>
        <p:sp>
          <p:nvSpPr>
            <p:cNvPr id="43" name="矩形 42"/>
            <p:cNvSpPr/>
            <p:nvPr/>
          </p:nvSpPr>
          <p:spPr>
            <a:xfrm>
              <a:off x="8115610" y="3012069"/>
              <a:ext cx="3100611" cy="1312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429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7023240" y="3910536"/>
              <a:ext cx="1215295" cy="571158"/>
            </a:xfrm>
            <a:prstGeom prst="roundRect">
              <a:avLst/>
            </a:prstGeom>
            <a:no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SIP</a:t>
              </a:r>
              <a:r>
                <a:rPr lang="zh-CN" alt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协议</a:t>
              </a:r>
              <a:endPara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099318" y="4423582"/>
              <a:ext cx="2435294" cy="55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根据最先空闲座席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最少占用座席路由算法定位座席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31252" y="3600248"/>
              <a:ext cx="1150113" cy="488195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电话控制</a:t>
              </a:r>
              <a:endParaRPr lang="zh-CN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885041" y="3599733"/>
              <a:ext cx="1138224" cy="498095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呼叫控制</a:t>
              </a:r>
              <a:endParaRPr lang="zh-CN" altLang="en-US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508041" y="5279853"/>
              <a:ext cx="962619" cy="292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服务用户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989106" y="3546489"/>
              <a:ext cx="652638" cy="1015010"/>
              <a:chOff x="6540801" y="3893087"/>
              <a:chExt cx="652638" cy="1015010"/>
            </a:xfrm>
          </p:grpSpPr>
          <p:pic>
            <p:nvPicPr>
              <p:cNvPr id="74" name="Picture 3" descr="C:\Users\zhuxiaona\Desktop\用户2.png"/>
              <p:cNvPicPr>
                <a:picLocks noChangeAspect="1" noChangeArrowheads="1"/>
              </p:cNvPicPr>
              <p:nvPr/>
            </p:nvPicPr>
            <p:blipFill rotWithShape="1">
              <a:blip r:embed="rId1" cstate="print"/>
              <a:srcRect l="13348" t="9836" r="10136" b="10136"/>
              <a:stretch>
                <a:fillRect/>
              </a:stretch>
            </p:blipFill>
            <p:spPr bwMode="auto">
              <a:xfrm>
                <a:off x="6554967" y="3893087"/>
                <a:ext cx="602217" cy="629864"/>
              </a:xfrm>
              <a:prstGeom prst="rect">
                <a:avLst/>
              </a:prstGeom>
              <a:noFill/>
            </p:spPr>
          </p:pic>
          <p:sp>
            <p:nvSpPr>
              <p:cNvPr id="75" name="文本框 74"/>
              <p:cNvSpPr txBox="1"/>
              <p:nvPr/>
            </p:nvSpPr>
            <p:spPr>
              <a:xfrm>
                <a:off x="6540801" y="4539643"/>
                <a:ext cx="652638" cy="368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8671604" y="5332456"/>
              <a:ext cx="838102" cy="988515"/>
              <a:chOff x="6515576" y="2353086"/>
              <a:chExt cx="838102" cy="988515"/>
            </a:xfrm>
          </p:grpSpPr>
          <p:pic>
            <p:nvPicPr>
              <p:cNvPr id="72" name="图片 246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78"/>
              <a:stretch>
                <a:fillRect/>
              </a:stretch>
            </p:blipFill>
            <p:spPr bwMode="auto">
              <a:xfrm>
                <a:off x="6564863" y="2353086"/>
                <a:ext cx="564468" cy="61256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pic>
          <p:sp>
            <p:nvSpPr>
              <p:cNvPr id="73" name="文本框 72"/>
              <p:cNvSpPr txBox="1"/>
              <p:nvPr/>
            </p:nvSpPr>
            <p:spPr>
              <a:xfrm>
                <a:off x="6515576" y="2973147"/>
                <a:ext cx="838102" cy="368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座席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079578" y="3491513"/>
              <a:ext cx="909774" cy="926710"/>
              <a:chOff x="4216806" y="1374420"/>
              <a:chExt cx="909774" cy="92671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16806" y="1374420"/>
                <a:ext cx="909774" cy="926710"/>
              </a:xfrm>
              <a:prstGeom prst="rect">
                <a:avLst/>
              </a:prstGeom>
              <a:solidFill>
                <a:srgbClr val="E9F3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  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8" name="组合 10"/>
              <p:cNvGrpSpPr/>
              <p:nvPr/>
            </p:nvGrpSpPr>
            <p:grpSpPr bwMode="auto">
              <a:xfrm>
                <a:off x="4425011" y="1478181"/>
                <a:ext cx="535863" cy="502554"/>
                <a:chOff x="5120307" y="1452917"/>
                <a:chExt cx="720725" cy="719137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5120307" y="1452917"/>
                  <a:ext cx="720725" cy="719137"/>
                </a:xfrm>
                <a:prstGeom prst="roundRect">
                  <a:avLst>
                    <a:gd name="adj" fmla="val 18212"/>
                  </a:avLst>
                </a:prstGeom>
                <a:solidFill>
                  <a:srgbClr val="F79646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600"/>
                </a:p>
              </p:txBody>
            </p:sp>
            <p:pic>
              <p:nvPicPr>
                <p:cNvPr id="71" name="Picture 33" descr="G:\桌面\图标大全\telephone_241px_1154829_easyicon.net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4044" y="1642709"/>
                  <a:ext cx="404242" cy="404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9" name="TextBox 27"/>
              <p:cNvSpPr txBox="1">
                <a:spLocks noChangeArrowheads="1"/>
              </p:cNvSpPr>
              <p:nvPr/>
            </p:nvSpPr>
            <p:spPr bwMode="auto">
              <a:xfrm>
                <a:off x="4475143" y="1972949"/>
                <a:ext cx="488713" cy="27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</a:t>
                </a:r>
                <a:endPara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右箭头 51"/>
            <p:cNvSpPr/>
            <p:nvPr/>
          </p:nvSpPr>
          <p:spPr>
            <a:xfrm>
              <a:off x="5641744" y="3798080"/>
              <a:ext cx="335784" cy="212847"/>
            </a:xfrm>
            <a:prstGeom prst="rightArrow">
              <a:avLst/>
            </a:prstGeom>
            <a:noFill/>
            <a:ln w="28575">
              <a:solidFill>
                <a:srgbClr val="4290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3" name="左右箭头 52"/>
            <p:cNvSpPr/>
            <p:nvPr/>
          </p:nvSpPr>
          <p:spPr>
            <a:xfrm>
              <a:off x="7059999" y="3727907"/>
              <a:ext cx="1344831" cy="204008"/>
            </a:xfrm>
            <a:prstGeom prst="leftRigh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sz="1600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54228" y="3210475"/>
              <a:ext cx="1254273" cy="32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CTI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509707" y="5320558"/>
              <a:ext cx="873396" cy="945807"/>
              <a:chOff x="6480283" y="2353086"/>
              <a:chExt cx="873396" cy="945807"/>
            </a:xfrm>
          </p:grpSpPr>
          <p:pic>
            <p:nvPicPr>
              <p:cNvPr id="65" name="图片 246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78"/>
              <a:stretch>
                <a:fillRect/>
              </a:stretch>
            </p:blipFill>
            <p:spPr bwMode="auto">
              <a:xfrm>
                <a:off x="6564863" y="2353086"/>
                <a:ext cx="564468" cy="61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文本框 65"/>
              <p:cNvSpPr txBox="1"/>
              <p:nvPr/>
            </p:nvSpPr>
            <p:spPr>
              <a:xfrm>
                <a:off x="6480283" y="2973866"/>
                <a:ext cx="873396" cy="32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座席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10607449" y="5320707"/>
              <a:ext cx="818548" cy="989086"/>
              <a:chOff x="6465919" y="2353086"/>
              <a:chExt cx="818548" cy="989086"/>
            </a:xfrm>
          </p:grpSpPr>
          <p:pic>
            <p:nvPicPr>
              <p:cNvPr id="63" name="图片 246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78"/>
              <a:stretch>
                <a:fillRect/>
              </a:stretch>
            </p:blipFill>
            <p:spPr bwMode="auto">
              <a:xfrm>
                <a:off x="6564863" y="2353086"/>
                <a:ext cx="564468" cy="612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文本框 63"/>
              <p:cNvSpPr txBox="1"/>
              <p:nvPr/>
            </p:nvSpPr>
            <p:spPr>
              <a:xfrm>
                <a:off x="6465919" y="2973717"/>
                <a:ext cx="818548" cy="36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座席</a:t>
                </a:r>
                <a:r>
                  <a: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10194462" y="5494432"/>
              <a:ext cx="611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肘形连接符 58"/>
            <p:cNvCxnSpPr>
              <a:stCxn id="47" idx="2"/>
              <a:endCxn id="72" idx="0"/>
            </p:cNvCxnSpPr>
            <p:nvPr/>
          </p:nvCxnSpPr>
          <p:spPr>
            <a:xfrm rot="5400000">
              <a:off x="9111325" y="3989628"/>
              <a:ext cx="1234628" cy="1451028"/>
            </a:xfrm>
            <a:prstGeom prst="bentConnector3">
              <a:avLst>
                <a:gd name="adj1" fmla="val 74688"/>
              </a:avLst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47" idx="2"/>
              <a:endCxn id="65" idx="0"/>
            </p:cNvCxnSpPr>
            <p:nvPr/>
          </p:nvCxnSpPr>
          <p:spPr>
            <a:xfrm rot="5400000">
              <a:off x="9553972" y="4420377"/>
              <a:ext cx="1222730" cy="577632"/>
            </a:xfrm>
            <a:prstGeom prst="bentConnector3">
              <a:avLst>
                <a:gd name="adj1" fmla="val 76061"/>
              </a:avLst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47" idx="2"/>
              <a:endCxn id="63" idx="0"/>
            </p:cNvCxnSpPr>
            <p:nvPr/>
          </p:nvCxnSpPr>
          <p:spPr>
            <a:xfrm rot="16200000" flipH="1">
              <a:off x="10109951" y="4442030"/>
              <a:ext cx="1222879" cy="534474"/>
            </a:xfrm>
            <a:prstGeom prst="bentConnector3">
              <a:avLst>
                <a:gd name="adj1" fmla="val 73792"/>
              </a:avLst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72" idx="1"/>
              <a:endCxn id="75" idx="2"/>
            </p:cNvCxnSpPr>
            <p:nvPr/>
          </p:nvCxnSpPr>
          <p:spPr>
            <a:xfrm rot="10800000">
              <a:off x="5315426" y="4561498"/>
              <a:ext cx="3405466" cy="1077241"/>
            </a:xfrm>
            <a:prstGeom prst="bentConnector2">
              <a:avLst/>
            </a:prstGeom>
            <a:ln w="28575">
              <a:solidFill>
                <a:srgbClr val="4290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6023704" y="1336160"/>
            <a:ext cx="5404611" cy="3933636"/>
            <a:chOff x="6023704" y="1336160"/>
            <a:chExt cx="5404611" cy="3933636"/>
          </a:xfrm>
        </p:grpSpPr>
        <p:grpSp>
          <p:nvGrpSpPr>
            <p:cNvPr id="131" name="组合 130"/>
            <p:cNvGrpSpPr/>
            <p:nvPr/>
          </p:nvGrpSpPr>
          <p:grpSpPr>
            <a:xfrm>
              <a:off x="6023704" y="1336160"/>
              <a:ext cx="5404611" cy="3933636"/>
              <a:chOff x="4048521" y="1149926"/>
              <a:chExt cx="6855007" cy="507707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480754" y="1149926"/>
                <a:ext cx="4422774" cy="5043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4290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>
                <a:off x="4048521" y="3309885"/>
                <a:ext cx="955797" cy="949704"/>
                <a:chOff x="2901067" y="2278077"/>
                <a:chExt cx="987476" cy="1019592"/>
              </a:xfrm>
            </p:grpSpPr>
            <p:pic>
              <p:nvPicPr>
                <p:cNvPr id="182" name="Picture 3" descr="C:\Users\zhuxiaona\Desktop\用户2.png"/>
                <p:cNvPicPr>
                  <a:picLocks noChangeAspect="1" noChangeArrowheads="1"/>
                </p:cNvPicPr>
                <p:nvPr/>
              </p:nvPicPr>
              <p:blipFill rotWithShape="1">
                <a:blip r:embed="rId1" cstate="print"/>
                <a:srcRect l="13348" t="9836" r="10136" b="10136"/>
                <a:stretch>
                  <a:fillRect/>
                </a:stretch>
              </p:blipFill>
              <p:spPr bwMode="auto">
                <a:xfrm>
                  <a:off x="2901067" y="2278077"/>
                  <a:ext cx="630638" cy="708490"/>
                </a:xfrm>
                <a:prstGeom prst="rect">
                  <a:avLst/>
                </a:prstGeom>
                <a:noFill/>
              </p:spPr>
            </p:pic>
            <p:sp>
              <p:nvSpPr>
                <p:cNvPr id="183" name="文本框 182"/>
                <p:cNvSpPr txBox="1"/>
                <p:nvPr/>
              </p:nvSpPr>
              <p:spPr>
                <a:xfrm>
                  <a:off x="2920071" y="3000286"/>
                  <a:ext cx="508765" cy="2973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</a:t>
                  </a:r>
                  <a:endPara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" name="右箭头 183"/>
                <p:cNvSpPr/>
                <p:nvPr/>
              </p:nvSpPr>
              <p:spPr>
                <a:xfrm>
                  <a:off x="3541630" y="2586182"/>
                  <a:ext cx="346913" cy="228510"/>
                </a:xfrm>
                <a:prstGeom prst="rightArrow">
                  <a:avLst/>
                </a:prstGeom>
                <a:noFill/>
                <a:ln w="28575">
                  <a:solidFill>
                    <a:srgbClr val="429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圆角矩形 134"/>
              <p:cNvSpPr/>
              <p:nvPr/>
            </p:nvSpPr>
            <p:spPr>
              <a:xfrm>
                <a:off x="10181908" y="1787734"/>
                <a:ext cx="398512" cy="428509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管理</a:t>
                </a:r>
                <a:endParaRPr lang="en-US" altLang="zh-CN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中心</a:t>
                </a:r>
                <a:endPara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圆角矩形 135"/>
              <p:cNvSpPr/>
              <p:nvPr/>
            </p:nvSpPr>
            <p:spPr>
              <a:xfrm>
                <a:off x="7994596" y="4606446"/>
                <a:ext cx="474580" cy="1099043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左右箭头 136"/>
              <p:cNvSpPr/>
              <p:nvPr/>
            </p:nvSpPr>
            <p:spPr>
              <a:xfrm>
                <a:off x="6046673" y="2453227"/>
                <a:ext cx="1192212" cy="267616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7608647" y="1830716"/>
                <a:ext cx="1254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控制中心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5804653" y="1987674"/>
                <a:ext cx="1550526" cy="560491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HTTP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协议</a:t>
                </a:r>
                <a:endParaRPr lang="zh-CN" altLang="en-US" sz="16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7370307" y="4606446"/>
                <a:ext cx="432666" cy="1101440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>
                <a:off x="8977422" y="4609052"/>
                <a:ext cx="427941" cy="1096437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n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8399935" y="5017467"/>
                <a:ext cx="6117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7429102" y="3115870"/>
                <a:ext cx="1599813" cy="523785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调度控制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7417281" y="2268340"/>
                <a:ext cx="1601037" cy="576382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鉴权控制</a:t>
                </a:r>
                <a:endParaRPr lang="zh-CN" alt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6734610" y="1771029"/>
                <a:ext cx="2863798" cy="1978465"/>
              </a:xfrm>
              <a:prstGeom prst="roundRect">
                <a:avLst/>
              </a:prstGeom>
              <a:noFill/>
              <a:ln w="9525">
                <a:solidFill>
                  <a:srgbClr val="D77459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6803885" y="4379168"/>
                <a:ext cx="2863798" cy="1689119"/>
              </a:xfrm>
              <a:prstGeom prst="roundRect">
                <a:avLst/>
              </a:prstGeom>
              <a:noFill/>
              <a:ln w="9525">
                <a:solidFill>
                  <a:srgbClr val="3389B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6813864" y="4628271"/>
                <a:ext cx="4029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计算节点</a:t>
                </a:r>
                <a:endPara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8" name="肘形连接符 147"/>
              <p:cNvCxnSpPr>
                <a:stCxn id="143" idx="2"/>
                <a:endCxn id="140" idx="0"/>
              </p:cNvCxnSpPr>
              <p:nvPr/>
            </p:nvCxnSpPr>
            <p:spPr>
              <a:xfrm rot="5400000">
                <a:off x="7424430" y="3801866"/>
                <a:ext cx="966791" cy="642369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肘形连接符 148"/>
              <p:cNvCxnSpPr>
                <a:stCxn id="143" idx="2"/>
                <a:endCxn id="136" idx="0"/>
              </p:cNvCxnSpPr>
              <p:nvPr/>
            </p:nvCxnSpPr>
            <p:spPr>
              <a:xfrm rot="16200000" flipH="1">
                <a:off x="7747052" y="4121611"/>
                <a:ext cx="966791" cy="2877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肘形连接符 149"/>
              <p:cNvCxnSpPr>
                <a:stCxn id="143" idx="2"/>
                <a:endCxn id="141" idx="0"/>
              </p:cNvCxnSpPr>
              <p:nvPr/>
            </p:nvCxnSpPr>
            <p:spPr>
              <a:xfrm rot="16200000" flipH="1">
                <a:off x="8225503" y="3643161"/>
                <a:ext cx="969397" cy="962384"/>
              </a:xfrm>
              <a:prstGeom prst="bentConnector3">
                <a:avLst/>
              </a:prstGeom>
              <a:ln w="28575">
                <a:solidFill>
                  <a:srgbClr val="4290A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左右箭头 150"/>
              <p:cNvSpPr/>
              <p:nvPr/>
            </p:nvSpPr>
            <p:spPr>
              <a:xfrm>
                <a:off x="9783932" y="2733293"/>
                <a:ext cx="278872" cy="120943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左右箭头 151"/>
              <p:cNvSpPr/>
              <p:nvPr/>
            </p:nvSpPr>
            <p:spPr>
              <a:xfrm>
                <a:off x="9771904" y="5155966"/>
                <a:ext cx="278872" cy="120943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sz="16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8166508" y="3641388"/>
                <a:ext cx="1431899" cy="560491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调度路由</a:t>
                </a:r>
                <a:endParaRPr lang="zh-CN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8065004" y="1262331"/>
                <a:ext cx="17937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统一能力平台</a:t>
                </a: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5" name="组合 154"/>
              <p:cNvGrpSpPr/>
              <p:nvPr/>
            </p:nvGrpSpPr>
            <p:grpSpPr>
              <a:xfrm>
                <a:off x="5050710" y="1349800"/>
                <a:ext cx="909774" cy="4877198"/>
                <a:chOff x="4216806" y="1374420"/>
                <a:chExt cx="909774" cy="4877198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4216806" y="1374420"/>
                  <a:ext cx="909774" cy="4843180"/>
                </a:xfrm>
                <a:prstGeom prst="rect">
                  <a:avLst/>
                </a:prstGeom>
                <a:solidFill>
                  <a:srgbClr val="E9F3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>
                    <a:defRPr/>
                  </a:pP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  </a:t>
                  </a:r>
                  <a:endPara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58" name="组合 8"/>
                <p:cNvGrpSpPr/>
                <p:nvPr/>
              </p:nvGrpSpPr>
              <p:grpSpPr bwMode="auto">
                <a:xfrm>
                  <a:off x="4423049" y="2243924"/>
                  <a:ext cx="535863" cy="502554"/>
                  <a:chOff x="6233496" y="1452917"/>
                  <a:chExt cx="720725" cy="719137"/>
                </a:xfrm>
              </p:grpSpPr>
              <p:sp>
                <p:nvSpPr>
                  <p:cNvPr id="180" name="圆角矩形 179"/>
                  <p:cNvSpPr/>
                  <p:nvPr/>
                </p:nvSpPr>
                <p:spPr>
                  <a:xfrm>
                    <a:off x="6233496" y="1452917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8064A2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81" name="Picture 35" descr="G:\桌面\图标大全\dialogue_think_533px_1160136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84284" y="1642709"/>
                    <a:ext cx="443299" cy="404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5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9485" y="2741587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短信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0" name="组合 10"/>
                <p:cNvGrpSpPr/>
                <p:nvPr/>
              </p:nvGrpSpPr>
              <p:grpSpPr bwMode="auto">
                <a:xfrm>
                  <a:off x="4425011" y="1478181"/>
                  <a:ext cx="535863" cy="502554"/>
                  <a:chOff x="5120307" y="1452917"/>
                  <a:chExt cx="720725" cy="719137"/>
                </a:xfrm>
              </p:grpSpPr>
              <p:sp>
                <p:nvSpPr>
                  <p:cNvPr id="178" name="圆角矩形 177"/>
                  <p:cNvSpPr/>
                  <p:nvPr/>
                </p:nvSpPr>
                <p:spPr>
                  <a:xfrm>
                    <a:off x="5120307" y="1452917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F79646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79" name="Picture 33" descr="G:\桌面\图标大全\telephone_241px_1154829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14044" y="1642709"/>
                    <a:ext cx="404242" cy="40424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61" name="组合 2"/>
                <p:cNvGrpSpPr/>
                <p:nvPr/>
              </p:nvGrpSpPr>
              <p:grpSpPr bwMode="auto">
                <a:xfrm>
                  <a:off x="4423049" y="3096163"/>
                  <a:ext cx="535863" cy="502554"/>
                  <a:chOff x="6112671" y="2516232"/>
                  <a:chExt cx="720725" cy="719137"/>
                </a:xfrm>
              </p:grpSpPr>
              <p:sp>
                <p:nvSpPr>
                  <p:cNvPr id="176" name="圆角矩形 175"/>
                  <p:cNvSpPr/>
                  <p:nvPr/>
                </p:nvSpPr>
                <p:spPr>
                  <a:xfrm>
                    <a:off x="6112671" y="2516232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4F81BD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77" name="图片 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29705" y="2667882"/>
                    <a:ext cx="508433" cy="4131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62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86103" y="1980281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电话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75878" y="3597154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网厅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4" name="组合 6"/>
                <p:cNvGrpSpPr/>
                <p:nvPr/>
              </p:nvGrpSpPr>
              <p:grpSpPr bwMode="auto">
                <a:xfrm>
                  <a:off x="4427424" y="5477923"/>
                  <a:ext cx="535863" cy="502554"/>
                  <a:chOff x="8192824" y="2487218"/>
                  <a:chExt cx="720725" cy="719137"/>
                </a:xfrm>
              </p:grpSpPr>
              <p:sp>
                <p:nvSpPr>
                  <p:cNvPr id="174" name="圆角矩形 173"/>
                  <p:cNvSpPr/>
                  <p:nvPr/>
                </p:nvSpPr>
                <p:spPr>
                  <a:xfrm>
                    <a:off x="8192824" y="2487218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4BACC6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75" name="图片 6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97953" y="2588836"/>
                    <a:ext cx="560852" cy="5330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6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3189" y="5990008"/>
                  <a:ext cx="364203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IM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6" name="组合 13"/>
                <p:cNvGrpSpPr/>
                <p:nvPr/>
              </p:nvGrpSpPr>
              <p:grpSpPr bwMode="auto">
                <a:xfrm>
                  <a:off x="4423049" y="3940321"/>
                  <a:ext cx="535863" cy="502554"/>
                  <a:chOff x="3186379" y="1481931"/>
                  <a:chExt cx="720725" cy="719137"/>
                </a:xfrm>
              </p:grpSpPr>
              <p:sp>
                <p:nvSpPr>
                  <p:cNvPr id="172" name="圆角矩形 171"/>
                  <p:cNvSpPr/>
                  <p:nvPr/>
                </p:nvSpPr>
                <p:spPr>
                  <a:xfrm>
                    <a:off x="3186379" y="1481931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9BBB59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73" name="Picture 34" descr="G:\桌面\图标大全\wechat_631px_1193418_easyicon.net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04625" y="1642078"/>
                    <a:ext cx="482666" cy="3994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67" name="组合 5"/>
                <p:cNvGrpSpPr/>
                <p:nvPr/>
              </p:nvGrpSpPr>
              <p:grpSpPr bwMode="auto">
                <a:xfrm>
                  <a:off x="4423049" y="4698973"/>
                  <a:ext cx="535863" cy="502554"/>
                  <a:chOff x="7079635" y="2487218"/>
                  <a:chExt cx="720725" cy="719137"/>
                </a:xfrm>
              </p:grpSpPr>
              <p:sp>
                <p:nvSpPr>
                  <p:cNvPr id="170" name="圆角矩形 169"/>
                  <p:cNvSpPr/>
                  <p:nvPr/>
                </p:nvSpPr>
                <p:spPr>
                  <a:xfrm>
                    <a:off x="7079635" y="2487218"/>
                    <a:ext cx="720725" cy="719137"/>
                  </a:xfrm>
                  <a:prstGeom prst="roundRect">
                    <a:avLst>
                      <a:gd name="adj" fmla="val 18212"/>
                    </a:avLst>
                  </a:prstGeom>
                  <a:solidFill>
                    <a:srgbClr val="635C54"/>
                  </a:solidFill>
                  <a:ln w="9525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1600"/>
                  </a:p>
                </p:txBody>
              </p:sp>
              <p:pic>
                <p:nvPicPr>
                  <p:cNvPr id="171" name="图片 2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94285" y="2615033"/>
                    <a:ext cx="278885" cy="5089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16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75878" y="4446303"/>
                  <a:ext cx="466794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微信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4492491" y="5213819"/>
                  <a:ext cx="457176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APP</a:t>
                  </a:r>
                  <a:endParaRPr lang="zh-CN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6" name="圆角矩形 155"/>
              <p:cNvSpPr/>
              <p:nvPr/>
            </p:nvSpPr>
            <p:spPr>
              <a:xfrm>
                <a:off x="5804225" y="3536301"/>
                <a:ext cx="824519" cy="515088"/>
              </a:xfrm>
              <a:prstGeom prst="roundRect">
                <a:avLst/>
              </a:prstGeom>
              <a:noFill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提供能力</a:t>
                </a:r>
                <a:endParaRPr lang="zh-CN" altLang="en-US" sz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2" name="左箭头 131"/>
            <p:cNvSpPr/>
            <p:nvPr/>
          </p:nvSpPr>
          <p:spPr>
            <a:xfrm>
              <a:off x="7599083" y="3612270"/>
              <a:ext cx="242590" cy="1991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5" name="矩形 184"/>
          <p:cNvSpPr/>
          <p:nvPr/>
        </p:nvSpPr>
        <p:spPr>
          <a:xfrm>
            <a:off x="998716" y="5511052"/>
            <a:ext cx="10855482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CTI</a:t>
            </a:r>
            <a:r>
              <a:rPr lang="zh-CN" altLang="en-US" sz="1400" dirty="0" smtClean="0"/>
              <a:t>平台：计算机电话集成平台，可根据最先空闲坐席和最少占用坐席路由算法定位座席为客户服务，最大化利用座席资源，节省用户等待时间。</a:t>
            </a:r>
            <a:r>
              <a:rPr lang="zh-CN" altLang="en-US" sz="1400" dirty="0" smtClean="0">
                <a:solidFill>
                  <a:srgbClr val="FF0000"/>
                </a:solidFill>
              </a:rPr>
              <a:t>但</a:t>
            </a:r>
            <a:r>
              <a:rPr lang="en-US" altLang="zh-CN" sz="1400" dirty="0" smtClean="0">
                <a:solidFill>
                  <a:srgbClr val="FF0000"/>
                </a:solidFill>
              </a:rPr>
              <a:t>CTI</a:t>
            </a:r>
            <a:r>
              <a:rPr lang="zh-CN" altLang="en-US" sz="1400" dirty="0" smtClean="0">
                <a:solidFill>
                  <a:srgbClr val="FF0000"/>
                </a:solidFill>
              </a:rPr>
              <a:t>只支持</a:t>
            </a:r>
            <a:r>
              <a:rPr lang="en-US" altLang="zh-CN" sz="1400" dirty="0" smtClean="0">
                <a:solidFill>
                  <a:srgbClr val="FF0000"/>
                </a:solidFill>
              </a:rPr>
              <a:t>SIP</a:t>
            </a:r>
            <a:r>
              <a:rPr lang="zh-CN" altLang="en-US" sz="1400" dirty="0" smtClean="0">
                <a:solidFill>
                  <a:srgbClr val="FF0000"/>
                </a:solidFill>
              </a:rPr>
              <a:t>协议和电话渠道，无法支撑多渠道接入的需求。也不具有能力鉴权，调度，管理的功能。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能力平台：</a:t>
            </a:r>
            <a:r>
              <a:rPr lang="zh-CN" altLang="en-US" sz="1400" dirty="0" smtClean="0">
                <a:solidFill>
                  <a:srgbClr val="FF0000"/>
                </a:solidFill>
              </a:rPr>
              <a:t>采用</a:t>
            </a:r>
            <a:r>
              <a:rPr lang="en-US" altLang="zh-CN" sz="1400" dirty="0" smtClean="0">
                <a:solidFill>
                  <a:srgbClr val="FF0000"/>
                </a:solidFill>
              </a:rPr>
              <a:t>HTTP</a:t>
            </a:r>
            <a:r>
              <a:rPr lang="zh-CN" altLang="en-US" sz="1400" dirty="0" smtClean="0">
                <a:solidFill>
                  <a:srgbClr val="FF0000"/>
                </a:solidFill>
              </a:rPr>
              <a:t>协议与电话、网厅、短信、</a:t>
            </a:r>
            <a:r>
              <a:rPr lang="en-US" altLang="zh-CN" sz="1400" dirty="0" smtClean="0">
                <a:solidFill>
                  <a:srgbClr val="FF0000"/>
                </a:solidFill>
              </a:rPr>
              <a:t>APP</a:t>
            </a:r>
            <a:r>
              <a:rPr lang="zh-CN" altLang="en-US" sz="1400" dirty="0" smtClean="0">
                <a:solidFill>
                  <a:srgbClr val="FF0000"/>
                </a:solidFill>
              </a:rPr>
              <a:t>、微信等多渠道对接</a:t>
            </a:r>
            <a:r>
              <a:rPr lang="zh-CN" altLang="en-US" sz="1400" dirty="0" smtClean="0"/>
              <a:t>，通过鉴权控制实现对业务系统、能力容量、调用权重等多维度鉴权。</a:t>
            </a:r>
            <a:endParaRPr lang="en-US" altLang="zh-CN" sz="1400" dirty="0" smtClean="0"/>
          </a:p>
        </p:txBody>
      </p:sp>
      <p:sp>
        <p:nvSpPr>
          <p:cNvPr id="187" name="圆角矩形 186"/>
          <p:cNvSpPr/>
          <p:nvPr/>
        </p:nvSpPr>
        <p:spPr>
          <a:xfrm>
            <a:off x="4670751" y="3223084"/>
            <a:ext cx="1128935" cy="434260"/>
          </a:xfrm>
          <a:prstGeom prst="round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调度路由</a:t>
            </a:r>
            <a:endParaRPr lang="zh-CN" altLang="en-US" sz="1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44391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结论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099" y="1544608"/>
            <a:ext cx="10952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统一能力平台无法复用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，需独立建设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：控制中心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管理中心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00099" y="2759730"/>
            <a:ext cx="3616037" cy="2610352"/>
            <a:chOff x="2335185" y="3890575"/>
            <a:chExt cx="3454888" cy="2476351"/>
          </a:xfrm>
        </p:grpSpPr>
        <p:sp>
          <p:nvSpPr>
            <p:cNvPr id="5" name="圆角矩形 4"/>
            <p:cNvSpPr/>
            <p:nvPr/>
          </p:nvSpPr>
          <p:spPr>
            <a:xfrm>
              <a:off x="2761497" y="4344777"/>
              <a:ext cx="1481430" cy="609598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控制中心</a:t>
              </a:r>
              <a:endPara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677024" y="4344777"/>
              <a:ext cx="790459" cy="1759150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管理</a:t>
              </a:r>
              <a:endPara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中心</a:t>
              </a:r>
              <a:endPara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61497" y="5494329"/>
              <a:ext cx="1481430" cy="609598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计算节点</a:t>
              </a:r>
              <a:endPara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35185" y="3890575"/>
              <a:ext cx="3454888" cy="2476351"/>
            </a:xfrm>
            <a:prstGeom prst="roundRect">
              <a:avLst/>
            </a:prstGeom>
            <a:noFill/>
            <a:ln w="28575">
              <a:solidFill>
                <a:srgbClr val="3389B0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左右箭头 8"/>
            <p:cNvSpPr/>
            <p:nvPr/>
          </p:nvSpPr>
          <p:spPr>
            <a:xfrm>
              <a:off x="4318903" y="4592209"/>
              <a:ext cx="266444" cy="114734"/>
            </a:xfrm>
            <a:prstGeom prst="leftRigh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左右箭头 9"/>
            <p:cNvSpPr/>
            <p:nvPr/>
          </p:nvSpPr>
          <p:spPr>
            <a:xfrm>
              <a:off x="4334604" y="5748965"/>
              <a:ext cx="266444" cy="114734"/>
            </a:xfrm>
            <a:prstGeom prst="leftRigh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367554" y="5005697"/>
              <a:ext cx="277101" cy="465993"/>
            </a:xfrm>
            <a:prstGeom prst="down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924187" y="3941866"/>
              <a:ext cx="2276883" cy="321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智能能力平台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15303" y="5089368"/>
              <a:ext cx="919719" cy="20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服务调度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347896" y="2640480"/>
            <a:ext cx="668610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控制中心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包括</a:t>
            </a:r>
            <a:r>
              <a:rPr lang="zh-CN" altLang="zh-CN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鉴</a:t>
            </a:r>
            <a:r>
              <a:rPr lang="zh-CN" altLang="zh-CN" sz="1400" kern="0" dirty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权</a:t>
            </a:r>
            <a:r>
              <a:rPr lang="zh-CN" altLang="zh-CN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控制</a:t>
            </a:r>
            <a:r>
              <a:rPr lang="zh-CN" altLang="en-US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和</a:t>
            </a:r>
            <a:r>
              <a:rPr lang="zh-CN" altLang="zh-CN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调度控制</a:t>
            </a:r>
            <a:r>
              <a:rPr lang="zh-CN" altLang="en-US" sz="1400" kern="0" dirty="0" smtClean="0">
                <a:solidFill>
                  <a:srgbClr val="000000"/>
                </a:solidFill>
                <a:latin typeface="+mn-ea"/>
                <a:cs typeface="宋体" panose="02010600030101010101" pitchFamily="2" charset="-122"/>
              </a:rPr>
              <a:t>，实现</a:t>
            </a:r>
            <a:r>
              <a:rPr lang="zh-CN" altLang="zh-CN" sz="1400" dirty="0"/>
              <a:t>对业务系统、能力类型</a:t>
            </a:r>
            <a:r>
              <a:rPr lang="zh-CN" altLang="zh-CN" sz="1400" dirty="0" smtClean="0"/>
              <a:t>、调用</a:t>
            </a:r>
            <a:r>
              <a:rPr lang="zh-CN" altLang="zh-CN" sz="1400" dirty="0"/>
              <a:t>权重的多维度鉴</a:t>
            </a:r>
            <a:r>
              <a:rPr lang="zh-CN" altLang="zh-CN" sz="1400" dirty="0" smtClean="0"/>
              <a:t>权</a:t>
            </a:r>
            <a:r>
              <a:rPr lang="zh-CN" altLang="en-US" sz="1400" dirty="0" smtClean="0"/>
              <a:t>，并</a:t>
            </a:r>
            <a:r>
              <a:rPr lang="zh-CN" altLang="zh-CN" sz="1400" dirty="0"/>
              <a:t>根据实时调度数据、调度趋势预测</a:t>
            </a:r>
            <a:r>
              <a:rPr lang="zh-CN" altLang="zh-CN" sz="1400" dirty="0" smtClean="0"/>
              <a:t>、平台</a:t>
            </a:r>
            <a:r>
              <a:rPr lang="zh-CN" altLang="zh-CN" sz="1400" dirty="0"/>
              <a:t>服务调用</a:t>
            </a:r>
            <a:r>
              <a:rPr lang="zh-CN" altLang="zh-CN" sz="1400" dirty="0" smtClean="0"/>
              <a:t>情况等</a:t>
            </a:r>
            <a:r>
              <a:rPr lang="zh-CN" altLang="zh-CN" sz="1400" dirty="0"/>
              <a:t>多维决策分析，实现平台最优化能力服务调度。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7896" y="3834687"/>
            <a:ext cx="6686104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计算节点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实现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负责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能力负载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处理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能力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服务端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负载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全局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会话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保持以及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核心能力计算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服务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同时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处理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资源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包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下载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加载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以及个性化处理等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逻辑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计算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47896" y="4782599"/>
            <a:ext cx="66861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管理中心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在原有平台功能基础上增加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租户、节点、资源、监控、运营及</a:t>
            </a:r>
            <a:r>
              <a:rPr lang="zh-CN" altLang="zh-CN" sz="1400" kern="100" dirty="0">
                <a:latin typeface="+mn-ea"/>
                <a:cs typeface="Times New Roman" panose="02020603050405020304" pitchFamily="18" charset="0"/>
              </a:rPr>
              <a:t>运</a:t>
            </a:r>
            <a:r>
              <a:rPr lang="zh-CN" altLang="zh-CN" sz="1400" kern="100" dirty="0" smtClean="0">
                <a:latin typeface="+mn-ea"/>
                <a:cs typeface="Times New Roman" panose="02020603050405020304" pitchFamily="18" charset="0"/>
              </a:rPr>
              <a:t>维</a:t>
            </a:r>
            <a:r>
              <a:rPr lang="zh-CN" altLang="en-US" sz="1400" kern="100" dirty="0" smtClean="0">
                <a:latin typeface="+mn-ea"/>
                <a:cs typeface="Times New Roman" panose="02020603050405020304" pitchFamily="18" charset="0"/>
              </a:rPr>
              <a:t>的管理，提升运营服务能力。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425003" y="214039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900099" y="218589"/>
            <a:ext cx="10355334" cy="77973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集成方案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7627" y="2487725"/>
            <a:ext cx="7575884" cy="3879201"/>
            <a:chOff x="499170" y="2276900"/>
            <a:chExt cx="8421726" cy="4276894"/>
          </a:xfrm>
        </p:grpSpPr>
        <p:sp>
          <p:nvSpPr>
            <p:cNvPr id="5" name="圆角矩形 4"/>
            <p:cNvSpPr/>
            <p:nvPr/>
          </p:nvSpPr>
          <p:spPr>
            <a:xfrm>
              <a:off x="499170" y="2665869"/>
              <a:ext cx="882613" cy="3463019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内部</a:t>
              </a:r>
              <a:endPara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应用</a:t>
              </a:r>
              <a:endPara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>
              <a:off x="1519708" y="2641441"/>
              <a:ext cx="1065308" cy="272310"/>
            </a:xfrm>
            <a:prstGeom prst="righ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1498821" y="5037270"/>
              <a:ext cx="1070716" cy="272310"/>
            </a:xfrm>
            <a:prstGeom prst="righ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84969" y="2425293"/>
              <a:ext cx="1074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服务订阅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41987" y="3823569"/>
              <a:ext cx="3840624" cy="2730225"/>
              <a:chOff x="3799267" y="2112137"/>
              <a:chExt cx="4174895" cy="3335629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4314423" y="2723944"/>
                <a:ext cx="1790164" cy="821124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控制中心</a:t>
                </a:r>
                <a:endPara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629151" y="2723944"/>
                <a:ext cx="955193" cy="2369564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管理</a:t>
                </a:r>
                <a:endParaRPr lang="en-US" altLang="zh-CN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中心</a:t>
                </a:r>
                <a:endPara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4314423" y="4272384"/>
                <a:ext cx="1790164" cy="821124"/>
              </a:xfrm>
              <a:prstGeom prst="roundRect">
                <a:avLst/>
              </a:prstGeom>
              <a:solidFill>
                <a:srgbClr val="4290A4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计算节点</a:t>
                </a:r>
                <a:endPara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799267" y="2112137"/>
                <a:ext cx="4174895" cy="3335629"/>
              </a:xfrm>
              <a:prstGeom prst="roundRect">
                <a:avLst/>
              </a:prstGeom>
              <a:noFill/>
              <a:ln w="28575">
                <a:solidFill>
                  <a:srgbClr val="3389B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左右箭头 26"/>
              <p:cNvSpPr/>
              <p:nvPr/>
            </p:nvSpPr>
            <p:spPr>
              <a:xfrm>
                <a:off x="6196397" y="3057233"/>
                <a:ext cx="321971" cy="154546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左右箭头 27"/>
              <p:cNvSpPr/>
              <p:nvPr/>
            </p:nvSpPr>
            <p:spPr>
              <a:xfrm>
                <a:off x="6215370" y="4615377"/>
                <a:ext cx="321971" cy="154546"/>
              </a:xfrm>
              <a:prstGeom prst="leftRight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下箭头 28"/>
              <p:cNvSpPr/>
              <p:nvPr/>
            </p:nvSpPr>
            <p:spPr>
              <a:xfrm>
                <a:off x="5046784" y="3614199"/>
                <a:ext cx="334850" cy="627689"/>
              </a:xfrm>
              <a:prstGeom prst="downArrow">
                <a:avLst/>
              </a:prstGeom>
              <a:ln w="28575">
                <a:solidFill>
                  <a:srgbClr val="3389B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rtlCol="0" anchor="ctr" anchorCtr="0"/>
              <a:lstStyle/>
              <a:p>
                <a:pPr algn="ctr"/>
                <a:endParaRPr lang="zh-CN" altLang="en-US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355356" y="2239203"/>
                <a:ext cx="27513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智能能力平台</a:t>
                </a:r>
                <a:endPara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225324" y="3726904"/>
                <a:ext cx="1111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服务调度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437681" y="4687311"/>
              <a:ext cx="1151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能力服务调用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55896" y="2291730"/>
              <a:ext cx="1857543" cy="712769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CSF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447327" y="3152180"/>
              <a:ext cx="271418" cy="443678"/>
            </a:xfrm>
            <a:prstGeom prst="up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11564" y="3269571"/>
              <a:ext cx="113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能力注册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25068" y="2276900"/>
              <a:ext cx="1857543" cy="712769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能力开放平台</a:t>
              </a:r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6709163" y="2596736"/>
              <a:ext cx="1099991" cy="280410"/>
            </a:xfrm>
            <a:prstGeom prst="lef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左箭头 15"/>
            <p:cNvSpPr/>
            <p:nvPr/>
          </p:nvSpPr>
          <p:spPr>
            <a:xfrm>
              <a:off x="6858755" y="4987464"/>
              <a:ext cx="1023675" cy="343256"/>
            </a:xfrm>
            <a:prstGeom prst="left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72421" y="4660381"/>
              <a:ext cx="1151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能力服务调用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99648" y="2353224"/>
              <a:ext cx="1151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服务购买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上箭头 18"/>
            <p:cNvSpPr/>
            <p:nvPr/>
          </p:nvSpPr>
          <p:spPr>
            <a:xfrm>
              <a:off x="5413958" y="3152180"/>
              <a:ext cx="271418" cy="443678"/>
            </a:xfrm>
            <a:prstGeom prst="upArrow">
              <a:avLst/>
            </a:prstGeom>
            <a:ln w="28575">
              <a:solidFill>
                <a:srgbClr val="3389B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rtlCol="0" anchor="ctr" anchorCtr="0"/>
            <a:lstStyle/>
            <a:p>
              <a:pPr algn="ctr"/>
              <a:endParaRPr lang="zh-CN" altLang="en-US" b="1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06220" y="3275535"/>
              <a:ext cx="113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能力注册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8038283" y="2669132"/>
              <a:ext cx="882613" cy="3463019"/>
            </a:xfrm>
            <a:prstGeom prst="roundRect">
              <a:avLst/>
            </a:prstGeom>
            <a:solidFill>
              <a:srgbClr val="4290A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外部</a:t>
              </a:r>
              <a:endParaRPr lang="en-US" altLang="zh-CN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应用</a:t>
              </a:r>
              <a:endParaRPr lang="zh-CN" altLang="en-US" sz="1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占位符 2"/>
          <p:cNvSpPr txBox="1"/>
          <p:nvPr/>
        </p:nvSpPr>
        <p:spPr>
          <a:xfrm>
            <a:off x="929318" y="978166"/>
            <a:ext cx="10154318" cy="10548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能力平台与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平台对接：将平台能力服务注册到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平台，内部应用可以通过订阅，调用能力平台能力；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能力平台与能力开放平台对接：通过能力开放平台和计费平台，实现平台能力云化输出。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98746" y="3035832"/>
            <a:ext cx="3537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最大程度复用公司已有资源，建设分布式智能能力平台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将能力服务注册到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平台，减少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平台的高并发请求，保留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CSF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平台建设初衷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8171375" y="2232902"/>
            <a:ext cx="65307" cy="44865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8569964" y="2252987"/>
            <a:ext cx="275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集成方案优势</a:t>
            </a:r>
            <a:endParaRPr lang="zh-CN" altLang="en-US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2938467"/>
            <a:ext cx="12192000" cy="900384"/>
            <a:chOff x="0" y="2978808"/>
            <a:chExt cx="9144000" cy="900384"/>
          </a:xfrm>
        </p:grpSpPr>
        <p:sp>
          <p:nvSpPr>
            <p:cNvPr id="5" name="矩形 4"/>
            <p:cNvSpPr/>
            <p:nvPr/>
          </p:nvSpPr>
          <p:spPr>
            <a:xfrm>
              <a:off x="0" y="2978808"/>
              <a:ext cx="9144000" cy="900384"/>
            </a:xfrm>
            <a:prstGeom prst="rect">
              <a:avLst/>
            </a:prstGeom>
            <a:solidFill>
              <a:srgbClr val="89B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梯形 5"/>
            <p:cNvSpPr/>
            <p:nvPr/>
          </p:nvSpPr>
          <p:spPr>
            <a:xfrm>
              <a:off x="2491239" y="2978808"/>
              <a:ext cx="4161522" cy="900384"/>
            </a:xfrm>
            <a:prstGeom prst="trapezoid">
              <a:avLst>
                <a:gd name="adj" fmla="val 5414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6069274" y="2938467"/>
            <a:ext cx="0" cy="9003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117812" y="3126808"/>
            <a:ext cx="180676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END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6202705" y="3126808"/>
            <a:ext cx="116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</a:rPr>
              <a:t>谢谢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">
  <a:themeElements>
    <a:clrScheme name="汇报材料用">
      <a:dk1>
        <a:sysClr val="windowText" lastClr="000000"/>
      </a:dk1>
      <a:lt1>
        <a:sysClr val="window" lastClr="FFFFFF"/>
      </a:lt1>
      <a:dk2>
        <a:srgbClr val="0070C0"/>
      </a:dk2>
      <a:lt2>
        <a:srgbClr val="E7E6E6"/>
      </a:lt2>
      <a:accent1>
        <a:srgbClr val="5B9BD5"/>
      </a:accent1>
      <a:accent2>
        <a:srgbClr val="9BBB59"/>
      </a:accent2>
      <a:accent3>
        <a:srgbClr val="5EAFA6"/>
      </a:accent3>
      <a:accent4>
        <a:srgbClr val="4BACC6"/>
      </a:accent4>
      <a:accent5>
        <a:srgbClr val="8064A2"/>
      </a:accent5>
      <a:accent6>
        <a:srgbClr val="00B050"/>
      </a:accent6>
      <a:hlink>
        <a:srgbClr val="00B0F0"/>
      </a:hlink>
      <a:folHlink>
        <a:srgbClr val="5B9BD5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0</TotalTime>
  <Words>2003</Words>
  <Application>WPS 演示</Application>
  <PresentationFormat>宽屏</PresentationFormat>
  <Paragraphs>313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华文中宋</vt:lpstr>
      <vt:lpstr>微软雅黑</vt:lpstr>
      <vt:lpstr>Segoe UI</vt:lpstr>
      <vt:lpstr>Segoe UI</vt:lpstr>
      <vt:lpstr>Calibri</vt:lpstr>
      <vt:lpstr>Times New Roman</vt:lpstr>
      <vt:lpstr>Arial Unicode MS</vt:lpstr>
      <vt:lpstr>1_Office 主题</vt:lpstr>
      <vt:lpstr>PowerPoint 演示文稿</vt:lpstr>
      <vt:lpstr>1 统一能力平台—业务驱动</vt:lpstr>
      <vt:lpstr>1 统一能力平台—整体规划</vt:lpstr>
      <vt:lpstr>2 平台对比分析--CSF</vt:lpstr>
      <vt:lpstr>2 平台对比分析--CTI</vt:lpstr>
      <vt:lpstr>3 结论</vt:lpstr>
      <vt:lpstr>4 集成方案</vt:lpstr>
      <vt:lpstr>PowerPoint 演示文稿</vt:lpstr>
    </vt:vector>
  </TitlesOfParts>
  <Company>CMCC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万之千</cp:lastModifiedBy>
  <cp:revision>1127</cp:revision>
  <dcterms:created xsi:type="dcterms:W3CDTF">2016-03-21T09:38:00Z</dcterms:created>
  <dcterms:modified xsi:type="dcterms:W3CDTF">2018-06-11T04:57:55Z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