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hdphoto1.wdp" ContentType="image/vnd.ms-photo"/>
  <Override PartName="/ppt/media/image8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6D6EE2-B7BE-4EB0-9A04-340B335DB2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40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13680" y="4155480"/>
            <a:ext cx="103640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6B4800-DA5C-4071-8724-E19FD646D5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76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13680" y="415548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4760" y="415548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FCEC52-86FE-447C-B1E2-288D553A09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97C8E2-23BE-4CD6-8013-C62F547702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71EBA6-47B7-4AEF-BFA3-8ADE4F0931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55A972-E3B6-48E2-A8DD-3BEDCA7DB2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E32171-0E85-4CF6-80BA-A9B53B7181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6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24760" y="2367000"/>
            <a:ext cx="50576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0E75F1-C0AA-4575-8E0D-17A98D7615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5A0EA8-FBD5-4E47-9588-5A314E8150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516CA2-8E5F-4501-B159-122B907E21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24760" y="2367000"/>
            <a:ext cx="50576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913680" y="415548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25BECD-FFEA-4E0C-8C72-9CFBEB8F5A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7178F0-8046-40A4-AEB1-83961D9528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6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76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24760" y="415548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D1FBEC-2EF0-4ECD-A63A-CE44AB84F6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2476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913680" y="4155480"/>
            <a:ext cx="103640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0EB94F-D131-482D-92C8-8DB388B98B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40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13680" y="4155480"/>
            <a:ext cx="103640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FAAD86-D42B-4AA6-986F-66A5F462F1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2476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13680" y="415548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24760" y="415548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A0B839-1AF3-4AA4-BBAA-A399A0BABE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FF64C7-6BCA-42AF-A8C1-6607026D1F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3EBADC-1B28-42C0-95AD-2833CA8B76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6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4760" y="2367000"/>
            <a:ext cx="50576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D44F0C-DFBA-4B1C-B508-6A4094EF0C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58F681-192B-49F1-BFB2-BDCE9074BD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472ADE-EBC5-4D35-AC61-200E04BAFF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4760" y="2367000"/>
            <a:ext cx="50576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913680" y="415548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839F75-DE8F-4057-BCDA-892F43C985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64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476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4760" y="415548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D241CC-0939-4F1F-922E-D22964B44E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4760" y="2367000"/>
            <a:ext cx="50576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913680" y="4155480"/>
            <a:ext cx="1036404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8B362C-513C-4C7A-A7B1-41FDC2AF6E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Droplets-HD-Title-R1d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 cap="all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00" spc="-1" strike="noStrike">
                <a:solidFill>
                  <a:srgbClr val="000000"/>
                </a:solidFill>
                <a:latin typeface="Tw Cen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Tw Cen MT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00" spc="-1" strike="noStrike">
                <a:solidFill>
                  <a:srgbClr val="000000"/>
                </a:solidFill>
                <a:latin typeface="Tw Cen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370A5B-C429-4511-91C0-A64A6B5556E1}" type="slidenum">
              <a:rPr b="0" lang="en-IN" sz="1000" spc="-1" strike="noStrike">
                <a:solidFill>
                  <a:srgbClr val="000000"/>
                </a:solidFill>
                <a:latin typeface="Tw Cen MT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 cap="all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cap="all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 cap="all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cap="all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6002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cap="all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4" marL="20574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cap="all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00" spc="-1" strike="noStrike">
                <a:solidFill>
                  <a:srgbClr val="000000"/>
                </a:solidFill>
                <a:latin typeface="Tw Cen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Tw Cen MT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000" spc="-1" strike="noStrike">
                <a:solidFill>
                  <a:srgbClr val="000000"/>
                </a:solidFill>
                <a:latin typeface="Tw Cen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92123E-7761-4094-989B-3CF44705FA58}" type="slidenum">
              <a:rPr b="0" lang="en-IN" sz="1000" spc="-1" strike="noStrike">
                <a:solidFill>
                  <a:srgbClr val="000000"/>
                </a:solidFill>
                <a:latin typeface="Tw Cen MT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microsoft.com/office/2007/relationships/hdphoto" Target="../media/hdphoto1.wdp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0" t="0" r="0" b="15668"/>
          <a:stretch/>
        </p:blipFill>
        <p:spPr>
          <a:xfrm>
            <a:off x="0" y="0"/>
            <a:ext cx="12191760" cy="6860160"/>
          </a:xfrm>
          <a:prstGeom prst="rect">
            <a:avLst/>
          </a:prstGeom>
          <a:ln w="0">
            <a:noFill/>
          </a:ln>
          <a:effectLst>
            <a:outerShdw algn="ctr" blurRad="177840" dir="5400000" dist="50760" rotWithShape="0" sx="105000" sy="105000">
              <a:srgbClr val="000000">
                <a:alpha val="0"/>
              </a:srgbClr>
            </a:outerShdw>
          </a:effectLst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50080" y="300600"/>
            <a:ext cx="8755560" cy="1009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 cap="all">
                <a:solidFill>
                  <a:srgbClr val="000000"/>
                </a:solidFill>
                <a:latin typeface="Agency FB"/>
              </a:rPr>
              <a:t>Data Modelling For PowerCo</a:t>
            </a:r>
            <a:endParaRPr b="0" lang="en-US" sz="4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166960" y="5537880"/>
            <a:ext cx="4077720" cy="2038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cap="all">
                <a:solidFill>
                  <a:srgbClr val="808080"/>
                </a:solidFill>
                <a:latin typeface="Agency FB"/>
              </a:rPr>
              <a:t>Presented by– Vikas G N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Consumption vs churn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4" name="Content Placeholder 4" descr=""/>
          <p:cNvPicPr/>
          <p:nvPr/>
        </p:nvPicPr>
        <p:blipFill>
          <a:blip r:embed="rId1"/>
          <a:stretch/>
        </p:blipFill>
        <p:spPr>
          <a:xfrm>
            <a:off x="3593160" y="2367000"/>
            <a:ext cx="5005080" cy="34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Contract length vs churn</a:t>
            </a: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6" name="Content Placeholder 4" descr=""/>
          <p:cNvPicPr/>
          <p:nvPr/>
        </p:nvPicPr>
        <p:blipFill>
          <a:blip r:embed="rId1"/>
          <a:stretch/>
        </p:blipFill>
        <p:spPr>
          <a:xfrm>
            <a:off x="3213720" y="1889640"/>
            <a:ext cx="5910120" cy="397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Important Features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8" name="Content Placeholder 4" descr=""/>
          <p:cNvPicPr/>
          <p:nvPr/>
        </p:nvPicPr>
        <p:blipFill>
          <a:blip r:embed="rId1"/>
          <a:stretch/>
        </p:blipFill>
        <p:spPr>
          <a:xfrm>
            <a:off x="103320" y="1528200"/>
            <a:ext cx="11724840" cy="532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Performance 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11" name="Picture 17" descr=""/>
          <p:cNvPicPr/>
          <p:nvPr/>
        </p:nvPicPr>
        <p:blipFill>
          <a:blip r:embed="rId1"/>
          <a:stretch/>
        </p:blipFill>
        <p:spPr>
          <a:xfrm>
            <a:off x="2283480" y="2304000"/>
            <a:ext cx="6961320" cy="286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Thank you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Objectives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To predict the probability of customer churn on Powerco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To understand the data and provide insights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To help decide if PowerCo should offer a 20% discount to customers who are likely to churn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About the dataset</a:t>
            </a: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	</a:t>
            </a: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We are given 3 training datasets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latin typeface="Tw Cen MT"/>
              </a:rPr>
              <a:t>ml_case_training_data.csv – The training set (with 16096 records) contains information about customers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latin typeface="Tw Cen MT"/>
              </a:rPr>
              <a:t>ml_case_training_hist_data.csv – This training set (with 193002 records) contains pricing data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cap="all">
                <a:solidFill>
                  <a:srgbClr val="000000"/>
                </a:solidFill>
                <a:latin typeface="Tw Cen MT"/>
              </a:rPr>
              <a:t>ml_case_training_output.csv- This training set contains target label churn 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Attributes of the dataset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913680" y="2367000"/>
            <a:ext cx="10364040" cy="34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9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Id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Category of Company activity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Past electricity consumption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Forecast of consumption for next year, 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Date of activation of contract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Date of renewal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Past gas consumption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Margin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Price of energy and gas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Churn over the last three months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Data cleaning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5" name="Content Placeholder 4" descr=""/>
          <p:cNvPicPr/>
          <p:nvPr/>
        </p:nvPicPr>
        <p:blipFill>
          <a:blip r:embed="rId1"/>
          <a:stretch/>
        </p:blipFill>
        <p:spPr>
          <a:xfrm>
            <a:off x="1778400" y="2214720"/>
            <a:ext cx="8113320" cy="405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Data cleaning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7" name="Content Placeholder 4" descr=""/>
          <p:cNvPicPr/>
          <p:nvPr/>
        </p:nvPicPr>
        <p:blipFill>
          <a:blip r:embed="rId1"/>
          <a:stretch/>
        </p:blipFill>
        <p:spPr>
          <a:xfrm>
            <a:off x="2135880" y="2105640"/>
            <a:ext cx="7292880" cy="34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Churn rate in 3 months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Customer Activity vs churn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0" name="Content Placeholder 4" descr=""/>
          <p:cNvPicPr/>
          <p:nvPr/>
        </p:nvPicPr>
        <p:blipFill>
          <a:blip r:embed="rId1"/>
          <a:stretch/>
        </p:blipFill>
        <p:spPr>
          <a:xfrm>
            <a:off x="1871280" y="2698560"/>
            <a:ext cx="7512120" cy="34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Channel vs churn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2" name="Content Placeholder 4" descr=""/>
          <p:cNvPicPr/>
          <p:nvPr/>
        </p:nvPicPr>
        <p:blipFill>
          <a:blip r:embed="rId1"/>
          <a:stretch/>
        </p:blipFill>
        <p:spPr>
          <a:xfrm>
            <a:off x="2421000" y="2705040"/>
            <a:ext cx="6474600" cy="387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340</TotalTime>
  <Application>LibreOffice/7.3.1.3$Linux_X86_64 LibreOffice_project/30$Build-3</Application>
  <AppVersion>15.0000</AppVersion>
  <Words>190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2022-06-23T14:58:07Z</dcterms:created>
  <dc:creator>Harshita Vashisth</dc:creator>
  <dc:description/>
  <dc:language>en-IN</dc:language>
  <cp:lastModifiedBy/>
  <dcterms:modified xsi:type="dcterms:W3CDTF">2022-08-18T18:35:02Z</dcterms:modified>
  <cp:revision>6</cp:revision>
  <dc:subject/>
  <dc:title>Data Modelling For PowerCo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