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9"/>
  </p:normalViewPr>
  <p:slideViewPr>
    <p:cSldViewPr snapToGrid="0">
      <p:cViewPr varScale="1">
        <p:scale>
          <a:sx n="103" d="100"/>
          <a:sy n="103"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46B4E4-6A2D-094E-BA3C-6C54AD9178A3}" type="doc">
      <dgm:prSet loTypeId="urn:microsoft.com/office/officeart/2005/8/layout/venn3" loCatId="relationship" qsTypeId="urn:microsoft.com/office/officeart/2005/8/quickstyle/simple1" qsCatId="simple" csTypeId="urn:microsoft.com/office/officeart/2005/8/colors/colorful4" csCatId="colorful"/>
      <dgm:spPr/>
      <dgm:t>
        <a:bodyPr/>
        <a:lstStyle/>
        <a:p>
          <a:endParaRPr lang="en-US"/>
        </a:p>
      </dgm:t>
    </dgm:pt>
    <dgm:pt modelId="{4146E67C-BD4E-7641-AD03-C1F017DA4FE7}">
      <dgm:prSet/>
      <dgm:spPr/>
      <dgm:t>
        <a:bodyPr/>
        <a:lstStyle/>
        <a:p>
          <a:r>
            <a:rPr lang="en-US"/>
            <a:t>Number of fast quads</a:t>
          </a:r>
        </a:p>
      </dgm:t>
    </dgm:pt>
    <dgm:pt modelId="{C5D786A5-0828-DF42-9A14-1158E7713517}" type="parTrans" cxnId="{EF2076AA-9838-E949-A297-1FFB66AD7B37}">
      <dgm:prSet/>
      <dgm:spPr/>
      <dgm:t>
        <a:bodyPr/>
        <a:lstStyle/>
        <a:p>
          <a:endParaRPr lang="en-US"/>
        </a:p>
      </dgm:t>
    </dgm:pt>
    <dgm:pt modelId="{FB7F5153-C9B3-7843-A0B7-E3D5E5293E3B}" type="sibTrans" cxnId="{EF2076AA-9838-E949-A297-1FFB66AD7B37}">
      <dgm:prSet/>
      <dgm:spPr/>
      <dgm:t>
        <a:bodyPr/>
        <a:lstStyle/>
        <a:p>
          <a:endParaRPr lang="en-US"/>
        </a:p>
      </dgm:t>
    </dgm:pt>
    <dgm:pt modelId="{11122C30-CCDE-6240-AD29-E1BAC941794E}">
      <dgm:prSet/>
      <dgm:spPr/>
      <dgm:t>
        <a:bodyPr/>
        <a:lstStyle/>
        <a:p>
          <a:r>
            <a:rPr lang="en-US"/>
            <a:t>Total runs</a:t>
          </a:r>
        </a:p>
      </dgm:t>
    </dgm:pt>
    <dgm:pt modelId="{D1B08709-085E-774C-A1A5-C2982BB5710E}" type="parTrans" cxnId="{5690FBA9-87CD-584F-AC05-6AB071F7578E}">
      <dgm:prSet/>
      <dgm:spPr/>
      <dgm:t>
        <a:bodyPr/>
        <a:lstStyle/>
        <a:p>
          <a:endParaRPr lang="en-US"/>
        </a:p>
      </dgm:t>
    </dgm:pt>
    <dgm:pt modelId="{FDE7628C-E763-5849-90AF-75799FC7C227}" type="sibTrans" cxnId="{5690FBA9-87CD-584F-AC05-6AB071F7578E}">
      <dgm:prSet/>
      <dgm:spPr/>
      <dgm:t>
        <a:bodyPr/>
        <a:lstStyle/>
        <a:p>
          <a:endParaRPr lang="en-US"/>
        </a:p>
      </dgm:t>
    </dgm:pt>
    <dgm:pt modelId="{43013EB2-9D39-2849-81BD-7F577EA6BF1E}">
      <dgm:prSet/>
      <dgm:spPr/>
      <dgm:t>
        <a:bodyPr/>
        <a:lstStyle/>
        <a:p>
          <a:r>
            <a:rPr lang="en-US"/>
            <a:t>Snow making coverage</a:t>
          </a:r>
        </a:p>
      </dgm:t>
    </dgm:pt>
    <dgm:pt modelId="{DD33D3D9-A6AF-6849-853F-A41E141D202C}" type="parTrans" cxnId="{9FBBC562-4E69-D149-A5DA-E15EEAD9A491}">
      <dgm:prSet/>
      <dgm:spPr/>
      <dgm:t>
        <a:bodyPr/>
        <a:lstStyle/>
        <a:p>
          <a:endParaRPr lang="en-US"/>
        </a:p>
      </dgm:t>
    </dgm:pt>
    <dgm:pt modelId="{D997DC7C-5164-DD43-BA7B-FCB968596613}" type="sibTrans" cxnId="{9FBBC562-4E69-D149-A5DA-E15EEAD9A491}">
      <dgm:prSet/>
      <dgm:spPr/>
      <dgm:t>
        <a:bodyPr/>
        <a:lstStyle/>
        <a:p>
          <a:endParaRPr lang="en-US"/>
        </a:p>
      </dgm:t>
    </dgm:pt>
    <dgm:pt modelId="{74F43DE7-6736-1241-9728-21B2BAC054A7}">
      <dgm:prSet/>
      <dgm:spPr/>
      <dgm:t>
        <a:bodyPr/>
        <a:lstStyle/>
        <a:p>
          <a:r>
            <a:rPr lang="en-US"/>
            <a:t>Vertical drop</a:t>
          </a:r>
        </a:p>
      </dgm:t>
    </dgm:pt>
    <dgm:pt modelId="{6D8AFE35-85B9-4C45-A24F-CC859340105E}" type="parTrans" cxnId="{13245E38-A220-EC48-98DC-E4E3AF8122B9}">
      <dgm:prSet/>
      <dgm:spPr/>
      <dgm:t>
        <a:bodyPr/>
        <a:lstStyle/>
        <a:p>
          <a:endParaRPr lang="en-US"/>
        </a:p>
      </dgm:t>
    </dgm:pt>
    <dgm:pt modelId="{14847064-32C2-6046-8B18-7E3EB83305A9}" type="sibTrans" cxnId="{13245E38-A220-EC48-98DC-E4E3AF8122B9}">
      <dgm:prSet/>
      <dgm:spPr/>
      <dgm:t>
        <a:bodyPr/>
        <a:lstStyle/>
        <a:p>
          <a:endParaRPr lang="en-US"/>
        </a:p>
      </dgm:t>
    </dgm:pt>
    <dgm:pt modelId="{F12DCFEC-D6DA-7B4D-918E-8B4D06065D18}">
      <dgm:prSet/>
      <dgm:spPr/>
      <dgm:t>
        <a:bodyPr/>
        <a:lstStyle/>
        <a:p>
          <a:r>
            <a:rPr lang="en-US"/>
            <a:t>Skiable terrain</a:t>
          </a:r>
        </a:p>
      </dgm:t>
    </dgm:pt>
    <dgm:pt modelId="{1E887752-6B04-5945-82D3-9F82698B3707}" type="parTrans" cxnId="{8A9756F9-74C1-E147-BE2D-AD73C6456009}">
      <dgm:prSet/>
      <dgm:spPr/>
      <dgm:t>
        <a:bodyPr/>
        <a:lstStyle/>
        <a:p>
          <a:endParaRPr lang="en-US"/>
        </a:p>
      </dgm:t>
    </dgm:pt>
    <dgm:pt modelId="{907527E7-8216-D543-BC1E-4742A5955C98}" type="sibTrans" cxnId="{8A9756F9-74C1-E147-BE2D-AD73C6456009}">
      <dgm:prSet/>
      <dgm:spPr/>
      <dgm:t>
        <a:bodyPr/>
        <a:lstStyle/>
        <a:p>
          <a:endParaRPr lang="en-US"/>
        </a:p>
      </dgm:t>
    </dgm:pt>
    <dgm:pt modelId="{B9ED6682-F74D-8C48-8611-E2F60BCA2671}">
      <dgm:prSet/>
      <dgm:spPr/>
      <dgm:t>
        <a:bodyPr/>
        <a:lstStyle/>
        <a:p>
          <a:r>
            <a:rPr lang="en-US"/>
            <a:t>Number of chairs</a:t>
          </a:r>
        </a:p>
      </dgm:t>
    </dgm:pt>
    <dgm:pt modelId="{786ACA46-E33C-074A-9E1C-4A7DF38F7D20}" type="parTrans" cxnId="{1789FAC9-26D3-144A-8FB8-1E322D880A24}">
      <dgm:prSet/>
      <dgm:spPr/>
      <dgm:t>
        <a:bodyPr/>
        <a:lstStyle/>
        <a:p>
          <a:endParaRPr lang="en-US"/>
        </a:p>
      </dgm:t>
    </dgm:pt>
    <dgm:pt modelId="{E491BBF4-3D87-694C-AF58-25765CA26CA5}" type="sibTrans" cxnId="{1789FAC9-26D3-144A-8FB8-1E322D880A24}">
      <dgm:prSet/>
      <dgm:spPr/>
      <dgm:t>
        <a:bodyPr/>
        <a:lstStyle/>
        <a:p>
          <a:endParaRPr lang="en-US"/>
        </a:p>
      </dgm:t>
    </dgm:pt>
    <dgm:pt modelId="{71BC4121-F230-934A-9AEC-EF113AA34106}" type="pres">
      <dgm:prSet presAssocID="{AF46B4E4-6A2D-094E-BA3C-6C54AD9178A3}" presName="Name0" presStyleCnt="0">
        <dgm:presLayoutVars>
          <dgm:dir/>
          <dgm:resizeHandles val="exact"/>
        </dgm:presLayoutVars>
      </dgm:prSet>
      <dgm:spPr/>
    </dgm:pt>
    <dgm:pt modelId="{52F7D1E7-3F83-8C49-A245-A61F94C9B3A0}" type="pres">
      <dgm:prSet presAssocID="{4146E67C-BD4E-7641-AD03-C1F017DA4FE7}" presName="Name5" presStyleLbl="vennNode1" presStyleIdx="0" presStyleCnt="6">
        <dgm:presLayoutVars>
          <dgm:bulletEnabled val="1"/>
        </dgm:presLayoutVars>
      </dgm:prSet>
      <dgm:spPr/>
    </dgm:pt>
    <dgm:pt modelId="{3062464D-7372-0B46-AEF8-04B65A2646E5}" type="pres">
      <dgm:prSet presAssocID="{FB7F5153-C9B3-7843-A0B7-E3D5E5293E3B}" presName="space" presStyleCnt="0"/>
      <dgm:spPr/>
    </dgm:pt>
    <dgm:pt modelId="{698F7FA1-72A6-8F41-A888-994F132286A5}" type="pres">
      <dgm:prSet presAssocID="{11122C30-CCDE-6240-AD29-E1BAC941794E}" presName="Name5" presStyleLbl="vennNode1" presStyleIdx="1" presStyleCnt="6">
        <dgm:presLayoutVars>
          <dgm:bulletEnabled val="1"/>
        </dgm:presLayoutVars>
      </dgm:prSet>
      <dgm:spPr/>
    </dgm:pt>
    <dgm:pt modelId="{70E9436E-C6ED-704E-B281-338A0C3C8C8D}" type="pres">
      <dgm:prSet presAssocID="{FDE7628C-E763-5849-90AF-75799FC7C227}" presName="space" presStyleCnt="0"/>
      <dgm:spPr/>
    </dgm:pt>
    <dgm:pt modelId="{9666F857-1075-CF49-AF53-D32961B3A208}" type="pres">
      <dgm:prSet presAssocID="{43013EB2-9D39-2849-81BD-7F577EA6BF1E}" presName="Name5" presStyleLbl="vennNode1" presStyleIdx="2" presStyleCnt="6">
        <dgm:presLayoutVars>
          <dgm:bulletEnabled val="1"/>
        </dgm:presLayoutVars>
      </dgm:prSet>
      <dgm:spPr/>
    </dgm:pt>
    <dgm:pt modelId="{0B92A577-80F1-9F41-AA67-C0218669C8AE}" type="pres">
      <dgm:prSet presAssocID="{D997DC7C-5164-DD43-BA7B-FCB968596613}" presName="space" presStyleCnt="0"/>
      <dgm:spPr/>
    </dgm:pt>
    <dgm:pt modelId="{2E4E8FE1-6046-D245-B187-C49D36366987}" type="pres">
      <dgm:prSet presAssocID="{74F43DE7-6736-1241-9728-21B2BAC054A7}" presName="Name5" presStyleLbl="vennNode1" presStyleIdx="3" presStyleCnt="6">
        <dgm:presLayoutVars>
          <dgm:bulletEnabled val="1"/>
        </dgm:presLayoutVars>
      </dgm:prSet>
      <dgm:spPr/>
    </dgm:pt>
    <dgm:pt modelId="{964FA9CC-BAFF-214A-8A89-2B5A6C172581}" type="pres">
      <dgm:prSet presAssocID="{14847064-32C2-6046-8B18-7E3EB83305A9}" presName="space" presStyleCnt="0"/>
      <dgm:spPr/>
    </dgm:pt>
    <dgm:pt modelId="{B6248B72-41A2-DF4E-9DCA-361029E17C20}" type="pres">
      <dgm:prSet presAssocID="{F12DCFEC-D6DA-7B4D-918E-8B4D06065D18}" presName="Name5" presStyleLbl="vennNode1" presStyleIdx="4" presStyleCnt="6">
        <dgm:presLayoutVars>
          <dgm:bulletEnabled val="1"/>
        </dgm:presLayoutVars>
      </dgm:prSet>
      <dgm:spPr/>
    </dgm:pt>
    <dgm:pt modelId="{D519C270-D2A2-A04B-AE14-614A129ADAA3}" type="pres">
      <dgm:prSet presAssocID="{907527E7-8216-D543-BC1E-4742A5955C98}" presName="space" presStyleCnt="0"/>
      <dgm:spPr/>
    </dgm:pt>
    <dgm:pt modelId="{5C674E05-E2C6-B748-8F1F-5195ECE2C0E5}" type="pres">
      <dgm:prSet presAssocID="{B9ED6682-F74D-8C48-8611-E2F60BCA2671}" presName="Name5" presStyleLbl="vennNode1" presStyleIdx="5" presStyleCnt="6">
        <dgm:presLayoutVars>
          <dgm:bulletEnabled val="1"/>
        </dgm:presLayoutVars>
      </dgm:prSet>
      <dgm:spPr/>
    </dgm:pt>
  </dgm:ptLst>
  <dgm:cxnLst>
    <dgm:cxn modelId="{67CA4E00-C22C-6545-84C0-B0150D88A6A7}" type="presOf" srcId="{AF46B4E4-6A2D-094E-BA3C-6C54AD9178A3}" destId="{71BC4121-F230-934A-9AEC-EF113AA34106}" srcOrd="0" destOrd="0" presId="urn:microsoft.com/office/officeart/2005/8/layout/venn3"/>
    <dgm:cxn modelId="{9A41611F-C354-644A-975F-17CB54D4B9CE}" type="presOf" srcId="{B9ED6682-F74D-8C48-8611-E2F60BCA2671}" destId="{5C674E05-E2C6-B748-8F1F-5195ECE2C0E5}" srcOrd="0" destOrd="0" presId="urn:microsoft.com/office/officeart/2005/8/layout/venn3"/>
    <dgm:cxn modelId="{FE815E29-28F7-BB45-8D47-E809A6F6F493}" type="presOf" srcId="{4146E67C-BD4E-7641-AD03-C1F017DA4FE7}" destId="{52F7D1E7-3F83-8C49-A245-A61F94C9B3A0}" srcOrd="0" destOrd="0" presId="urn:microsoft.com/office/officeart/2005/8/layout/venn3"/>
    <dgm:cxn modelId="{13245E38-A220-EC48-98DC-E4E3AF8122B9}" srcId="{AF46B4E4-6A2D-094E-BA3C-6C54AD9178A3}" destId="{74F43DE7-6736-1241-9728-21B2BAC054A7}" srcOrd="3" destOrd="0" parTransId="{6D8AFE35-85B9-4C45-A24F-CC859340105E}" sibTransId="{14847064-32C2-6046-8B18-7E3EB83305A9}"/>
    <dgm:cxn modelId="{968FC939-EBC5-2D4D-8BFA-036E669675AD}" type="presOf" srcId="{43013EB2-9D39-2849-81BD-7F577EA6BF1E}" destId="{9666F857-1075-CF49-AF53-D32961B3A208}" srcOrd="0" destOrd="0" presId="urn:microsoft.com/office/officeart/2005/8/layout/venn3"/>
    <dgm:cxn modelId="{9FBBC562-4E69-D149-A5DA-E15EEAD9A491}" srcId="{AF46B4E4-6A2D-094E-BA3C-6C54AD9178A3}" destId="{43013EB2-9D39-2849-81BD-7F577EA6BF1E}" srcOrd="2" destOrd="0" parTransId="{DD33D3D9-A6AF-6849-853F-A41E141D202C}" sibTransId="{D997DC7C-5164-DD43-BA7B-FCB968596613}"/>
    <dgm:cxn modelId="{5690FBA9-87CD-584F-AC05-6AB071F7578E}" srcId="{AF46B4E4-6A2D-094E-BA3C-6C54AD9178A3}" destId="{11122C30-CCDE-6240-AD29-E1BAC941794E}" srcOrd="1" destOrd="0" parTransId="{D1B08709-085E-774C-A1A5-C2982BB5710E}" sibTransId="{FDE7628C-E763-5849-90AF-75799FC7C227}"/>
    <dgm:cxn modelId="{92B912AA-F8BD-DE4B-AB5E-4BEAD452ABC3}" type="presOf" srcId="{74F43DE7-6736-1241-9728-21B2BAC054A7}" destId="{2E4E8FE1-6046-D245-B187-C49D36366987}" srcOrd="0" destOrd="0" presId="urn:microsoft.com/office/officeart/2005/8/layout/venn3"/>
    <dgm:cxn modelId="{EF2076AA-9838-E949-A297-1FFB66AD7B37}" srcId="{AF46B4E4-6A2D-094E-BA3C-6C54AD9178A3}" destId="{4146E67C-BD4E-7641-AD03-C1F017DA4FE7}" srcOrd="0" destOrd="0" parTransId="{C5D786A5-0828-DF42-9A14-1158E7713517}" sibTransId="{FB7F5153-C9B3-7843-A0B7-E3D5E5293E3B}"/>
    <dgm:cxn modelId="{47300ABA-32AC-AA44-8F15-BC670639F226}" type="presOf" srcId="{11122C30-CCDE-6240-AD29-E1BAC941794E}" destId="{698F7FA1-72A6-8F41-A888-994F132286A5}" srcOrd="0" destOrd="0" presId="urn:microsoft.com/office/officeart/2005/8/layout/venn3"/>
    <dgm:cxn modelId="{1789FAC9-26D3-144A-8FB8-1E322D880A24}" srcId="{AF46B4E4-6A2D-094E-BA3C-6C54AD9178A3}" destId="{B9ED6682-F74D-8C48-8611-E2F60BCA2671}" srcOrd="5" destOrd="0" parTransId="{786ACA46-E33C-074A-9E1C-4A7DF38F7D20}" sibTransId="{E491BBF4-3D87-694C-AF58-25765CA26CA5}"/>
    <dgm:cxn modelId="{F05D08F7-DD70-B449-9B56-0AC78DD5B322}" type="presOf" srcId="{F12DCFEC-D6DA-7B4D-918E-8B4D06065D18}" destId="{B6248B72-41A2-DF4E-9DCA-361029E17C20}" srcOrd="0" destOrd="0" presId="urn:microsoft.com/office/officeart/2005/8/layout/venn3"/>
    <dgm:cxn modelId="{8A9756F9-74C1-E147-BE2D-AD73C6456009}" srcId="{AF46B4E4-6A2D-094E-BA3C-6C54AD9178A3}" destId="{F12DCFEC-D6DA-7B4D-918E-8B4D06065D18}" srcOrd="4" destOrd="0" parTransId="{1E887752-6B04-5945-82D3-9F82698B3707}" sibTransId="{907527E7-8216-D543-BC1E-4742A5955C98}"/>
    <dgm:cxn modelId="{613A4DE6-03BD-2E48-9942-8B3C1D8FA75D}" type="presParOf" srcId="{71BC4121-F230-934A-9AEC-EF113AA34106}" destId="{52F7D1E7-3F83-8C49-A245-A61F94C9B3A0}" srcOrd="0" destOrd="0" presId="urn:microsoft.com/office/officeart/2005/8/layout/venn3"/>
    <dgm:cxn modelId="{77A2AE70-DE7A-4C4A-ABAE-6DB72373130A}" type="presParOf" srcId="{71BC4121-F230-934A-9AEC-EF113AA34106}" destId="{3062464D-7372-0B46-AEF8-04B65A2646E5}" srcOrd="1" destOrd="0" presId="urn:microsoft.com/office/officeart/2005/8/layout/venn3"/>
    <dgm:cxn modelId="{D7387F6C-B90D-214C-A335-96AA51EDDD83}" type="presParOf" srcId="{71BC4121-F230-934A-9AEC-EF113AA34106}" destId="{698F7FA1-72A6-8F41-A888-994F132286A5}" srcOrd="2" destOrd="0" presId="urn:microsoft.com/office/officeart/2005/8/layout/venn3"/>
    <dgm:cxn modelId="{F29B2BAD-705B-A641-9F20-4CF666DB7A2E}" type="presParOf" srcId="{71BC4121-F230-934A-9AEC-EF113AA34106}" destId="{70E9436E-C6ED-704E-B281-338A0C3C8C8D}" srcOrd="3" destOrd="0" presId="urn:microsoft.com/office/officeart/2005/8/layout/venn3"/>
    <dgm:cxn modelId="{2BC1B3B1-A7DD-524D-A2B0-0E12B52D2135}" type="presParOf" srcId="{71BC4121-F230-934A-9AEC-EF113AA34106}" destId="{9666F857-1075-CF49-AF53-D32961B3A208}" srcOrd="4" destOrd="0" presId="urn:microsoft.com/office/officeart/2005/8/layout/venn3"/>
    <dgm:cxn modelId="{16A6A6E7-2A98-C348-8F37-982A13A30730}" type="presParOf" srcId="{71BC4121-F230-934A-9AEC-EF113AA34106}" destId="{0B92A577-80F1-9F41-AA67-C0218669C8AE}" srcOrd="5" destOrd="0" presId="urn:microsoft.com/office/officeart/2005/8/layout/venn3"/>
    <dgm:cxn modelId="{7B2B5546-74ED-A74E-8E26-67CCF713912A}" type="presParOf" srcId="{71BC4121-F230-934A-9AEC-EF113AA34106}" destId="{2E4E8FE1-6046-D245-B187-C49D36366987}" srcOrd="6" destOrd="0" presId="urn:microsoft.com/office/officeart/2005/8/layout/venn3"/>
    <dgm:cxn modelId="{A01AFA8E-E585-AD4B-81D4-3AD0993AEF57}" type="presParOf" srcId="{71BC4121-F230-934A-9AEC-EF113AA34106}" destId="{964FA9CC-BAFF-214A-8A89-2B5A6C172581}" srcOrd="7" destOrd="0" presId="urn:microsoft.com/office/officeart/2005/8/layout/venn3"/>
    <dgm:cxn modelId="{22A00F15-F57D-D74D-B41A-F95A390E60BD}" type="presParOf" srcId="{71BC4121-F230-934A-9AEC-EF113AA34106}" destId="{B6248B72-41A2-DF4E-9DCA-361029E17C20}" srcOrd="8" destOrd="0" presId="urn:microsoft.com/office/officeart/2005/8/layout/venn3"/>
    <dgm:cxn modelId="{D7588DEB-4F8A-974E-8EEC-7484F3C70E9C}" type="presParOf" srcId="{71BC4121-F230-934A-9AEC-EF113AA34106}" destId="{D519C270-D2A2-A04B-AE14-614A129ADAA3}" srcOrd="9" destOrd="0" presId="urn:microsoft.com/office/officeart/2005/8/layout/venn3"/>
    <dgm:cxn modelId="{DEB7C020-F184-6744-8EA9-7469BE8C3D1C}" type="presParOf" srcId="{71BC4121-F230-934A-9AEC-EF113AA34106}" destId="{5C674E05-E2C6-B748-8F1F-5195ECE2C0E5}" srcOrd="10"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7D1E7-3F83-8C49-A245-A61F94C9B3A0}">
      <dsp:nvSpPr>
        <dsp:cNvPr id="0" name=""/>
        <dsp:cNvSpPr/>
      </dsp:nvSpPr>
      <dsp:spPr>
        <a:xfrm>
          <a:off x="1283" y="661695"/>
          <a:ext cx="2102606" cy="2102606"/>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5713" tIns="34290" rIns="115713" bIns="34290" numCol="1" spcCol="1270" anchor="ctr" anchorCtr="0">
          <a:noAutofit/>
        </a:bodyPr>
        <a:lstStyle/>
        <a:p>
          <a:pPr marL="0" lvl="0" indent="0" algn="ctr" defTabSz="1200150">
            <a:lnSpc>
              <a:spcPct val="90000"/>
            </a:lnSpc>
            <a:spcBef>
              <a:spcPct val="0"/>
            </a:spcBef>
            <a:spcAft>
              <a:spcPct val="35000"/>
            </a:spcAft>
            <a:buNone/>
          </a:pPr>
          <a:r>
            <a:rPr lang="en-US" sz="2700" kern="1200"/>
            <a:t>Number of fast quads</a:t>
          </a:r>
        </a:p>
      </dsp:txBody>
      <dsp:txXfrm>
        <a:off x="309203" y="969615"/>
        <a:ext cx="1486766" cy="1486766"/>
      </dsp:txXfrm>
    </dsp:sp>
    <dsp:sp modelId="{698F7FA1-72A6-8F41-A888-994F132286A5}">
      <dsp:nvSpPr>
        <dsp:cNvPr id="0" name=""/>
        <dsp:cNvSpPr/>
      </dsp:nvSpPr>
      <dsp:spPr>
        <a:xfrm>
          <a:off x="1683368" y="661695"/>
          <a:ext cx="2102606" cy="2102606"/>
        </a:xfrm>
        <a:prstGeom prst="ellipse">
          <a:avLst/>
        </a:prstGeom>
        <a:solidFill>
          <a:schemeClr val="accent4">
            <a:alpha val="50000"/>
            <a:hueOff val="1960178"/>
            <a:satOff val="-8155"/>
            <a:lumOff val="1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5713" tIns="34290" rIns="115713" bIns="34290" numCol="1" spcCol="1270" anchor="ctr" anchorCtr="0">
          <a:noAutofit/>
        </a:bodyPr>
        <a:lstStyle/>
        <a:p>
          <a:pPr marL="0" lvl="0" indent="0" algn="ctr" defTabSz="1200150">
            <a:lnSpc>
              <a:spcPct val="90000"/>
            </a:lnSpc>
            <a:spcBef>
              <a:spcPct val="0"/>
            </a:spcBef>
            <a:spcAft>
              <a:spcPct val="35000"/>
            </a:spcAft>
            <a:buNone/>
          </a:pPr>
          <a:r>
            <a:rPr lang="en-US" sz="2700" kern="1200"/>
            <a:t>Total runs</a:t>
          </a:r>
        </a:p>
      </dsp:txBody>
      <dsp:txXfrm>
        <a:off x="1991288" y="969615"/>
        <a:ext cx="1486766" cy="1486766"/>
      </dsp:txXfrm>
    </dsp:sp>
    <dsp:sp modelId="{9666F857-1075-CF49-AF53-D32961B3A208}">
      <dsp:nvSpPr>
        <dsp:cNvPr id="0" name=""/>
        <dsp:cNvSpPr/>
      </dsp:nvSpPr>
      <dsp:spPr>
        <a:xfrm>
          <a:off x="3365454" y="661695"/>
          <a:ext cx="2102606" cy="2102606"/>
        </a:xfrm>
        <a:prstGeom prst="ellipse">
          <a:avLst/>
        </a:prstGeom>
        <a:solidFill>
          <a:schemeClr val="accent4">
            <a:alpha val="50000"/>
            <a:hueOff val="3920356"/>
            <a:satOff val="-16311"/>
            <a:lumOff val="3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5713" tIns="34290" rIns="115713" bIns="34290" numCol="1" spcCol="1270" anchor="ctr" anchorCtr="0">
          <a:noAutofit/>
        </a:bodyPr>
        <a:lstStyle/>
        <a:p>
          <a:pPr marL="0" lvl="0" indent="0" algn="ctr" defTabSz="1200150">
            <a:lnSpc>
              <a:spcPct val="90000"/>
            </a:lnSpc>
            <a:spcBef>
              <a:spcPct val="0"/>
            </a:spcBef>
            <a:spcAft>
              <a:spcPct val="35000"/>
            </a:spcAft>
            <a:buNone/>
          </a:pPr>
          <a:r>
            <a:rPr lang="en-US" sz="2700" kern="1200"/>
            <a:t>Snow making coverage</a:t>
          </a:r>
        </a:p>
      </dsp:txBody>
      <dsp:txXfrm>
        <a:off x="3673374" y="969615"/>
        <a:ext cx="1486766" cy="1486766"/>
      </dsp:txXfrm>
    </dsp:sp>
    <dsp:sp modelId="{2E4E8FE1-6046-D245-B187-C49D36366987}">
      <dsp:nvSpPr>
        <dsp:cNvPr id="0" name=""/>
        <dsp:cNvSpPr/>
      </dsp:nvSpPr>
      <dsp:spPr>
        <a:xfrm>
          <a:off x="5047539" y="661695"/>
          <a:ext cx="2102606" cy="2102606"/>
        </a:xfrm>
        <a:prstGeom prst="ellipse">
          <a:avLst/>
        </a:prstGeom>
        <a:solidFill>
          <a:schemeClr val="accent4">
            <a:alpha val="50000"/>
            <a:hueOff val="5880535"/>
            <a:satOff val="-24466"/>
            <a:lumOff val="5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5713" tIns="34290" rIns="115713" bIns="34290" numCol="1" spcCol="1270" anchor="ctr" anchorCtr="0">
          <a:noAutofit/>
        </a:bodyPr>
        <a:lstStyle/>
        <a:p>
          <a:pPr marL="0" lvl="0" indent="0" algn="ctr" defTabSz="1200150">
            <a:lnSpc>
              <a:spcPct val="90000"/>
            </a:lnSpc>
            <a:spcBef>
              <a:spcPct val="0"/>
            </a:spcBef>
            <a:spcAft>
              <a:spcPct val="35000"/>
            </a:spcAft>
            <a:buNone/>
          </a:pPr>
          <a:r>
            <a:rPr lang="en-US" sz="2700" kern="1200"/>
            <a:t>Vertical drop</a:t>
          </a:r>
        </a:p>
      </dsp:txBody>
      <dsp:txXfrm>
        <a:off x="5355459" y="969615"/>
        <a:ext cx="1486766" cy="1486766"/>
      </dsp:txXfrm>
    </dsp:sp>
    <dsp:sp modelId="{B6248B72-41A2-DF4E-9DCA-361029E17C20}">
      <dsp:nvSpPr>
        <dsp:cNvPr id="0" name=""/>
        <dsp:cNvSpPr/>
      </dsp:nvSpPr>
      <dsp:spPr>
        <a:xfrm>
          <a:off x="6729624" y="661695"/>
          <a:ext cx="2102606" cy="2102606"/>
        </a:xfrm>
        <a:prstGeom prst="ellipse">
          <a:avLst/>
        </a:prstGeom>
        <a:solidFill>
          <a:schemeClr val="accent4">
            <a:alpha val="50000"/>
            <a:hueOff val="7840713"/>
            <a:satOff val="-32622"/>
            <a:lumOff val="7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5713" tIns="34290" rIns="115713" bIns="34290" numCol="1" spcCol="1270" anchor="ctr" anchorCtr="0">
          <a:noAutofit/>
        </a:bodyPr>
        <a:lstStyle/>
        <a:p>
          <a:pPr marL="0" lvl="0" indent="0" algn="ctr" defTabSz="1200150">
            <a:lnSpc>
              <a:spcPct val="90000"/>
            </a:lnSpc>
            <a:spcBef>
              <a:spcPct val="0"/>
            </a:spcBef>
            <a:spcAft>
              <a:spcPct val="35000"/>
            </a:spcAft>
            <a:buNone/>
          </a:pPr>
          <a:r>
            <a:rPr lang="en-US" sz="2700" kern="1200"/>
            <a:t>Skiable terrain</a:t>
          </a:r>
        </a:p>
      </dsp:txBody>
      <dsp:txXfrm>
        <a:off x="7037544" y="969615"/>
        <a:ext cx="1486766" cy="1486766"/>
      </dsp:txXfrm>
    </dsp:sp>
    <dsp:sp modelId="{5C674E05-E2C6-B748-8F1F-5195ECE2C0E5}">
      <dsp:nvSpPr>
        <dsp:cNvPr id="0" name=""/>
        <dsp:cNvSpPr/>
      </dsp:nvSpPr>
      <dsp:spPr>
        <a:xfrm>
          <a:off x="8411709" y="661695"/>
          <a:ext cx="2102606" cy="2102606"/>
        </a:xfrm>
        <a:prstGeom prst="ellipse">
          <a:avLst/>
        </a:prstGeom>
        <a:solidFill>
          <a:schemeClr val="accent4">
            <a:alpha val="50000"/>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15713" tIns="34290" rIns="115713" bIns="34290" numCol="1" spcCol="1270" anchor="ctr" anchorCtr="0">
          <a:noAutofit/>
        </a:bodyPr>
        <a:lstStyle/>
        <a:p>
          <a:pPr marL="0" lvl="0" indent="0" algn="ctr" defTabSz="1200150">
            <a:lnSpc>
              <a:spcPct val="90000"/>
            </a:lnSpc>
            <a:spcBef>
              <a:spcPct val="0"/>
            </a:spcBef>
            <a:spcAft>
              <a:spcPct val="35000"/>
            </a:spcAft>
            <a:buNone/>
          </a:pPr>
          <a:r>
            <a:rPr lang="en-US" sz="2700" kern="1200"/>
            <a:t>Number of chairs</a:t>
          </a:r>
        </a:p>
      </dsp:txBody>
      <dsp:txXfrm>
        <a:off x="8719629" y="969615"/>
        <a:ext cx="1486766" cy="1486766"/>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39530-BAF3-5005-C24E-85B888425C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CD9CDD-065E-B4B3-4952-7B8627A0D4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279428-FD36-6D18-50E0-91CAADA78F9F}"/>
              </a:ext>
            </a:extLst>
          </p:cNvPr>
          <p:cNvSpPr>
            <a:spLocks noGrp="1"/>
          </p:cNvSpPr>
          <p:nvPr>
            <p:ph type="dt" sz="half" idx="10"/>
          </p:nvPr>
        </p:nvSpPr>
        <p:spPr/>
        <p:txBody>
          <a:bodyPr/>
          <a:lstStyle/>
          <a:p>
            <a:fld id="{B3BFDD3D-97D6-1F46-A877-CE15E695FD02}" type="datetimeFigureOut">
              <a:rPr lang="en-US" smtClean="0"/>
              <a:t>7/19/23</a:t>
            </a:fld>
            <a:endParaRPr lang="en-US"/>
          </a:p>
        </p:txBody>
      </p:sp>
      <p:sp>
        <p:nvSpPr>
          <p:cNvPr id="5" name="Footer Placeholder 4">
            <a:extLst>
              <a:ext uri="{FF2B5EF4-FFF2-40B4-BE49-F238E27FC236}">
                <a16:creationId xmlns:a16="http://schemas.microsoft.com/office/drawing/2014/main" id="{B3A05980-62B7-7278-B980-7D7380B46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42B6E-F05D-9430-9F7D-2D6F983316C0}"/>
              </a:ext>
            </a:extLst>
          </p:cNvPr>
          <p:cNvSpPr>
            <a:spLocks noGrp="1"/>
          </p:cNvSpPr>
          <p:nvPr>
            <p:ph type="sldNum" sz="quarter" idx="12"/>
          </p:nvPr>
        </p:nvSpPr>
        <p:spPr/>
        <p:txBody>
          <a:bodyPr/>
          <a:lstStyle/>
          <a:p>
            <a:fld id="{1916A671-209D-5644-A014-72B1E3F8924B}" type="slidenum">
              <a:rPr lang="en-US" smtClean="0"/>
              <a:t>‹#›</a:t>
            </a:fld>
            <a:endParaRPr lang="en-US"/>
          </a:p>
        </p:txBody>
      </p:sp>
    </p:spTree>
    <p:extLst>
      <p:ext uri="{BB962C8B-B14F-4D97-AF65-F5344CB8AC3E}">
        <p14:creationId xmlns:p14="http://schemas.microsoft.com/office/powerpoint/2010/main" val="110027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FACF-D6BB-104D-4626-848DDC1ECA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EC4DDA-7662-3E7C-130F-F76242F71A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EBD39-5B1F-FA78-6A67-7DD2CF29D2CD}"/>
              </a:ext>
            </a:extLst>
          </p:cNvPr>
          <p:cNvSpPr>
            <a:spLocks noGrp="1"/>
          </p:cNvSpPr>
          <p:nvPr>
            <p:ph type="dt" sz="half" idx="10"/>
          </p:nvPr>
        </p:nvSpPr>
        <p:spPr/>
        <p:txBody>
          <a:bodyPr/>
          <a:lstStyle/>
          <a:p>
            <a:fld id="{B3BFDD3D-97D6-1F46-A877-CE15E695FD02}" type="datetimeFigureOut">
              <a:rPr lang="en-US" smtClean="0"/>
              <a:t>7/19/23</a:t>
            </a:fld>
            <a:endParaRPr lang="en-US"/>
          </a:p>
        </p:txBody>
      </p:sp>
      <p:sp>
        <p:nvSpPr>
          <p:cNvPr id="5" name="Footer Placeholder 4">
            <a:extLst>
              <a:ext uri="{FF2B5EF4-FFF2-40B4-BE49-F238E27FC236}">
                <a16:creationId xmlns:a16="http://schemas.microsoft.com/office/drawing/2014/main" id="{8F7CA8F4-B166-7060-8A0B-40E6D27D9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FDC4D-C718-A70F-316D-BCF632183BDD}"/>
              </a:ext>
            </a:extLst>
          </p:cNvPr>
          <p:cNvSpPr>
            <a:spLocks noGrp="1"/>
          </p:cNvSpPr>
          <p:nvPr>
            <p:ph type="sldNum" sz="quarter" idx="12"/>
          </p:nvPr>
        </p:nvSpPr>
        <p:spPr/>
        <p:txBody>
          <a:bodyPr/>
          <a:lstStyle/>
          <a:p>
            <a:fld id="{1916A671-209D-5644-A014-72B1E3F8924B}" type="slidenum">
              <a:rPr lang="en-US" smtClean="0"/>
              <a:t>‹#›</a:t>
            </a:fld>
            <a:endParaRPr lang="en-US"/>
          </a:p>
        </p:txBody>
      </p:sp>
    </p:spTree>
    <p:extLst>
      <p:ext uri="{BB962C8B-B14F-4D97-AF65-F5344CB8AC3E}">
        <p14:creationId xmlns:p14="http://schemas.microsoft.com/office/powerpoint/2010/main" val="192629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6D7789-34BA-2BAF-E217-2FBEF5B777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0EEC32-DD4D-D803-D089-BA127DB4F3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6FDDD-1C95-0297-2900-D0EA9CC4EAB7}"/>
              </a:ext>
            </a:extLst>
          </p:cNvPr>
          <p:cNvSpPr>
            <a:spLocks noGrp="1"/>
          </p:cNvSpPr>
          <p:nvPr>
            <p:ph type="dt" sz="half" idx="10"/>
          </p:nvPr>
        </p:nvSpPr>
        <p:spPr/>
        <p:txBody>
          <a:bodyPr/>
          <a:lstStyle/>
          <a:p>
            <a:fld id="{B3BFDD3D-97D6-1F46-A877-CE15E695FD02}" type="datetimeFigureOut">
              <a:rPr lang="en-US" smtClean="0"/>
              <a:t>7/19/23</a:t>
            </a:fld>
            <a:endParaRPr lang="en-US"/>
          </a:p>
        </p:txBody>
      </p:sp>
      <p:sp>
        <p:nvSpPr>
          <p:cNvPr id="5" name="Footer Placeholder 4">
            <a:extLst>
              <a:ext uri="{FF2B5EF4-FFF2-40B4-BE49-F238E27FC236}">
                <a16:creationId xmlns:a16="http://schemas.microsoft.com/office/drawing/2014/main" id="{3DC0A6BA-564A-E6D9-07D2-703AF66EF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096E1-374E-714B-7EAC-7A5C6315FEAD}"/>
              </a:ext>
            </a:extLst>
          </p:cNvPr>
          <p:cNvSpPr>
            <a:spLocks noGrp="1"/>
          </p:cNvSpPr>
          <p:nvPr>
            <p:ph type="sldNum" sz="quarter" idx="12"/>
          </p:nvPr>
        </p:nvSpPr>
        <p:spPr/>
        <p:txBody>
          <a:bodyPr/>
          <a:lstStyle/>
          <a:p>
            <a:fld id="{1916A671-209D-5644-A014-72B1E3F8924B}" type="slidenum">
              <a:rPr lang="en-US" smtClean="0"/>
              <a:t>‹#›</a:t>
            </a:fld>
            <a:endParaRPr lang="en-US"/>
          </a:p>
        </p:txBody>
      </p:sp>
    </p:spTree>
    <p:extLst>
      <p:ext uri="{BB962C8B-B14F-4D97-AF65-F5344CB8AC3E}">
        <p14:creationId xmlns:p14="http://schemas.microsoft.com/office/powerpoint/2010/main" val="3378748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9D55-2C56-91A5-E31B-F723C5058D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750CB5-6D1E-F4D9-47F2-175103BDCC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11E3B-00A6-F755-EBFC-00E0B2D8747F}"/>
              </a:ext>
            </a:extLst>
          </p:cNvPr>
          <p:cNvSpPr>
            <a:spLocks noGrp="1"/>
          </p:cNvSpPr>
          <p:nvPr>
            <p:ph type="dt" sz="half" idx="10"/>
          </p:nvPr>
        </p:nvSpPr>
        <p:spPr/>
        <p:txBody>
          <a:bodyPr/>
          <a:lstStyle/>
          <a:p>
            <a:fld id="{B3BFDD3D-97D6-1F46-A877-CE15E695FD02}" type="datetimeFigureOut">
              <a:rPr lang="en-US" smtClean="0"/>
              <a:t>7/19/23</a:t>
            </a:fld>
            <a:endParaRPr lang="en-US"/>
          </a:p>
        </p:txBody>
      </p:sp>
      <p:sp>
        <p:nvSpPr>
          <p:cNvPr id="5" name="Footer Placeholder 4">
            <a:extLst>
              <a:ext uri="{FF2B5EF4-FFF2-40B4-BE49-F238E27FC236}">
                <a16:creationId xmlns:a16="http://schemas.microsoft.com/office/drawing/2014/main" id="{AF476B02-E4B4-ACBA-D27C-95D53316C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B483F-E3A8-043C-2F10-66211961CD52}"/>
              </a:ext>
            </a:extLst>
          </p:cNvPr>
          <p:cNvSpPr>
            <a:spLocks noGrp="1"/>
          </p:cNvSpPr>
          <p:nvPr>
            <p:ph type="sldNum" sz="quarter" idx="12"/>
          </p:nvPr>
        </p:nvSpPr>
        <p:spPr/>
        <p:txBody>
          <a:bodyPr/>
          <a:lstStyle/>
          <a:p>
            <a:fld id="{1916A671-209D-5644-A014-72B1E3F8924B}" type="slidenum">
              <a:rPr lang="en-US" smtClean="0"/>
              <a:t>‹#›</a:t>
            </a:fld>
            <a:endParaRPr lang="en-US"/>
          </a:p>
        </p:txBody>
      </p:sp>
    </p:spTree>
    <p:extLst>
      <p:ext uri="{BB962C8B-B14F-4D97-AF65-F5344CB8AC3E}">
        <p14:creationId xmlns:p14="http://schemas.microsoft.com/office/powerpoint/2010/main" val="3639394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B105-9059-E0FF-C0DD-0AFBFF18A0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262F26-98EC-7C09-6B63-B9ADD0C2A9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CC76A0-98B8-7041-B535-20C4C845D330}"/>
              </a:ext>
            </a:extLst>
          </p:cNvPr>
          <p:cNvSpPr>
            <a:spLocks noGrp="1"/>
          </p:cNvSpPr>
          <p:nvPr>
            <p:ph type="dt" sz="half" idx="10"/>
          </p:nvPr>
        </p:nvSpPr>
        <p:spPr/>
        <p:txBody>
          <a:bodyPr/>
          <a:lstStyle/>
          <a:p>
            <a:fld id="{B3BFDD3D-97D6-1F46-A877-CE15E695FD02}" type="datetimeFigureOut">
              <a:rPr lang="en-US" smtClean="0"/>
              <a:t>7/19/23</a:t>
            </a:fld>
            <a:endParaRPr lang="en-US"/>
          </a:p>
        </p:txBody>
      </p:sp>
      <p:sp>
        <p:nvSpPr>
          <p:cNvPr id="5" name="Footer Placeholder 4">
            <a:extLst>
              <a:ext uri="{FF2B5EF4-FFF2-40B4-BE49-F238E27FC236}">
                <a16:creationId xmlns:a16="http://schemas.microsoft.com/office/drawing/2014/main" id="{81594FEB-E2A5-1AE4-987A-8AC928512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777DF-A980-55C0-50E4-72F49E2A89AA}"/>
              </a:ext>
            </a:extLst>
          </p:cNvPr>
          <p:cNvSpPr>
            <a:spLocks noGrp="1"/>
          </p:cNvSpPr>
          <p:nvPr>
            <p:ph type="sldNum" sz="quarter" idx="12"/>
          </p:nvPr>
        </p:nvSpPr>
        <p:spPr/>
        <p:txBody>
          <a:bodyPr/>
          <a:lstStyle/>
          <a:p>
            <a:fld id="{1916A671-209D-5644-A014-72B1E3F8924B}" type="slidenum">
              <a:rPr lang="en-US" smtClean="0"/>
              <a:t>‹#›</a:t>
            </a:fld>
            <a:endParaRPr lang="en-US"/>
          </a:p>
        </p:txBody>
      </p:sp>
    </p:spTree>
    <p:extLst>
      <p:ext uri="{BB962C8B-B14F-4D97-AF65-F5344CB8AC3E}">
        <p14:creationId xmlns:p14="http://schemas.microsoft.com/office/powerpoint/2010/main" val="45812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48B8-EAAA-7684-3905-E185C73050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A357E1-8392-440F-9E39-64162FAA19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3FA3FA-4062-0C0B-DE93-B74A207B06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92B823-2BAC-8F6E-D0C1-4B44C4158442}"/>
              </a:ext>
            </a:extLst>
          </p:cNvPr>
          <p:cNvSpPr>
            <a:spLocks noGrp="1"/>
          </p:cNvSpPr>
          <p:nvPr>
            <p:ph type="dt" sz="half" idx="10"/>
          </p:nvPr>
        </p:nvSpPr>
        <p:spPr/>
        <p:txBody>
          <a:bodyPr/>
          <a:lstStyle/>
          <a:p>
            <a:fld id="{B3BFDD3D-97D6-1F46-A877-CE15E695FD02}" type="datetimeFigureOut">
              <a:rPr lang="en-US" smtClean="0"/>
              <a:t>7/19/23</a:t>
            </a:fld>
            <a:endParaRPr lang="en-US"/>
          </a:p>
        </p:txBody>
      </p:sp>
      <p:sp>
        <p:nvSpPr>
          <p:cNvPr id="6" name="Footer Placeholder 5">
            <a:extLst>
              <a:ext uri="{FF2B5EF4-FFF2-40B4-BE49-F238E27FC236}">
                <a16:creationId xmlns:a16="http://schemas.microsoft.com/office/drawing/2014/main" id="{20852ACC-98BD-2908-AEAA-F3222AA2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78644-11B3-3E64-16DA-81D3FB013DCD}"/>
              </a:ext>
            </a:extLst>
          </p:cNvPr>
          <p:cNvSpPr>
            <a:spLocks noGrp="1"/>
          </p:cNvSpPr>
          <p:nvPr>
            <p:ph type="sldNum" sz="quarter" idx="12"/>
          </p:nvPr>
        </p:nvSpPr>
        <p:spPr/>
        <p:txBody>
          <a:bodyPr/>
          <a:lstStyle/>
          <a:p>
            <a:fld id="{1916A671-209D-5644-A014-72B1E3F8924B}" type="slidenum">
              <a:rPr lang="en-US" smtClean="0"/>
              <a:t>‹#›</a:t>
            </a:fld>
            <a:endParaRPr lang="en-US"/>
          </a:p>
        </p:txBody>
      </p:sp>
    </p:spTree>
    <p:extLst>
      <p:ext uri="{BB962C8B-B14F-4D97-AF65-F5344CB8AC3E}">
        <p14:creationId xmlns:p14="http://schemas.microsoft.com/office/powerpoint/2010/main" val="247863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F676-C081-13C7-3862-25FCBA5CD6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7B0489-E776-52D2-82F7-A3DD8A724B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C73FE5-4FD1-E031-2259-430129D3F1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469863-74F2-759A-B3B5-7C37199D48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42922E-D9BA-C9A2-AFD5-3A83D9F21F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3B35E4-FECD-F5C0-B7F8-BE48E492D827}"/>
              </a:ext>
            </a:extLst>
          </p:cNvPr>
          <p:cNvSpPr>
            <a:spLocks noGrp="1"/>
          </p:cNvSpPr>
          <p:nvPr>
            <p:ph type="dt" sz="half" idx="10"/>
          </p:nvPr>
        </p:nvSpPr>
        <p:spPr/>
        <p:txBody>
          <a:bodyPr/>
          <a:lstStyle/>
          <a:p>
            <a:fld id="{B3BFDD3D-97D6-1F46-A877-CE15E695FD02}" type="datetimeFigureOut">
              <a:rPr lang="en-US" smtClean="0"/>
              <a:t>7/19/23</a:t>
            </a:fld>
            <a:endParaRPr lang="en-US"/>
          </a:p>
        </p:txBody>
      </p:sp>
      <p:sp>
        <p:nvSpPr>
          <p:cNvPr id="8" name="Footer Placeholder 7">
            <a:extLst>
              <a:ext uri="{FF2B5EF4-FFF2-40B4-BE49-F238E27FC236}">
                <a16:creationId xmlns:a16="http://schemas.microsoft.com/office/drawing/2014/main" id="{47DF8E19-6093-7E64-1613-516BDE8A9A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7965A5-E688-5F8A-C5D8-034E855D9A0B}"/>
              </a:ext>
            </a:extLst>
          </p:cNvPr>
          <p:cNvSpPr>
            <a:spLocks noGrp="1"/>
          </p:cNvSpPr>
          <p:nvPr>
            <p:ph type="sldNum" sz="quarter" idx="12"/>
          </p:nvPr>
        </p:nvSpPr>
        <p:spPr/>
        <p:txBody>
          <a:bodyPr/>
          <a:lstStyle/>
          <a:p>
            <a:fld id="{1916A671-209D-5644-A014-72B1E3F8924B}" type="slidenum">
              <a:rPr lang="en-US" smtClean="0"/>
              <a:t>‹#›</a:t>
            </a:fld>
            <a:endParaRPr lang="en-US"/>
          </a:p>
        </p:txBody>
      </p:sp>
    </p:spTree>
    <p:extLst>
      <p:ext uri="{BB962C8B-B14F-4D97-AF65-F5344CB8AC3E}">
        <p14:creationId xmlns:p14="http://schemas.microsoft.com/office/powerpoint/2010/main" val="204309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154A-F622-5D8E-7D72-5E62BADDB2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D726A8-CCFE-B880-CFB3-7FB75F7FF6BE}"/>
              </a:ext>
            </a:extLst>
          </p:cNvPr>
          <p:cNvSpPr>
            <a:spLocks noGrp="1"/>
          </p:cNvSpPr>
          <p:nvPr>
            <p:ph type="dt" sz="half" idx="10"/>
          </p:nvPr>
        </p:nvSpPr>
        <p:spPr/>
        <p:txBody>
          <a:bodyPr/>
          <a:lstStyle/>
          <a:p>
            <a:fld id="{B3BFDD3D-97D6-1F46-A877-CE15E695FD02}" type="datetimeFigureOut">
              <a:rPr lang="en-US" smtClean="0"/>
              <a:t>7/19/23</a:t>
            </a:fld>
            <a:endParaRPr lang="en-US"/>
          </a:p>
        </p:txBody>
      </p:sp>
      <p:sp>
        <p:nvSpPr>
          <p:cNvPr id="4" name="Footer Placeholder 3">
            <a:extLst>
              <a:ext uri="{FF2B5EF4-FFF2-40B4-BE49-F238E27FC236}">
                <a16:creationId xmlns:a16="http://schemas.microsoft.com/office/drawing/2014/main" id="{DBC262AF-1571-4A09-3975-279C96EF2D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7D4703-210A-E9A6-2614-65354C1C258F}"/>
              </a:ext>
            </a:extLst>
          </p:cNvPr>
          <p:cNvSpPr>
            <a:spLocks noGrp="1"/>
          </p:cNvSpPr>
          <p:nvPr>
            <p:ph type="sldNum" sz="quarter" idx="12"/>
          </p:nvPr>
        </p:nvSpPr>
        <p:spPr/>
        <p:txBody>
          <a:bodyPr/>
          <a:lstStyle/>
          <a:p>
            <a:fld id="{1916A671-209D-5644-A014-72B1E3F8924B}" type="slidenum">
              <a:rPr lang="en-US" smtClean="0"/>
              <a:t>‹#›</a:t>
            </a:fld>
            <a:endParaRPr lang="en-US"/>
          </a:p>
        </p:txBody>
      </p:sp>
    </p:spTree>
    <p:extLst>
      <p:ext uri="{BB962C8B-B14F-4D97-AF65-F5344CB8AC3E}">
        <p14:creationId xmlns:p14="http://schemas.microsoft.com/office/powerpoint/2010/main" val="368334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B18B61-4913-5EBD-2830-467C7FED4F48}"/>
              </a:ext>
            </a:extLst>
          </p:cNvPr>
          <p:cNvSpPr>
            <a:spLocks noGrp="1"/>
          </p:cNvSpPr>
          <p:nvPr>
            <p:ph type="dt" sz="half" idx="10"/>
          </p:nvPr>
        </p:nvSpPr>
        <p:spPr/>
        <p:txBody>
          <a:bodyPr/>
          <a:lstStyle/>
          <a:p>
            <a:fld id="{B3BFDD3D-97D6-1F46-A877-CE15E695FD02}" type="datetimeFigureOut">
              <a:rPr lang="en-US" smtClean="0"/>
              <a:t>7/19/23</a:t>
            </a:fld>
            <a:endParaRPr lang="en-US"/>
          </a:p>
        </p:txBody>
      </p:sp>
      <p:sp>
        <p:nvSpPr>
          <p:cNvPr id="3" name="Footer Placeholder 2">
            <a:extLst>
              <a:ext uri="{FF2B5EF4-FFF2-40B4-BE49-F238E27FC236}">
                <a16:creationId xmlns:a16="http://schemas.microsoft.com/office/drawing/2014/main" id="{917DCF14-D91D-0947-81C7-20B4BFB1AB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35BFED-7C25-81AC-5E4B-82B4F3A5CE45}"/>
              </a:ext>
            </a:extLst>
          </p:cNvPr>
          <p:cNvSpPr>
            <a:spLocks noGrp="1"/>
          </p:cNvSpPr>
          <p:nvPr>
            <p:ph type="sldNum" sz="quarter" idx="12"/>
          </p:nvPr>
        </p:nvSpPr>
        <p:spPr/>
        <p:txBody>
          <a:bodyPr/>
          <a:lstStyle/>
          <a:p>
            <a:fld id="{1916A671-209D-5644-A014-72B1E3F8924B}" type="slidenum">
              <a:rPr lang="en-US" smtClean="0"/>
              <a:t>‹#›</a:t>
            </a:fld>
            <a:endParaRPr lang="en-US"/>
          </a:p>
        </p:txBody>
      </p:sp>
    </p:spTree>
    <p:extLst>
      <p:ext uri="{BB962C8B-B14F-4D97-AF65-F5344CB8AC3E}">
        <p14:creationId xmlns:p14="http://schemas.microsoft.com/office/powerpoint/2010/main" val="390116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DBDFA-E584-AF5D-16ED-5A6F1AC73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D6AF1E-3101-E355-FE9D-225DA99FB1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747B3A-C2F0-0F8D-9DF7-86403AE87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71354-BCA2-CD48-66EB-65B05AFC76FC}"/>
              </a:ext>
            </a:extLst>
          </p:cNvPr>
          <p:cNvSpPr>
            <a:spLocks noGrp="1"/>
          </p:cNvSpPr>
          <p:nvPr>
            <p:ph type="dt" sz="half" idx="10"/>
          </p:nvPr>
        </p:nvSpPr>
        <p:spPr/>
        <p:txBody>
          <a:bodyPr/>
          <a:lstStyle/>
          <a:p>
            <a:fld id="{B3BFDD3D-97D6-1F46-A877-CE15E695FD02}" type="datetimeFigureOut">
              <a:rPr lang="en-US" smtClean="0"/>
              <a:t>7/19/23</a:t>
            </a:fld>
            <a:endParaRPr lang="en-US"/>
          </a:p>
        </p:txBody>
      </p:sp>
      <p:sp>
        <p:nvSpPr>
          <p:cNvPr id="6" name="Footer Placeholder 5">
            <a:extLst>
              <a:ext uri="{FF2B5EF4-FFF2-40B4-BE49-F238E27FC236}">
                <a16:creationId xmlns:a16="http://schemas.microsoft.com/office/drawing/2014/main" id="{99334071-D109-F9CD-C665-81CE14CE5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93294-4A77-517E-7D99-5C602508314F}"/>
              </a:ext>
            </a:extLst>
          </p:cNvPr>
          <p:cNvSpPr>
            <a:spLocks noGrp="1"/>
          </p:cNvSpPr>
          <p:nvPr>
            <p:ph type="sldNum" sz="quarter" idx="12"/>
          </p:nvPr>
        </p:nvSpPr>
        <p:spPr/>
        <p:txBody>
          <a:bodyPr/>
          <a:lstStyle/>
          <a:p>
            <a:fld id="{1916A671-209D-5644-A014-72B1E3F8924B}" type="slidenum">
              <a:rPr lang="en-US" smtClean="0"/>
              <a:t>‹#›</a:t>
            </a:fld>
            <a:endParaRPr lang="en-US"/>
          </a:p>
        </p:txBody>
      </p:sp>
    </p:spTree>
    <p:extLst>
      <p:ext uri="{BB962C8B-B14F-4D97-AF65-F5344CB8AC3E}">
        <p14:creationId xmlns:p14="http://schemas.microsoft.com/office/powerpoint/2010/main" val="920899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3078-34E1-D30A-7B53-126470FC27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2EE755-ACCF-6D84-EBE3-E7BB0644A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7E4A99-C3C5-B029-1957-B6EC4941A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327DB-B2F5-C00D-B78A-A94AF5908D11}"/>
              </a:ext>
            </a:extLst>
          </p:cNvPr>
          <p:cNvSpPr>
            <a:spLocks noGrp="1"/>
          </p:cNvSpPr>
          <p:nvPr>
            <p:ph type="dt" sz="half" idx="10"/>
          </p:nvPr>
        </p:nvSpPr>
        <p:spPr/>
        <p:txBody>
          <a:bodyPr/>
          <a:lstStyle/>
          <a:p>
            <a:fld id="{B3BFDD3D-97D6-1F46-A877-CE15E695FD02}" type="datetimeFigureOut">
              <a:rPr lang="en-US" smtClean="0"/>
              <a:t>7/19/23</a:t>
            </a:fld>
            <a:endParaRPr lang="en-US"/>
          </a:p>
        </p:txBody>
      </p:sp>
      <p:sp>
        <p:nvSpPr>
          <p:cNvPr id="6" name="Footer Placeholder 5">
            <a:extLst>
              <a:ext uri="{FF2B5EF4-FFF2-40B4-BE49-F238E27FC236}">
                <a16:creationId xmlns:a16="http://schemas.microsoft.com/office/drawing/2014/main" id="{D27BC81E-31D2-4631-F4EA-3919353D95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AA6BF3-330B-DC7E-5B7F-F3105149A7D5}"/>
              </a:ext>
            </a:extLst>
          </p:cNvPr>
          <p:cNvSpPr>
            <a:spLocks noGrp="1"/>
          </p:cNvSpPr>
          <p:nvPr>
            <p:ph type="sldNum" sz="quarter" idx="12"/>
          </p:nvPr>
        </p:nvSpPr>
        <p:spPr/>
        <p:txBody>
          <a:bodyPr/>
          <a:lstStyle/>
          <a:p>
            <a:fld id="{1916A671-209D-5644-A014-72B1E3F8924B}" type="slidenum">
              <a:rPr lang="en-US" smtClean="0"/>
              <a:t>‹#›</a:t>
            </a:fld>
            <a:endParaRPr lang="en-US"/>
          </a:p>
        </p:txBody>
      </p:sp>
    </p:spTree>
    <p:extLst>
      <p:ext uri="{BB962C8B-B14F-4D97-AF65-F5344CB8AC3E}">
        <p14:creationId xmlns:p14="http://schemas.microsoft.com/office/powerpoint/2010/main" val="145291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2BA6D7-D717-146D-F530-D95EB7104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67880A-37D5-3D0A-2BE8-B67DA3AD4F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1581D-FE25-FC24-552D-5CC326999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FDD3D-97D6-1F46-A877-CE15E695FD02}" type="datetimeFigureOut">
              <a:rPr lang="en-US" smtClean="0"/>
              <a:t>7/19/23</a:t>
            </a:fld>
            <a:endParaRPr lang="en-US"/>
          </a:p>
        </p:txBody>
      </p:sp>
      <p:sp>
        <p:nvSpPr>
          <p:cNvPr id="5" name="Footer Placeholder 4">
            <a:extLst>
              <a:ext uri="{FF2B5EF4-FFF2-40B4-BE49-F238E27FC236}">
                <a16:creationId xmlns:a16="http://schemas.microsoft.com/office/drawing/2014/main" id="{2836A05F-AE53-B66F-D4BD-2D65297670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5AC83D-2BD1-9E3B-5F3F-73F9DC6386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6A671-209D-5644-A014-72B1E3F8924B}" type="slidenum">
              <a:rPr lang="en-US" smtClean="0"/>
              <a:t>‹#›</a:t>
            </a:fld>
            <a:endParaRPr lang="en-US"/>
          </a:p>
        </p:txBody>
      </p:sp>
    </p:spTree>
    <p:extLst>
      <p:ext uri="{BB962C8B-B14F-4D97-AF65-F5344CB8AC3E}">
        <p14:creationId xmlns:p14="http://schemas.microsoft.com/office/powerpoint/2010/main" val="3096857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B41F10-530C-04D3-AC82-CAB9F2172E0D}"/>
              </a:ext>
            </a:extLst>
          </p:cNvPr>
          <p:cNvSpPr>
            <a:spLocks noGrp="1"/>
          </p:cNvSpPr>
          <p:nvPr>
            <p:ph type="ctrTitle"/>
          </p:nvPr>
        </p:nvSpPr>
        <p:spPr/>
        <p:txBody>
          <a:bodyPr/>
          <a:lstStyle/>
          <a:p>
            <a:r>
              <a:rPr lang="en-US" dirty="0"/>
              <a:t>Big Mountain Ski Resort Ticket Pricing Strategy</a:t>
            </a:r>
          </a:p>
        </p:txBody>
      </p:sp>
      <p:sp>
        <p:nvSpPr>
          <p:cNvPr id="5" name="Subtitle 4">
            <a:extLst>
              <a:ext uri="{FF2B5EF4-FFF2-40B4-BE49-F238E27FC236}">
                <a16:creationId xmlns:a16="http://schemas.microsoft.com/office/drawing/2014/main" id="{FE1A448B-DD4F-4C34-4332-F80CBD94E49A}"/>
              </a:ext>
            </a:extLst>
          </p:cNvPr>
          <p:cNvSpPr>
            <a:spLocks noGrp="1"/>
          </p:cNvSpPr>
          <p:nvPr>
            <p:ph type="subTitle" idx="1"/>
          </p:nvPr>
        </p:nvSpPr>
        <p:spPr/>
        <p:txBody>
          <a:bodyPr/>
          <a:lstStyle/>
          <a:p>
            <a:r>
              <a:rPr lang="en-US" dirty="0"/>
              <a:t>Grace Nye</a:t>
            </a:r>
          </a:p>
        </p:txBody>
      </p:sp>
    </p:spTree>
    <p:extLst>
      <p:ext uri="{BB962C8B-B14F-4D97-AF65-F5344CB8AC3E}">
        <p14:creationId xmlns:p14="http://schemas.microsoft.com/office/powerpoint/2010/main" val="13862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B491-BA22-2522-6CD2-3F465A5C3DC8}"/>
              </a:ext>
            </a:extLst>
          </p:cNvPr>
          <p:cNvSpPr>
            <a:spLocks noGrp="1"/>
          </p:cNvSpPr>
          <p:nvPr>
            <p:ph type="title"/>
          </p:nvPr>
        </p:nvSpPr>
        <p:spPr>
          <a:xfrm>
            <a:off x="762000" y="1138036"/>
            <a:ext cx="4085665" cy="1402470"/>
          </a:xfrm>
        </p:spPr>
        <p:txBody>
          <a:bodyPr anchor="t">
            <a:normAutofit/>
          </a:bodyPr>
          <a:lstStyle/>
          <a:p>
            <a:r>
              <a:rPr lang="en-US" sz="3200"/>
              <a:t>Big Mountain Ski Resort</a:t>
            </a:r>
          </a:p>
        </p:txBody>
      </p:sp>
      <p:cxnSp>
        <p:nvCxnSpPr>
          <p:cNvPr id="1031" name="Straight Connector 103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3B4BAB-4031-04E7-4E69-70414FE7B4EB}"/>
              </a:ext>
            </a:extLst>
          </p:cNvPr>
          <p:cNvSpPr>
            <a:spLocks noGrp="1"/>
          </p:cNvSpPr>
          <p:nvPr>
            <p:ph idx="1"/>
          </p:nvPr>
        </p:nvSpPr>
        <p:spPr>
          <a:xfrm>
            <a:off x="762000" y="2136128"/>
            <a:ext cx="4085665" cy="3591207"/>
          </a:xfrm>
        </p:spPr>
        <p:txBody>
          <a:bodyPr>
            <a:normAutofit/>
          </a:bodyPr>
          <a:lstStyle/>
          <a:p>
            <a:r>
              <a:rPr lang="en-US" sz="2500" dirty="0"/>
              <a:t>New chair lift installed – need to offset the increase in operational costs by increasing revenue </a:t>
            </a:r>
          </a:p>
          <a:p>
            <a:r>
              <a:rPr lang="en-US" sz="2500" dirty="0"/>
              <a:t>Can the market support an increase in ticket pricing? </a:t>
            </a:r>
          </a:p>
          <a:p>
            <a:r>
              <a:rPr lang="en-US" sz="2500" dirty="0"/>
              <a:t>What facilities at the resort do customers value most? </a:t>
            </a:r>
          </a:p>
        </p:txBody>
      </p:sp>
      <p:pic>
        <p:nvPicPr>
          <p:cNvPr id="1026" name="Picture 2" descr="15 of the Best Montana Ski Resorts To Visit This Winter">
            <a:extLst>
              <a:ext uri="{FF2B5EF4-FFF2-40B4-BE49-F238E27FC236}">
                <a16:creationId xmlns:a16="http://schemas.microsoft.com/office/drawing/2014/main" id="{3D8FED3F-2F93-C455-F735-ED0C6D695B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88" r="13247" b="-1"/>
          <a:stretch/>
        </p:blipFill>
        <p:spPr bwMode="auto">
          <a:xfrm>
            <a:off x="5650992" y="10"/>
            <a:ext cx="6541008"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49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F07A-0C87-35D1-DA01-D21B87799491}"/>
              </a:ext>
            </a:extLst>
          </p:cNvPr>
          <p:cNvSpPr>
            <a:spLocks noGrp="1"/>
          </p:cNvSpPr>
          <p:nvPr>
            <p:ph type="title"/>
          </p:nvPr>
        </p:nvSpPr>
        <p:spPr/>
        <p:txBody>
          <a:bodyPr/>
          <a:lstStyle/>
          <a:p>
            <a:r>
              <a:rPr lang="en-US" dirty="0"/>
              <a:t>Big Mountain Ski Resort</a:t>
            </a:r>
          </a:p>
        </p:txBody>
      </p:sp>
      <p:sp>
        <p:nvSpPr>
          <p:cNvPr id="3" name="Content Placeholder 2">
            <a:extLst>
              <a:ext uri="{FF2B5EF4-FFF2-40B4-BE49-F238E27FC236}">
                <a16:creationId xmlns:a16="http://schemas.microsoft.com/office/drawing/2014/main" id="{98C46EAB-BDE6-AB87-AD9E-03FAF438222E}"/>
              </a:ext>
            </a:extLst>
          </p:cNvPr>
          <p:cNvSpPr>
            <a:spLocks noGrp="1"/>
          </p:cNvSpPr>
          <p:nvPr>
            <p:ph idx="1"/>
          </p:nvPr>
        </p:nvSpPr>
        <p:spPr>
          <a:xfrm>
            <a:off x="838200" y="2506834"/>
            <a:ext cx="10515600" cy="1844332"/>
          </a:xfrm>
        </p:spPr>
        <p:txBody>
          <a:bodyPr>
            <a:normAutofit/>
          </a:bodyPr>
          <a:lstStyle/>
          <a:p>
            <a:pPr marL="0" indent="0" algn="ctr">
              <a:buNone/>
            </a:pPr>
            <a:r>
              <a:rPr lang="en-US" dirty="0"/>
              <a:t>How can we increase revenue by 10% and offset the increased operational cost of the new chair lift over the next season by increasing ticket prices, adding new facilities that customers value, or removing facilities that customers do not value? </a:t>
            </a:r>
          </a:p>
        </p:txBody>
      </p:sp>
    </p:spTree>
    <p:extLst>
      <p:ext uri="{BB962C8B-B14F-4D97-AF65-F5344CB8AC3E}">
        <p14:creationId xmlns:p14="http://schemas.microsoft.com/office/powerpoint/2010/main" val="5792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193D-14B5-3255-EB38-1A2C16439D27}"/>
              </a:ext>
            </a:extLst>
          </p:cNvPr>
          <p:cNvSpPr>
            <a:spLocks noGrp="1"/>
          </p:cNvSpPr>
          <p:nvPr>
            <p:ph type="title"/>
          </p:nvPr>
        </p:nvSpPr>
        <p:spPr>
          <a:xfrm>
            <a:off x="838200" y="222840"/>
            <a:ext cx="10515600" cy="1325563"/>
          </a:xfrm>
        </p:spPr>
        <p:txBody>
          <a:bodyPr/>
          <a:lstStyle/>
          <a:p>
            <a:r>
              <a:rPr lang="en-US" dirty="0"/>
              <a:t>Recommendation and key findings</a:t>
            </a:r>
          </a:p>
        </p:txBody>
      </p:sp>
      <p:graphicFrame>
        <p:nvGraphicFramePr>
          <p:cNvPr id="9" name="Content Placeholder 8">
            <a:extLst>
              <a:ext uri="{FF2B5EF4-FFF2-40B4-BE49-F238E27FC236}">
                <a16:creationId xmlns:a16="http://schemas.microsoft.com/office/drawing/2014/main" id="{EAEEDD55-66EC-5A51-567A-F7A086A6B148}"/>
              </a:ext>
            </a:extLst>
          </p:cNvPr>
          <p:cNvGraphicFramePr>
            <a:graphicFrameLocks noGrp="1"/>
          </p:cNvGraphicFramePr>
          <p:nvPr>
            <p:ph idx="1"/>
            <p:extLst>
              <p:ext uri="{D42A27DB-BD31-4B8C-83A1-F6EECF244321}">
                <p14:modId xmlns:p14="http://schemas.microsoft.com/office/powerpoint/2010/main" val="2684995023"/>
              </p:ext>
            </p:extLst>
          </p:nvPr>
        </p:nvGraphicFramePr>
        <p:xfrm>
          <a:off x="838200" y="1244858"/>
          <a:ext cx="10515600" cy="3425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88F81E3-BCD7-C3AA-E01A-CD7246EA3ECE}"/>
              </a:ext>
            </a:extLst>
          </p:cNvPr>
          <p:cNvSpPr txBox="1"/>
          <p:nvPr/>
        </p:nvSpPr>
        <p:spPr>
          <a:xfrm>
            <a:off x="1283043" y="4093881"/>
            <a:ext cx="9290490" cy="2246769"/>
          </a:xfrm>
          <a:prstGeom prst="rect">
            <a:avLst/>
          </a:prstGeom>
          <a:noFill/>
        </p:spPr>
        <p:txBody>
          <a:bodyPr wrap="square" rtlCol="0">
            <a:spAutoFit/>
          </a:bodyPr>
          <a:lstStyle/>
          <a:p>
            <a:r>
              <a:rPr lang="en-US" sz="2800" dirty="0"/>
              <a:t>Recommendation: add a run, lengthen the longest run by 150 feet, add a chair lift</a:t>
            </a:r>
          </a:p>
          <a:p>
            <a:pPr marL="457200" indent="-457200">
              <a:buFont typeface="Arial" panose="020B0604020202020204" pitchFamily="34" charset="0"/>
              <a:buChar char="•"/>
            </a:pPr>
            <a:r>
              <a:rPr lang="en-US" sz="2800" dirty="0"/>
              <a:t>This scenario supports a ticket price increase of $1.99</a:t>
            </a:r>
          </a:p>
          <a:p>
            <a:pPr marL="457200" indent="-457200">
              <a:buFont typeface="Arial" panose="020B0604020202020204" pitchFamily="34" charset="0"/>
              <a:buChar char="•"/>
            </a:pPr>
            <a:r>
              <a:rPr lang="en-US" sz="2800" dirty="0"/>
              <a:t>Could be expected to add up to $3,474,638 in additional revenue over the season</a:t>
            </a:r>
          </a:p>
        </p:txBody>
      </p:sp>
      <p:sp>
        <p:nvSpPr>
          <p:cNvPr id="10" name="TextBox 9">
            <a:extLst>
              <a:ext uri="{FF2B5EF4-FFF2-40B4-BE49-F238E27FC236}">
                <a16:creationId xmlns:a16="http://schemas.microsoft.com/office/drawing/2014/main" id="{4FD595E3-82BC-A1B0-DC77-EFDF9C957C37}"/>
              </a:ext>
            </a:extLst>
          </p:cNvPr>
          <p:cNvSpPr txBox="1"/>
          <p:nvPr/>
        </p:nvSpPr>
        <p:spPr>
          <a:xfrm>
            <a:off x="1283043" y="1286793"/>
            <a:ext cx="9290490" cy="523220"/>
          </a:xfrm>
          <a:prstGeom prst="rect">
            <a:avLst/>
          </a:prstGeom>
          <a:noFill/>
        </p:spPr>
        <p:txBody>
          <a:bodyPr wrap="square" rtlCol="0">
            <a:spAutoFit/>
          </a:bodyPr>
          <a:lstStyle/>
          <a:p>
            <a:r>
              <a:rPr lang="en-US" sz="2800" dirty="0"/>
              <a:t>Key facilities:</a:t>
            </a:r>
          </a:p>
        </p:txBody>
      </p:sp>
    </p:spTree>
    <p:extLst>
      <p:ext uri="{BB962C8B-B14F-4D97-AF65-F5344CB8AC3E}">
        <p14:creationId xmlns:p14="http://schemas.microsoft.com/office/powerpoint/2010/main" val="1344532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BABE6-4FAC-15E1-8FE9-EF11FC1E5DDA}"/>
              </a:ext>
            </a:extLst>
          </p:cNvPr>
          <p:cNvSpPr>
            <a:spLocks noGrp="1"/>
          </p:cNvSpPr>
          <p:nvPr>
            <p:ph idx="1"/>
          </p:nvPr>
        </p:nvSpPr>
        <p:spPr>
          <a:xfrm>
            <a:off x="838200" y="2141537"/>
            <a:ext cx="3573162" cy="4351338"/>
          </a:xfrm>
        </p:spPr>
        <p:txBody>
          <a:bodyPr/>
          <a:lstStyle/>
          <a:p>
            <a:r>
              <a:rPr lang="en-US" dirty="0"/>
              <a:t>Model is a random forest regressor, chosen because of its performance on the test set and in cross-validation </a:t>
            </a:r>
          </a:p>
          <a:p>
            <a:r>
              <a:rPr lang="en-US" dirty="0"/>
              <a:t>Has a mean absolute error of $10.39</a:t>
            </a:r>
          </a:p>
        </p:txBody>
      </p:sp>
      <p:pic>
        <p:nvPicPr>
          <p:cNvPr id="5" name="Picture 4" descr="A graph with blue and white text&#10;&#10;Description automatically generated">
            <a:extLst>
              <a:ext uri="{FF2B5EF4-FFF2-40B4-BE49-F238E27FC236}">
                <a16:creationId xmlns:a16="http://schemas.microsoft.com/office/drawing/2014/main" id="{3A6D0660-A3EF-B5F7-6366-B793EA2F1848}"/>
              </a:ext>
            </a:extLst>
          </p:cNvPr>
          <p:cNvPicPr>
            <a:picLocks noChangeAspect="1"/>
          </p:cNvPicPr>
          <p:nvPr/>
        </p:nvPicPr>
        <p:blipFill>
          <a:blip r:embed="rId2"/>
          <a:stretch>
            <a:fillRect/>
          </a:stretch>
        </p:blipFill>
        <p:spPr>
          <a:xfrm>
            <a:off x="4419600" y="857447"/>
            <a:ext cx="7772400" cy="5864629"/>
          </a:xfrm>
          <a:prstGeom prst="rect">
            <a:avLst/>
          </a:prstGeom>
        </p:spPr>
      </p:pic>
      <p:sp>
        <p:nvSpPr>
          <p:cNvPr id="2" name="Title 1">
            <a:extLst>
              <a:ext uri="{FF2B5EF4-FFF2-40B4-BE49-F238E27FC236}">
                <a16:creationId xmlns:a16="http://schemas.microsoft.com/office/drawing/2014/main" id="{2840651D-C9DB-9489-24F1-C457414624D9}"/>
              </a:ext>
            </a:extLst>
          </p:cNvPr>
          <p:cNvSpPr>
            <a:spLocks noGrp="1"/>
          </p:cNvSpPr>
          <p:nvPr>
            <p:ph type="title"/>
          </p:nvPr>
        </p:nvSpPr>
        <p:spPr>
          <a:xfrm>
            <a:off x="838200" y="365125"/>
            <a:ext cx="4623486" cy="1325563"/>
          </a:xfrm>
        </p:spPr>
        <p:txBody>
          <a:bodyPr/>
          <a:lstStyle/>
          <a:p>
            <a:r>
              <a:rPr lang="en-US" dirty="0"/>
              <a:t>Modelling Results &amp; Analysis</a:t>
            </a:r>
          </a:p>
        </p:txBody>
      </p:sp>
    </p:spTree>
    <p:extLst>
      <p:ext uri="{BB962C8B-B14F-4D97-AF65-F5344CB8AC3E}">
        <p14:creationId xmlns:p14="http://schemas.microsoft.com/office/powerpoint/2010/main" val="102527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651D-C9DB-9489-24F1-C457414624D9}"/>
              </a:ext>
            </a:extLst>
          </p:cNvPr>
          <p:cNvSpPr>
            <a:spLocks noGrp="1"/>
          </p:cNvSpPr>
          <p:nvPr>
            <p:ph type="title"/>
          </p:nvPr>
        </p:nvSpPr>
        <p:spPr/>
        <p:txBody>
          <a:bodyPr/>
          <a:lstStyle/>
          <a:p>
            <a:r>
              <a:rPr lang="en-US" dirty="0"/>
              <a:t>Modelling Results &amp; Analysis</a:t>
            </a:r>
          </a:p>
        </p:txBody>
      </p:sp>
      <p:sp>
        <p:nvSpPr>
          <p:cNvPr id="3" name="Content Placeholder 2">
            <a:extLst>
              <a:ext uri="{FF2B5EF4-FFF2-40B4-BE49-F238E27FC236}">
                <a16:creationId xmlns:a16="http://schemas.microsoft.com/office/drawing/2014/main" id="{82ABABE6-4FAC-15E1-8FE9-EF11FC1E5DDA}"/>
              </a:ext>
            </a:extLst>
          </p:cNvPr>
          <p:cNvSpPr>
            <a:spLocks noGrp="1"/>
          </p:cNvSpPr>
          <p:nvPr>
            <p:ph idx="1"/>
          </p:nvPr>
        </p:nvSpPr>
        <p:spPr/>
        <p:txBody>
          <a:bodyPr/>
          <a:lstStyle/>
          <a:p>
            <a:r>
              <a:rPr lang="en-US" dirty="0"/>
              <a:t>Model predicts a ticket price of $95.87, actual price is $81.00</a:t>
            </a:r>
          </a:p>
          <a:p>
            <a:r>
              <a:rPr lang="en-US" dirty="0"/>
              <a:t>Even assuming the full range of error, still suggests the market could support a ticket price of $85.48, a $4.48 increase</a:t>
            </a:r>
          </a:p>
          <a:p>
            <a:r>
              <a:rPr lang="en-US" dirty="0"/>
              <a:t>Big Mountain Resort falls at the high end of the distributions for each of the six valuable features mentioned above</a:t>
            </a:r>
          </a:p>
        </p:txBody>
      </p:sp>
    </p:spTree>
    <p:extLst>
      <p:ext uri="{BB962C8B-B14F-4D97-AF65-F5344CB8AC3E}">
        <p14:creationId xmlns:p14="http://schemas.microsoft.com/office/powerpoint/2010/main" val="259461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A graph with numbers and lines&#10;&#10;Description automatically generated">
            <a:extLst>
              <a:ext uri="{FF2B5EF4-FFF2-40B4-BE49-F238E27FC236}">
                <a16:creationId xmlns:a16="http://schemas.microsoft.com/office/drawing/2014/main" id="{95E92C44-B952-53B9-3C8C-790C9E3D623F}"/>
              </a:ext>
            </a:extLst>
          </p:cNvPr>
          <p:cNvPicPr>
            <a:picLocks noChangeAspect="1"/>
          </p:cNvPicPr>
          <p:nvPr/>
        </p:nvPicPr>
        <p:blipFill>
          <a:blip r:embed="rId2"/>
          <a:stretch>
            <a:fillRect/>
          </a:stretch>
        </p:blipFill>
        <p:spPr>
          <a:xfrm>
            <a:off x="239635" y="281803"/>
            <a:ext cx="5644331" cy="2949162"/>
          </a:xfrm>
          <a:prstGeom prst="rect">
            <a:avLst/>
          </a:prstGeom>
        </p:spPr>
      </p:pic>
      <p:sp>
        <p:nvSpPr>
          <p:cNvPr id="33" name="Rectangle 26">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graph of a bar graph&#10;&#10;Description automatically generated">
            <a:extLst>
              <a:ext uri="{FF2B5EF4-FFF2-40B4-BE49-F238E27FC236}">
                <a16:creationId xmlns:a16="http://schemas.microsoft.com/office/drawing/2014/main" id="{DAFB0517-955A-4CFA-EA2E-D565FBC1D857}"/>
              </a:ext>
            </a:extLst>
          </p:cNvPr>
          <p:cNvPicPr>
            <a:picLocks noChangeAspect="1"/>
          </p:cNvPicPr>
          <p:nvPr/>
        </p:nvPicPr>
        <p:blipFill>
          <a:blip r:embed="rId3"/>
          <a:stretch>
            <a:fillRect/>
          </a:stretch>
        </p:blipFill>
        <p:spPr>
          <a:xfrm>
            <a:off x="6141720" y="163012"/>
            <a:ext cx="6069988" cy="3186743"/>
          </a:xfrm>
          <a:prstGeom prst="rect">
            <a:avLst/>
          </a:prstGeom>
        </p:spPr>
      </p:pic>
      <p:sp>
        <p:nvSpPr>
          <p:cNvPr id="34" name="Rectangle 28">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0">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aph of a graph&#10;&#10;Description automatically generated">
            <a:extLst>
              <a:ext uri="{FF2B5EF4-FFF2-40B4-BE49-F238E27FC236}">
                <a16:creationId xmlns:a16="http://schemas.microsoft.com/office/drawing/2014/main" id="{D71F00D0-D8D2-7315-7D41-0D7A6B9A2652}"/>
              </a:ext>
            </a:extLst>
          </p:cNvPr>
          <p:cNvPicPr>
            <a:picLocks noChangeAspect="1"/>
          </p:cNvPicPr>
          <p:nvPr/>
        </p:nvPicPr>
        <p:blipFill>
          <a:blip r:embed="rId4"/>
          <a:stretch>
            <a:fillRect/>
          </a:stretch>
        </p:blipFill>
        <p:spPr>
          <a:xfrm>
            <a:off x="80792" y="3627035"/>
            <a:ext cx="5964895" cy="3071920"/>
          </a:xfrm>
          <a:prstGeom prst="rect">
            <a:avLst/>
          </a:prstGeom>
        </p:spPr>
      </p:pic>
      <p:pic>
        <p:nvPicPr>
          <p:cNvPr id="13" name="Picture 12" descr="A graph of blue and red lines&#10;&#10;Description automatically generated">
            <a:extLst>
              <a:ext uri="{FF2B5EF4-FFF2-40B4-BE49-F238E27FC236}">
                <a16:creationId xmlns:a16="http://schemas.microsoft.com/office/drawing/2014/main" id="{F3C95E8A-EC7D-9A29-3A02-9BD7B3DDD2E6}"/>
              </a:ext>
            </a:extLst>
          </p:cNvPr>
          <p:cNvPicPr>
            <a:picLocks noChangeAspect="1"/>
          </p:cNvPicPr>
          <p:nvPr/>
        </p:nvPicPr>
        <p:blipFill>
          <a:blip r:embed="rId5"/>
          <a:stretch>
            <a:fillRect/>
          </a:stretch>
        </p:blipFill>
        <p:spPr>
          <a:xfrm>
            <a:off x="6308034" y="3664526"/>
            <a:ext cx="5735771" cy="2996938"/>
          </a:xfrm>
          <a:prstGeom prst="rect">
            <a:avLst/>
          </a:prstGeom>
        </p:spPr>
      </p:pic>
    </p:spTree>
    <p:extLst>
      <p:ext uri="{BB962C8B-B14F-4D97-AF65-F5344CB8AC3E}">
        <p14:creationId xmlns:p14="http://schemas.microsoft.com/office/powerpoint/2010/main" val="359779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651D-C9DB-9489-24F1-C457414624D9}"/>
              </a:ext>
            </a:extLst>
          </p:cNvPr>
          <p:cNvSpPr>
            <a:spLocks noGrp="1"/>
          </p:cNvSpPr>
          <p:nvPr>
            <p:ph type="title"/>
          </p:nvPr>
        </p:nvSpPr>
        <p:spPr>
          <a:xfrm>
            <a:off x="838200" y="109072"/>
            <a:ext cx="10515600" cy="1325563"/>
          </a:xfrm>
        </p:spPr>
        <p:txBody>
          <a:bodyPr/>
          <a:lstStyle/>
          <a:p>
            <a:r>
              <a:rPr lang="en-US" dirty="0"/>
              <a:t>Modelling Results &amp; Analysis</a:t>
            </a:r>
          </a:p>
        </p:txBody>
      </p:sp>
      <p:grpSp>
        <p:nvGrpSpPr>
          <p:cNvPr id="19" name="Group 18">
            <a:extLst>
              <a:ext uri="{FF2B5EF4-FFF2-40B4-BE49-F238E27FC236}">
                <a16:creationId xmlns:a16="http://schemas.microsoft.com/office/drawing/2014/main" id="{751DEBBD-B2C2-662E-D828-FCD419F69895}"/>
              </a:ext>
            </a:extLst>
          </p:cNvPr>
          <p:cNvGrpSpPr/>
          <p:nvPr/>
        </p:nvGrpSpPr>
        <p:grpSpPr>
          <a:xfrm>
            <a:off x="3407697" y="1630276"/>
            <a:ext cx="2646441" cy="4001095"/>
            <a:chOff x="3352801" y="1125794"/>
            <a:chExt cx="2646441" cy="4001095"/>
          </a:xfrm>
        </p:grpSpPr>
        <p:sp>
          <p:nvSpPr>
            <p:cNvPr id="8" name="TextBox 7">
              <a:extLst>
                <a:ext uri="{FF2B5EF4-FFF2-40B4-BE49-F238E27FC236}">
                  <a16:creationId xmlns:a16="http://schemas.microsoft.com/office/drawing/2014/main" id="{C510A7A1-4DEF-6E8D-2003-E323A01FCAD7}"/>
                </a:ext>
              </a:extLst>
            </p:cNvPr>
            <p:cNvSpPr txBox="1"/>
            <p:nvPr/>
          </p:nvSpPr>
          <p:spPr>
            <a:xfrm>
              <a:off x="3352801" y="1125794"/>
              <a:ext cx="2646441" cy="4001095"/>
            </a:xfrm>
            <a:prstGeom prst="rect">
              <a:avLst/>
            </a:prstGeom>
            <a:noFill/>
          </p:spPr>
          <p:txBody>
            <a:bodyPr wrap="square" rtlCol="0">
              <a:spAutoFit/>
            </a:bodyPr>
            <a:lstStyle/>
            <a:p>
              <a:pPr algn="ctr"/>
              <a:r>
                <a:rPr lang="en-US" sz="2000" b="1" dirty="0"/>
                <a:t>Scenario 2</a:t>
              </a:r>
            </a:p>
            <a:p>
              <a:pPr algn="ctr"/>
              <a:r>
                <a:rPr lang="en-US" dirty="0"/>
                <a:t>Add a run, lengthen the longest run by 150 feet, add a chair lift</a:t>
              </a:r>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Supports an increase in ticket price of $1.99 </a:t>
              </a:r>
              <a:r>
                <a:rPr lang="en-US" dirty="0">
                  <a:sym typeface="Wingdings" pitchFamily="2" charset="2"/>
                </a:rPr>
                <a:t> could lead to an increase in revenue of </a:t>
              </a:r>
              <a:r>
                <a:rPr lang="en-US" sz="1800" dirty="0"/>
                <a:t>$3,474,638 over the season</a:t>
              </a:r>
              <a:endParaRPr lang="en-US" dirty="0"/>
            </a:p>
          </p:txBody>
        </p:sp>
        <p:sp>
          <p:nvSpPr>
            <p:cNvPr id="13" name="Down Arrow 12">
              <a:extLst>
                <a:ext uri="{FF2B5EF4-FFF2-40B4-BE49-F238E27FC236}">
                  <a16:creationId xmlns:a16="http://schemas.microsoft.com/office/drawing/2014/main" id="{13F9FA57-EF06-18EE-9253-F19FB64D5AA6}"/>
                </a:ext>
              </a:extLst>
            </p:cNvPr>
            <p:cNvSpPr/>
            <p:nvPr/>
          </p:nvSpPr>
          <p:spPr>
            <a:xfrm>
              <a:off x="4461765" y="2522157"/>
              <a:ext cx="407773" cy="918858"/>
            </a:xfrm>
            <a:prstGeom prst="downArrow">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16B0333-DDA4-3410-D397-376FBC7ED50B}"/>
              </a:ext>
            </a:extLst>
          </p:cNvPr>
          <p:cNvGrpSpPr/>
          <p:nvPr/>
        </p:nvGrpSpPr>
        <p:grpSpPr>
          <a:xfrm>
            <a:off x="6278611" y="1630276"/>
            <a:ext cx="2646441" cy="4001095"/>
            <a:chOff x="6192757" y="1125793"/>
            <a:chExt cx="2646441" cy="4001095"/>
          </a:xfrm>
        </p:grpSpPr>
        <p:sp>
          <p:nvSpPr>
            <p:cNvPr id="9" name="TextBox 8">
              <a:extLst>
                <a:ext uri="{FF2B5EF4-FFF2-40B4-BE49-F238E27FC236}">
                  <a16:creationId xmlns:a16="http://schemas.microsoft.com/office/drawing/2014/main" id="{604FFEA3-EF6F-DACE-3407-D3888771A975}"/>
                </a:ext>
              </a:extLst>
            </p:cNvPr>
            <p:cNvSpPr txBox="1"/>
            <p:nvPr/>
          </p:nvSpPr>
          <p:spPr>
            <a:xfrm>
              <a:off x="6192757" y="1125793"/>
              <a:ext cx="2646441" cy="4001095"/>
            </a:xfrm>
            <a:prstGeom prst="rect">
              <a:avLst/>
            </a:prstGeom>
            <a:noFill/>
          </p:spPr>
          <p:txBody>
            <a:bodyPr wrap="square" rtlCol="0">
              <a:spAutoFit/>
            </a:bodyPr>
            <a:lstStyle/>
            <a:p>
              <a:pPr algn="ctr"/>
              <a:r>
                <a:rPr lang="en-US" sz="2000" b="1" dirty="0"/>
                <a:t>Scenario 3</a:t>
              </a:r>
            </a:p>
            <a:p>
              <a:pPr algn="ctr"/>
              <a:r>
                <a:rPr lang="en-US" dirty="0"/>
                <a:t>Add a run, lengthen the longest run by 150 feet, add a chair lift, add 2 acres of snow making coverage</a:t>
              </a:r>
            </a:p>
            <a:p>
              <a:pPr algn="ctr"/>
              <a:endParaRPr lang="en-US" dirty="0"/>
            </a:p>
            <a:p>
              <a:pPr algn="ctr"/>
              <a:endParaRPr lang="en-US" dirty="0"/>
            </a:p>
            <a:p>
              <a:pPr algn="ctr"/>
              <a:endParaRPr lang="en-US" dirty="0"/>
            </a:p>
            <a:p>
              <a:pPr algn="ctr"/>
              <a:r>
                <a:rPr lang="en-US" dirty="0"/>
                <a:t>Supports the same increase in ticket price as scenario 2, but with additional operational costs</a:t>
              </a:r>
            </a:p>
          </p:txBody>
        </p:sp>
        <p:sp>
          <p:nvSpPr>
            <p:cNvPr id="14" name="Down Arrow 13">
              <a:extLst>
                <a:ext uri="{FF2B5EF4-FFF2-40B4-BE49-F238E27FC236}">
                  <a16:creationId xmlns:a16="http://schemas.microsoft.com/office/drawing/2014/main" id="{7AEC9CAA-8CF1-19EC-9AD9-0FBCE23FD01E}"/>
                </a:ext>
              </a:extLst>
            </p:cNvPr>
            <p:cNvSpPr/>
            <p:nvPr/>
          </p:nvSpPr>
          <p:spPr>
            <a:xfrm>
              <a:off x="7312092" y="3008847"/>
              <a:ext cx="407773" cy="575672"/>
            </a:xfrm>
            <a:prstGeom prst="downArrow">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CFE6F410-379E-135D-5747-C65D0099BD3B}"/>
              </a:ext>
            </a:extLst>
          </p:cNvPr>
          <p:cNvGrpSpPr/>
          <p:nvPr/>
        </p:nvGrpSpPr>
        <p:grpSpPr>
          <a:xfrm>
            <a:off x="8925052" y="1651282"/>
            <a:ext cx="2646441" cy="3724096"/>
            <a:chOff x="8839198" y="1119538"/>
            <a:chExt cx="2646441" cy="3724096"/>
          </a:xfrm>
        </p:grpSpPr>
        <p:sp>
          <p:nvSpPr>
            <p:cNvPr id="10" name="TextBox 9">
              <a:extLst>
                <a:ext uri="{FF2B5EF4-FFF2-40B4-BE49-F238E27FC236}">
                  <a16:creationId xmlns:a16="http://schemas.microsoft.com/office/drawing/2014/main" id="{2544768F-0A05-06D3-151A-380F78CC8342}"/>
                </a:ext>
              </a:extLst>
            </p:cNvPr>
            <p:cNvSpPr txBox="1"/>
            <p:nvPr/>
          </p:nvSpPr>
          <p:spPr>
            <a:xfrm>
              <a:off x="8839198" y="1119538"/>
              <a:ext cx="2646441" cy="3724096"/>
            </a:xfrm>
            <a:prstGeom prst="rect">
              <a:avLst/>
            </a:prstGeom>
            <a:noFill/>
          </p:spPr>
          <p:txBody>
            <a:bodyPr wrap="square" rtlCol="0">
              <a:spAutoFit/>
            </a:bodyPr>
            <a:lstStyle/>
            <a:p>
              <a:pPr algn="ctr"/>
              <a:r>
                <a:rPr lang="en-US" sz="2000" b="1" dirty="0"/>
                <a:t>Scenario 4</a:t>
              </a:r>
            </a:p>
            <a:p>
              <a:pPr algn="ctr"/>
              <a:r>
                <a:rPr lang="en-US" dirty="0"/>
                <a:t>Lengthen the longest run by 0.2 miles, add 4 acres of snow making coverage</a:t>
              </a:r>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Data does not suggest this will affect ticket prices, either positively or negatively</a:t>
              </a:r>
            </a:p>
          </p:txBody>
        </p:sp>
        <p:sp>
          <p:nvSpPr>
            <p:cNvPr id="15" name="Down Arrow 14">
              <a:extLst>
                <a:ext uri="{FF2B5EF4-FFF2-40B4-BE49-F238E27FC236}">
                  <a16:creationId xmlns:a16="http://schemas.microsoft.com/office/drawing/2014/main" id="{67C432D4-AA64-430B-C9E8-052FAFFDE110}"/>
                </a:ext>
              </a:extLst>
            </p:cNvPr>
            <p:cNvSpPr/>
            <p:nvPr/>
          </p:nvSpPr>
          <p:spPr>
            <a:xfrm>
              <a:off x="9963590" y="2613431"/>
              <a:ext cx="407773" cy="790832"/>
            </a:xfrm>
            <a:prstGeom prst="downArrow">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8A5A2140-8DDD-A2D3-7850-83EBB8961FE4}"/>
              </a:ext>
            </a:extLst>
          </p:cNvPr>
          <p:cNvGrpSpPr/>
          <p:nvPr/>
        </p:nvGrpSpPr>
        <p:grpSpPr>
          <a:xfrm>
            <a:off x="201707" y="1125794"/>
            <a:ext cx="3256825" cy="5732862"/>
            <a:chOff x="201707" y="1125794"/>
            <a:chExt cx="3256825" cy="5732862"/>
          </a:xfrm>
        </p:grpSpPr>
        <p:sp>
          <p:nvSpPr>
            <p:cNvPr id="7" name="TextBox 6">
              <a:extLst>
                <a:ext uri="{FF2B5EF4-FFF2-40B4-BE49-F238E27FC236}">
                  <a16:creationId xmlns:a16="http://schemas.microsoft.com/office/drawing/2014/main" id="{FE10BEED-981B-6054-CA60-C0C3817DE437}"/>
                </a:ext>
              </a:extLst>
            </p:cNvPr>
            <p:cNvSpPr txBox="1"/>
            <p:nvPr/>
          </p:nvSpPr>
          <p:spPr>
            <a:xfrm>
              <a:off x="368682" y="1125794"/>
              <a:ext cx="3052074" cy="2339102"/>
            </a:xfrm>
            <a:prstGeom prst="rect">
              <a:avLst/>
            </a:prstGeom>
            <a:noFill/>
          </p:spPr>
          <p:txBody>
            <a:bodyPr wrap="square" rtlCol="0">
              <a:spAutoFit/>
            </a:bodyPr>
            <a:lstStyle/>
            <a:p>
              <a:pPr algn="ctr"/>
              <a:r>
                <a:rPr lang="en-US" sz="2000" b="1" dirty="0"/>
                <a:t>Scenario 1</a:t>
              </a:r>
            </a:p>
            <a:p>
              <a:pPr algn="ctr"/>
              <a:r>
                <a:rPr lang="en-US" dirty="0"/>
                <a:t>Close up to ten runs</a:t>
              </a:r>
            </a:p>
            <a:p>
              <a:pPr algn="ctr"/>
              <a:endParaRPr lang="en-US" dirty="0"/>
            </a:p>
            <a:p>
              <a:pPr algn="ctr"/>
              <a:endParaRPr lang="en-US" dirty="0"/>
            </a:p>
            <a:p>
              <a:pPr algn="ctr"/>
              <a:endParaRPr lang="en-US" dirty="0"/>
            </a:p>
            <a:p>
              <a:pPr algn="ctr"/>
              <a:r>
                <a:rPr lang="en-US" dirty="0"/>
                <a:t>Data suggests that closing any more than 1 run will result in a decrease in ticket price </a:t>
              </a:r>
            </a:p>
          </p:txBody>
        </p:sp>
        <p:pic>
          <p:nvPicPr>
            <p:cNvPr id="12" name="Picture 11" descr="A graph with blue dots and numbers&#10;&#10;Description automatically generated">
              <a:extLst>
                <a:ext uri="{FF2B5EF4-FFF2-40B4-BE49-F238E27FC236}">
                  <a16:creationId xmlns:a16="http://schemas.microsoft.com/office/drawing/2014/main" id="{15AE89F2-899A-7630-200D-C462DB502452}"/>
                </a:ext>
              </a:extLst>
            </p:cNvPr>
            <p:cNvPicPr>
              <a:picLocks noChangeAspect="1"/>
            </p:cNvPicPr>
            <p:nvPr/>
          </p:nvPicPr>
          <p:blipFill>
            <a:blip r:embed="rId2"/>
            <a:stretch>
              <a:fillRect/>
            </a:stretch>
          </p:blipFill>
          <p:spPr>
            <a:xfrm>
              <a:off x="201707" y="3630824"/>
              <a:ext cx="3256825" cy="3227832"/>
            </a:xfrm>
            <a:prstGeom prst="rect">
              <a:avLst/>
            </a:prstGeom>
          </p:spPr>
        </p:pic>
        <p:sp>
          <p:nvSpPr>
            <p:cNvPr id="16" name="Down Arrow 15">
              <a:extLst>
                <a:ext uri="{FF2B5EF4-FFF2-40B4-BE49-F238E27FC236}">
                  <a16:creationId xmlns:a16="http://schemas.microsoft.com/office/drawing/2014/main" id="{61DBD046-2FAA-51A8-8CCE-2DFDD522AE1A}"/>
                </a:ext>
              </a:extLst>
            </p:cNvPr>
            <p:cNvSpPr/>
            <p:nvPr/>
          </p:nvSpPr>
          <p:spPr>
            <a:xfrm>
              <a:off x="1690832" y="1952015"/>
              <a:ext cx="407773" cy="497750"/>
            </a:xfrm>
            <a:prstGeom prst="downArrow">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53720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05ED-8638-5082-0655-6543C382BE1B}"/>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02E40DD0-79CE-10B3-F770-03E94A132FA2}"/>
              </a:ext>
            </a:extLst>
          </p:cNvPr>
          <p:cNvSpPr>
            <a:spLocks noGrp="1"/>
          </p:cNvSpPr>
          <p:nvPr>
            <p:ph idx="1"/>
          </p:nvPr>
        </p:nvSpPr>
        <p:spPr/>
        <p:txBody>
          <a:bodyPr/>
          <a:lstStyle/>
          <a:p>
            <a:r>
              <a:rPr lang="en-US" dirty="0"/>
              <a:t>Big Mountain Resort may be </a:t>
            </a:r>
            <a:r>
              <a:rPr lang="en-US" b="1" dirty="0"/>
              <a:t>undercharging</a:t>
            </a:r>
            <a:r>
              <a:rPr lang="en-US" dirty="0"/>
              <a:t> – the market can support an increase in ticket price, especially since Big Mountain boasts many of the features most attractive to customers</a:t>
            </a:r>
          </a:p>
          <a:p>
            <a:r>
              <a:rPr lang="en-US" dirty="0"/>
              <a:t>The model suggests that of the proposed scenarios, </a:t>
            </a:r>
            <a:r>
              <a:rPr lang="en-US" b="1" dirty="0"/>
              <a:t>Scenario 2 </a:t>
            </a:r>
            <a:r>
              <a:rPr lang="en-US" dirty="0"/>
              <a:t>will lead to the greatest increase in revenue with the least addition to operating costs</a:t>
            </a:r>
          </a:p>
          <a:p>
            <a:r>
              <a:rPr lang="en-US" dirty="0"/>
              <a:t>Uncertainty in our model is caused by the lack of some data that may be valuable, for example, number of visitors to each resort every year as well as operational costs</a:t>
            </a:r>
          </a:p>
          <a:p>
            <a:endParaRPr lang="en-US" dirty="0"/>
          </a:p>
        </p:txBody>
      </p:sp>
    </p:spTree>
    <p:extLst>
      <p:ext uri="{BB962C8B-B14F-4D97-AF65-F5344CB8AC3E}">
        <p14:creationId xmlns:p14="http://schemas.microsoft.com/office/powerpoint/2010/main" val="3424228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489</Words>
  <Application>Microsoft Macintosh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Big Mountain Ski Resort Ticket Pricing Strategy</vt:lpstr>
      <vt:lpstr>Big Mountain Ski Resort</vt:lpstr>
      <vt:lpstr>Big Mountain Ski Resort</vt:lpstr>
      <vt:lpstr>Recommendation and key findings</vt:lpstr>
      <vt:lpstr>Modelling Results &amp; Analysis</vt:lpstr>
      <vt:lpstr>Modelling Results &amp; Analysis</vt:lpstr>
      <vt:lpstr>PowerPoint Presentation</vt:lpstr>
      <vt:lpstr>Modelling Results &amp; Analysis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Resort Ticket Pricing Strategy</dc:title>
  <dc:creator>Grace Patricia Nye</dc:creator>
  <cp:lastModifiedBy>Grace Patricia Nye</cp:lastModifiedBy>
  <cp:revision>1</cp:revision>
  <dcterms:created xsi:type="dcterms:W3CDTF">2023-07-19T22:36:40Z</dcterms:created>
  <dcterms:modified xsi:type="dcterms:W3CDTF">2023-07-20T04:26:39Z</dcterms:modified>
</cp:coreProperties>
</file>