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1" r:id="rId7"/>
    <p:sldId id="262" r:id="rId8"/>
    <p:sldId id="264" r:id="rId9"/>
    <p:sldId id="266" r:id="rId10"/>
    <p:sldId id="267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78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03:04:24.2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2358 105 24575,'-23'1'0,"-7"3"0,-32 10 0,8-7 0,-8 1 0,-19 3 0,-5-1 0,0 2 0,3 0 0,16-4 0,7 0 0,-20 5 0,42-9 0,7-5 0,3-1 0,-9-3 0,-12-2 0,-15-1 0,-14 0 0,2 3 0,7 3 0,12 2 0,12 0 0,8 0 0,5 0 0,1 4 0,-5 1 0,-1 1 0,2 0 0,8-4 0,5 0 0,0 0 0,-1 0 0,-4 0 0,-8 0 0,-3-4 0,2 0 0,5-2 0,7 1 0,-2 0 0,-5 1 0,-1 4 0,4 0 0,6 0 0,6 0 0,2-2 0,-1 0 0,-2 0 0,0 0 0,0 0 0,1 0 0,-1 0 0,2 2 0,0 0 0,2 0 0,1-1 0,0-1 0,-1 0 0,-1 0 0,0 0 0,0 0 0,3 0 0,4-1 0,-4-6 0,0-1 0,-4-8 0,-1-2 0,3 1 0,0 3 0,0 4 0,2 1 0,4 0 0,34 3 0,16 3 0,32 3 0,-3 4 0,-4 2 0,-1 1 0,13 0 0,17-3 0,-44-3 0,0-1 0,45 3 0,-13 5 0,-17 6 0,-6 4 0,12 5 0,10 1 0,-1-1 0,-4-5 0,-16-5 0,0-3 0,13 1 0,12-3 0,1-4 0,-14-5 0,-15-3 0,-12-2 0,10 1 0,6 3 0,3 0 0,-6 2 0,-15 0 0,-8 0 0,-6-2 0,-3-2 0,-4 0 0,-5 0 0,-2 2 0,1 2 0,4 0 0,2 0 0,2 0 0,-4-2 0,-2 0 0,-4 0 0,-2 0 0,0 2 0,1 0 0,9-2 0,15-3 0,5-1 0,-4 1 0,-12 3 0,-12 2 0,-3 0 0,1 0 0,2 0 0,1 0 0,8 0 0,13 0 0,8 0 0,8 3 0,12-1 0,17 1 0,9-1 0,-2-5 0,-12 1 0,-19-3 0,-8-1 0,-2 3 0,-3 2 0,4 3 0,6 2 0,2 0 0,1 0 0,5-2 0,-5-1 0,-7-1 0,-9 1 0,-4 3 0,5 1 0,8 1 0,-1-1 0,-10-1 0,-9-2 0,-4-1 0,4 1 0,12 2 0,7 1 0,8-1 0,-3-2 0,-10-2 0,-3 0 0,7 0 0,16 2 0,11 2 0,-6 2 0,-11 0 0,-15 0 0,-4-1 0,7 2 0,5-1 0,6 1 0,-7-1 0,-10-1 0,-9 0 0,-6-4 0,-1 0 0,5-1 0,4 2 0,2 2 0,7 0 0,0 0 0,4-3 0,19-1 0,17 0 0,-31 0 0,2 0 0,6 0 0,0 0 0,-5 0 0,-3 0 0,36 0 0,-27 0 0,-16 0 0,7 0 0,9 0 0,5 0 0,-1 1 0,-3 2 0,0 2 0,9 0 0,1-1 0,-10-2 0,-13-2 0,-13-1 0,-6-3 0,1-2 0,0-1 0,-2-1 0,1 1 0,4 2 0,5 3 0,4 0 0,-5-2 0,-9-1 0,-6-1 0,1 2 0,10 2 0,11 0 0,6-1 0,-9-1 0,-47-1 0,-62-4 0,13 3 0,-5-1 0,-16-2 0,-3-1 0,0 0 0,2 0 0,8 1 0,3 1 0,10 4 0,3 0 0,-14 0 0,29 1 0,11 1 0,-1-1 0,-4 0 0,-21 0 0,-16 1 0,-7 1 0,5 1 0,20-2 0,4 0 0,6-1 0,-1 2 0,0 1 0,3 2 0,-5 2 0,-8 1 0,-6 0 0,-3-1 0,2-1 0,5 2 0,5 0 0,-1-3 0,-7 0 0,-4-2 0,-5-2 0,0-1 0,-8 1 0,5 2 0,12 3 0,16 1 0,15-1 0,4 1 0,0 0 0,1-2 0,1 0 0,9-2 0,36-7 0,71-6-492,-7 1 0,12 0 164,-18 2 0,5 1 0,1 0 0,7 0 0,1 1 0,-1 0 0,-6 2 0,-2-1 0,-3 2 0,-15 1 0,-4 1 0,-2 0-164,18-1 0,-6 0 0,-15 2 0,-3 0 386,-7 0 0,-1 0 106,-1 0 0,-1 0 983,41-3 0,-11-1 0,-15 1 0,-19 0 0,-11 2 0,-9 1 0,-1-1-764,4 1-219,6-1 0,2 0 0,-3 2 0,-8-1 0,-7 0 0,-2 0 0,4 0 0,5 1 0,0 1 0,-2 0 0,-3 2 0,-2 0 0,2 0 0,1 0 0,-2-2 0,-3 0 0,2 0 0,2 0 0,2 0 0,3 0 0,-4 0 0,2 0 0,9 0 0,7 1 0,7 1 0,-3 1 0,-13-1 0,-8 0 0,-1 0 0,9 0 0,14 0 0,11 0 0,7-2 0,-4 0 0,-10-2 0,-10 0 0,-11 0 0,-4 0 0,-3 2 0,-1-2 0,0 0 0,-2-1 0,-1 2 0,0 1 0,3 0 0,0-2 0,0-1 0,-5 0 0,-4-1 0,0 2 0,6 0 0,15 2 0,6 0 0,1 0 0,-9 0 0,-7 0 0,6-3 0,10 0 0,13 1 0,8-1 0,2 3 0,-8-1 0,-11-2 0,-11-1 0,-12-2 0,-2 2 0,0 0 0,1 2 0,1 2 0,0 0 0,-4 2 0,2 0 0,4 0 0,3 0 0,1-2 0,-3-2 0,-2 0 0,3 0 0,12 2 0,9 3 0,0-1 0,-7-2 0,-10-2 0,-5 0 0,-2 1 0,-1 1 0,-3-1 0,-1-1 0,2-2 0,2 0 0,0 0 0,-1 3 0,-3 1 0,0 0 0,0 0 0,-2 0 0,-1 0 0,0 0 0,1 0 0,2 0 0,0 0 0,-1 0 0,1 1 0,-1 2 0,2 0 0,3 1 0,2-2 0,0 0 0,-3-2 0,-2 0 0,-1 0 0,0-2 0,0-1 0,-2 1 0,-2-1 0,-2 1 0,-1-1 0,-1 2 0,6 1 0,3 0 0,1 0 0,1 0 0,-3 1 0,-1 2 0,1-1 0,0-1 0,-1-1 0,1 0 0,-1 0 0,0 0 0,1 0 0,-2 0 0,-2 0 0,-1 0 0,4 3 0,5 2 0,-8-2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03:04:27.0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E7D6-E0B1-9DCB-BCA4-AE1130FCA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BECA2-0D74-2E08-3F69-D5FE8592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7CFE-532B-D841-13CA-1C597C37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C19D-B345-254F-90CE-E23E1A3045A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B06C-77AA-88D9-CC62-47427DC0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19BEA-42C6-727B-5077-3EB54838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165-F4B8-E84D-B937-B1C1E0535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2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CA44-04E0-96AE-55F4-63E693C1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BF912-EE01-EE4B-5691-3043BE922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62ADF-D131-495B-EFD0-C81C7E86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C19D-B345-254F-90CE-E23E1A3045A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4E34-7B17-E6FC-9A43-C5A99DA7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99F4-7C0F-E755-E2DC-2F5D531B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165-F4B8-E84D-B937-B1C1E0535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2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50712-4F42-5F46-DC53-52D0386D4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BBFDB-D18D-46C4-3F51-1F1A5BDB1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4ED7C-4E74-E380-A43C-7356D9B6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C19D-B345-254F-90CE-E23E1A3045A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195AC-2CDF-9408-8938-E4B3EAAE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3142-098D-4DA4-7DAA-CBF8789C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165-F4B8-E84D-B937-B1C1E0535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3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2F9F-9EE9-D1F8-4FE7-B9C8F4E3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B1AC-2F23-7E57-925A-E117E719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D281-660E-F943-DC67-C3D2E36D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C19D-B345-254F-90CE-E23E1A3045A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D4A59-5DEE-C219-F881-ED27C4F7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0A19-9AAD-202F-83C6-84D56722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165-F4B8-E84D-B937-B1C1E0535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7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59C5-6A18-8D35-1ED0-3270B8F7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5D1EA-7F57-6B6F-3614-3C6D4F2B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9C5E-6346-DFB8-C13F-C014B5D2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C19D-B345-254F-90CE-E23E1A3045A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E40C-6C2C-C7D9-B98C-9FC21930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3648E-D8B4-1642-33B8-50ACF95D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165-F4B8-E84D-B937-B1C1E0535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2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77B7-CF6D-E669-89B1-A00D25E4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3D597-8FFF-8C98-F647-BF6F3D151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79494-DAB5-C3C2-DBFF-E485F1133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53ABF-6D6F-7F28-8FB1-F127A611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C19D-B345-254F-90CE-E23E1A3045A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0154A-81EB-2A66-0C3E-07530500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25CDA-880B-EDA4-B4E3-ACA08F8A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165-F4B8-E84D-B937-B1C1E0535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0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31FC-A161-BB16-2D86-F9E6DB33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611A6-B766-AABE-A67B-0F94FA13F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A0B54-0CED-809A-2BF4-F77AB8731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D434E-5461-CE12-8342-CB4955C17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8398B-828B-4FF2-426A-2F79D7AB1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894E9-B461-84DB-031E-9675A446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C19D-B345-254F-90CE-E23E1A3045A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51E08-B14C-6E3C-C9A7-B41AA655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AFF7E-BC25-8390-3FBD-00CA8665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165-F4B8-E84D-B937-B1C1E0535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6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F73A-5A1A-A996-8AE7-CBDD05B2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6D4D9-D98B-B116-41D1-C7F00A58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C19D-B345-254F-90CE-E23E1A3045A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11AA1-A0FC-79EF-6232-8567EBEE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736BF-C057-E385-C24A-3F9E47A3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165-F4B8-E84D-B937-B1C1E0535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8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C76F3-83D8-63AE-29D7-02F0FB95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C19D-B345-254F-90CE-E23E1A3045A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E1A40-865D-BF1F-246B-362FE006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10087-4911-62BC-ACD7-D1FA5E17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165-F4B8-E84D-B937-B1C1E0535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3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45F3-E198-713B-776A-CA547641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7CE0-AE73-0732-D456-62BFF49E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7C6D-05A2-194F-1957-A8741D289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93248-05F4-1A03-72B4-02636C31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C19D-B345-254F-90CE-E23E1A3045A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FE643-C283-1209-5376-34C76165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D6A66-D45F-637B-8C44-0B191A2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165-F4B8-E84D-B937-B1C1E0535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4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24F4-F6BA-160A-89A6-750C26C7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04145-B803-8197-AF80-BA0D1C140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AB413-E4FD-BDCD-286F-A08B71AF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83730-E050-B656-136D-12A069F7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C19D-B345-254F-90CE-E23E1A3045A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F3A60-6FDB-11F8-4CD7-1E453E3C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3180-D0C1-FE5D-F637-180252BB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165-F4B8-E84D-B937-B1C1E0535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6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4586E-C47D-731B-0490-8202046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DDE7E-766A-3B8B-6CB1-0ACB8DBCF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FA3B-37F8-6AFD-F5C6-77806C24B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C19D-B345-254F-90CE-E23E1A3045A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644DC-49D0-03D7-0517-E3453E592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84593-935E-A198-A5F6-BEDA5F640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B7165-F4B8-E84D-B937-B1C1E0535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8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494B-5E5D-AD1D-DA42-0E08D8C51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binding sites of an RNA-binding protein (RBP)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50F3C-21C5-F5FD-3D1C-94CB28B88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Grace Nye</a:t>
            </a:r>
          </a:p>
        </p:txBody>
      </p:sp>
    </p:spTree>
    <p:extLst>
      <p:ext uri="{BB962C8B-B14F-4D97-AF65-F5344CB8AC3E}">
        <p14:creationId xmlns:p14="http://schemas.microsoft.com/office/powerpoint/2010/main" val="403645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092B-E0C7-4D59-D66E-91E01765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Customized </a:t>
            </a:r>
            <a:r>
              <a:rPr lang="en-US" dirty="0" err="1"/>
              <a:t>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9D826-3531-02AF-CEFE-FD066BE8E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Added an additional convolution and subsampling step </a:t>
            </a:r>
          </a:p>
          <a:p>
            <a:r>
              <a:rPr lang="en-US" dirty="0"/>
              <a:t>Added dropout layers after each subsampling step to prevent overfitting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792B657-F6F9-943B-851F-B3A4EBADF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018" y="674186"/>
            <a:ext cx="4529782" cy="550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0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FF90-716F-5901-F8F5-F4198F0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</a:t>
            </a:r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F010C3AE-6340-AE66-6A07-E03EB5AF2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" r="768"/>
          <a:stretch/>
        </p:blipFill>
        <p:spPr>
          <a:xfrm>
            <a:off x="1480677" y="1569308"/>
            <a:ext cx="9230645" cy="44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5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green and purple squares with numbers&#10;&#10;Description automatically generated">
            <a:extLst>
              <a:ext uri="{FF2B5EF4-FFF2-40B4-BE49-F238E27FC236}">
                <a16:creationId xmlns:a16="http://schemas.microsoft.com/office/drawing/2014/main" id="{85FBA6EC-9ED8-F3BE-DB77-37DC49E48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63" y="643466"/>
            <a:ext cx="8570873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5A25AA-4411-3310-8773-3AFA3B57E138}"/>
              </a:ext>
            </a:extLst>
          </p:cNvPr>
          <p:cNvSpPr txBox="1"/>
          <p:nvPr/>
        </p:nvSpPr>
        <p:spPr>
          <a:xfrm>
            <a:off x="469557" y="556969"/>
            <a:ext cx="2583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Negative f1-score: 0.86</a:t>
            </a:r>
          </a:p>
          <a:p>
            <a:r>
              <a:rPr lang="en-US" sz="2000" dirty="0"/>
              <a:t>Positive f1-score: 0.87</a:t>
            </a:r>
          </a:p>
        </p:txBody>
      </p:sp>
    </p:spTree>
    <p:extLst>
      <p:ext uri="{BB962C8B-B14F-4D97-AF65-F5344CB8AC3E}">
        <p14:creationId xmlns:p14="http://schemas.microsoft.com/office/powerpoint/2010/main" val="201890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C2929AED-F94F-B4FF-5CF5-6AF7653E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79261"/>
            <a:ext cx="5291666" cy="4299477"/>
          </a:xfrm>
          <a:prstGeom prst="rect">
            <a:avLst/>
          </a:prstGeom>
        </p:spPr>
      </p:pic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0F41B847-7462-F17A-01EE-85F4AB261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299105"/>
            <a:ext cx="5291667" cy="42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7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1758-6545-9C5B-CA5B-FBB3561F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EEFD-5538-F3EA-5F9F-F60F4A95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Surprisingly, the model trained with </a:t>
            </a:r>
            <a:r>
              <a:rPr lang="en-US" dirty="0" err="1"/>
              <a:t>EternaFold</a:t>
            </a:r>
            <a:r>
              <a:rPr lang="en-US" dirty="0"/>
              <a:t> data performed slightly worse </a:t>
            </a:r>
          </a:p>
          <a:p>
            <a:r>
              <a:rPr lang="en-US" dirty="0"/>
              <a:t>Best model had an overall accuracy of 0.87</a:t>
            </a:r>
          </a:p>
          <a:p>
            <a:r>
              <a:rPr lang="en-US" dirty="0"/>
              <a:t>Evaluation of model on 23 other RBP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8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lose-up of a dna strand&#10;&#10;Description automatically generated">
            <a:extLst>
              <a:ext uri="{FF2B5EF4-FFF2-40B4-BE49-F238E27FC236}">
                <a16:creationId xmlns:a16="http://schemas.microsoft.com/office/drawing/2014/main" id="{9A781978-49E1-A5CB-1B0F-ADD39B184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1053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61374-476B-0FBB-EB83-1D05352E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69" y="1395103"/>
            <a:ext cx="4023360" cy="1548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RNA binding proteins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EDD8CE-C4D9-7E60-BC86-92AE2E4135B3}"/>
                  </a:ext>
                </a:extLst>
              </p14:cNvPr>
              <p14:cNvContentPartPr/>
              <p14:nvPr/>
            </p14:nvContentPartPr>
            <p14:xfrm>
              <a:off x="489483" y="4513271"/>
              <a:ext cx="3931200" cy="14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EDD8CE-C4D9-7E60-BC86-92AE2E4135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843" y="4450631"/>
                <a:ext cx="40568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2BE3F1-B374-9C9F-2E15-EB9D436008E3}"/>
                  </a:ext>
                </a:extLst>
              </p14:cNvPr>
              <p14:cNvContentPartPr/>
              <p14:nvPr/>
            </p14:nvContentPartPr>
            <p14:xfrm>
              <a:off x="4424643" y="3430031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2BE3F1-B374-9C9F-2E15-EB9D436008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2003" y="3367031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B764B2C-3E27-8D0A-1D85-3701264302ED}"/>
              </a:ext>
            </a:extLst>
          </p:cNvPr>
          <p:cNvSpPr txBox="1"/>
          <p:nvPr/>
        </p:nvSpPr>
        <p:spPr>
          <a:xfrm>
            <a:off x="398126" y="3345372"/>
            <a:ext cx="4143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5-10% of the proteome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 roles in many biological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Experiments are time-consuming and costly!</a:t>
            </a:r>
          </a:p>
        </p:txBody>
      </p:sp>
    </p:spTree>
    <p:extLst>
      <p:ext uri="{BB962C8B-B14F-4D97-AF65-F5344CB8AC3E}">
        <p14:creationId xmlns:p14="http://schemas.microsoft.com/office/powerpoint/2010/main" val="406929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534A-303E-1D49-17F8-2B89FBE6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can we predict where an RBP might bind? </a:t>
            </a:r>
          </a:p>
        </p:txBody>
      </p:sp>
    </p:spTree>
    <p:extLst>
      <p:ext uri="{BB962C8B-B14F-4D97-AF65-F5344CB8AC3E}">
        <p14:creationId xmlns:p14="http://schemas.microsoft.com/office/powerpoint/2010/main" val="398516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401DE-CAF2-51C9-D32E-18EFFBF0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98" y="436040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CLIP-seq Data</a:t>
            </a:r>
          </a:p>
        </p:txBody>
      </p:sp>
      <p:pic>
        <p:nvPicPr>
          <p:cNvPr id="7" name="Picture 6" descr="A diagram of a cell lysic&#10;&#10;Description automatically generated">
            <a:extLst>
              <a:ext uri="{FF2B5EF4-FFF2-40B4-BE49-F238E27FC236}">
                <a16:creationId xmlns:a16="http://schemas.microsoft.com/office/drawing/2014/main" id="{085CA41E-EEE5-3E87-8167-C64609F19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7"/>
          <a:stretch/>
        </p:blipFill>
        <p:spPr>
          <a:xfrm>
            <a:off x="7140048" y="311264"/>
            <a:ext cx="3713990" cy="6546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820772-FB43-88CC-AA5F-C95F124FDA34}"/>
              </a:ext>
            </a:extLst>
          </p:cNvPr>
          <p:cNvSpPr txBox="1"/>
          <p:nvPr/>
        </p:nvSpPr>
        <p:spPr>
          <a:xfrm>
            <a:off x="425237" y="3429000"/>
            <a:ext cx="4233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Cross-link RNA with bound proteins</a:t>
            </a:r>
          </a:p>
          <a:p>
            <a:pPr marL="342900" indent="-342900">
              <a:buAutoNum type="arabicPeriod"/>
            </a:pPr>
            <a:r>
              <a:rPr lang="en-US" sz="2400" dirty="0"/>
              <a:t>Purify RNA</a:t>
            </a:r>
          </a:p>
          <a:p>
            <a:pPr marL="342900" indent="-342900">
              <a:buAutoNum type="arabicPeriod"/>
            </a:pPr>
            <a:r>
              <a:rPr lang="en-US" sz="2400" dirty="0"/>
              <a:t>Sequencing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40650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04D1-70ED-0424-8814-F177D950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 Structure: </a:t>
            </a:r>
            <a:r>
              <a:rPr lang="en-US" dirty="0" err="1"/>
              <a:t>EternaFold</a:t>
            </a:r>
            <a:endParaRPr lang="en-US" dirty="0"/>
          </a:p>
        </p:txBody>
      </p:sp>
      <p:pic>
        <p:nvPicPr>
          <p:cNvPr id="2050" name="Picture 2" descr="Review of machine learning methods for RNA secondary structure prediction |  PLOS Computational Biology">
            <a:extLst>
              <a:ext uri="{FF2B5EF4-FFF2-40B4-BE49-F238E27FC236}">
                <a16:creationId xmlns:a16="http://schemas.microsoft.com/office/drawing/2014/main" id="{83CF12AA-48B1-0EC9-908C-E4A5C7DF2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90688"/>
            <a:ext cx="7620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86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cells&#10;&#10;Description automatically generated with medium confidence">
            <a:extLst>
              <a:ext uri="{FF2B5EF4-FFF2-40B4-BE49-F238E27FC236}">
                <a16:creationId xmlns:a16="http://schemas.microsoft.com/office/drawing/2014/main" id="{73F72FB9-575F-A019-F980-DFF590548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" r="1" b="1"/>
          <a:stretch/>
        </p:blipFill>
        <p:spPr>
          <a:xfrm>
            <a:off x="3385751" y="442295"/>
            <a:ext cx="8422399" cy="5973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42AFC5-34AD-FD6D-6562-9272376E82C6}"/>
              </a:ext>
            </a:extLst>
          </p:cNvPr>
          <p:cNvSpPr txBox="1"/>
          <p:nvPr/>
        </p:nvSpPr>
        <p:spPr>
          <a:xfrm>
            <a:off x="481913" y="1408670"/>
            <a:ext cx="2642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RBP Datasets</a:t>
            </a:r>
          </a:p>
        </p:txBody>
      </p:sp>
    </p:spTree>
    <p:extLst>
      <p:ext uri="{BB962C8B-B14F-4D97-AF65-F5344CB8AC3E}">
        <p14:creationId xmlns:p14="http://schemas.microsoft.com/office/powerpoint/2010/main" val="279741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A370-81D3-A36A-9008-4BB08605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EternaFold</a:t>
            </a:r>
            <a:r>
              <a:rPr lang="en-US" dirty="0"/>
              <a:t> Base Pairing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83FF1-9156-A010-1491-59D855B85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9289"/>
            <a:ext cx="12192000" cy="81942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CEB76EB-6050-6F27-E34B-5E721D425807}"/>
              </a:ext>
            </a:extLst>
          </p:cNvPr>
          <p:cNvGrpSpPr/>
          <p:nvPr/>
        </p:nvGrpSpPr>
        <p:grpSpPr>
          <a:xfrm>
            <a:off x="5254746" y="2678327"/>
            <a:ext cx="3543264" cy="3068667"/>
            <a:chOff x="5254746" y="2678327"/>
            <a:chExt cx="3543264" cy="3068667"/>
          </a:xfrm>
        </p:grpSpPr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8E38C06B-C8CF-8614-83A7-A9F134EA3B67}"/>
                </a:ext>
              </a:extLst>
            </p:cNvPr>
            <p:cNvSpPr/>
            <p:nvPr/>
          </p:nvSpPr>
          <p:spPr>
            <a:xfrm>
              <a:off x="7018637" y="2678327"/>
              <a:ext cx="1779373" cy="1501345"/>
            </a:xfrm>
            <a:prstGeom prst="frame">
              <a:avLst>
                <a:gd name="adj1" fmla="val 6618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Up Arrow 6">
              <a:extLst>
                <a:ext uri="{FF2B5EF4-FFF2-40B4-BE49-F238E27FC236}">
                  <a16:creationId xmlns:a16="http://schemas.microsoft.com/office/drawing/2014/main" id="{016278B7-E442-2886-5D82-27399F5CB687}"/>
                </a:ext>
              </a:extLst>
            </p:cNvPr>
            <p:cNvSpPr/>
            <p:nvPr/>
          </p:nvSpPr>
          <p:spPr>
            <a:xfrm rot="2465183">
              <a:off x="6254542" y="4207338"/>
              <a:ext cx="477795" cy="1050325"/>
            </a:xfrm>
            <a:prstGeom prst="up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016118-7398-5347-A4B2-F3618AE9114A}"/>
                </a:ext>
              </a:extLst>
            </p:cNvPr>
            <p:cNvSpPr txBox="1"/>
            <p:nvPr/>
          </p:nvSpPr>
          <p:spPr>
            <a:xfrm>
              <a:off x="5254746" y="5285329"/>
              <a:ext cx="1426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RNA helix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1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D59F-8BEC-6D88-32CB-2EF0DC5B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</a:p>
        </p:txBody>
      </p:sp>
      <p:pic>
        <p:nvPicPr>
          <p:cNvPr id="3074" name="Picture 2" descr="Lenet-5 | Lenet-5 Architecture | Introduction to Lenet-5">
            <a:extLst>
              <a:ext uri="{FF2B5EF4-FFF2-40B4-BE49-F238E27FC236}">
                <a16:creationId xmlns:a16="http://schemas.microsoft.com/office/drawing/2014/main" id="{F8965216-A571-FE3E-FB58-2EFF804F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731" y="1816100"/>
            <a:ext cx="71247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3F09B-4F2E-D2B5-E805-AB8E52468CFD}"/>
              </a:ext>
            </a:extLst>
          </p:cNvPr>
          <p:cNvSpPr txBox="1"/>
          <p:nvPr/>
        </p:nvSpPr>
        <p:spPr>
          <a:xfrm>
            <a:off x="838200" y="2568018"/>
            <a:ext cx="3672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LeNet</a:t>
            </a:r>
            <a:r>
              <a:rPr lang="en-US" sz="2400" dirty="0"/>
              <a:t>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Accuracy = 0.83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Evidence of overfitting</a:t>
            </a:r>
          </a:p>
          <a:p>
            <a:r>
              <a:rPr lang="en-US" sz="2400" dirty="0"/>
              <a:t>VGG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Accuracy = 0.53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EE8EF-E9E5-D7CF-1A30-2E576F7ED79C}"/>
              </a:ext>
            </a:extLst>
          </p:cNvPr>
          <p:cNvSpPr txBox="1"/>
          <p:nvPr/>
        </p:nvSpPr>
        <p:spPr>
          <a:xfrm>
            <a:off x="6782150" y="5041900"/>
            <a:ext cx="2581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LeNet</a:t>
            </a:r>
            <a:r>
              <a:rPr lang="en-US" sz="2400" b="1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2591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1E4F-0156-29D9-C77D-3E963108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 Overfitting?</a:t>
            </a:r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85D327B-E7AC-28AF-40AE-D195042A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043"/>
            <a:ext cx="6096000" cy="4851042"/>
          </a:xfrm>
          <a:prstGeom prst="rect">
            <a:avLst/>
          </a:prstGeom>
        </p:spPr>
      </p:pic>
      <p:pic>
        <p:nvPicPr>
          <p:cNvPr id="7" name="Picture 6" descr="A graph of a graph with blue lines and white text&#10;&#10;Description automatically generated">
            <a:extLst>
              <a:ext uri="{FF2B5EF4-FFF2-40B4-BE49-F238E27FC236}">
                <a16:creationId xmlns:a16="http://schemas.microsoft.com/office/drawing/2014/main" id="{DC7BE850-2266-A55E-8619-4C43BE6C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3043"/>
            <a:ext cx="6096000" cy="49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148</Words>
  <Application>Microsoft Macintosh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Prediction binding sites of an RNA-binding protein (RBP)</vt:lpstr>
      <vt:lpstr>RNA binding proteins</vt:lpstr>
      <vt:lpstr>How can we predict where an RBP might bind? </vt:lpstr>
      <vt:lpstr>CLIP-seq Data</vt:lpstr>
      <vt:lpstr>RNA Structure: EternaFold</vt:lpstr>
      <vt:lpstr>PowerPoint Presentation</vt:lpstr>
      <vt:lpstr>EternaFold Base Pairing Data</vt:lpstr>
      <vt:lpstr>CNN Architecture</vt:lpstr>
      <vt:lpstr>LeNet Overfitting?</vt:lpstr>
      <vt:lpstr>Customized LeNet</vt:lpstr>
      <vt:lpstr>Model Accuracy </vt:lpstr>
      <vt:lpstr>PowerPoint Presentation</vt:lpstr>
      <vt:lpstr>PowerPoint Presentation</vt:lpstr>
      <vt:lpstr>Conclusions &amp;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binding sites of an RNA-binding protein (RBP)</dc:title>
  <dc:creator>Grace Patricia Nye</dc:creator>
  <cp:lastModifiedBy>Grace Patricia Nye</cp:lastModifiedBy>
  <cp:revision>1</cp:revision>
  <dcterms:created xsi:type="dcterms:W3CDTF">2024-02-14T02:54:32Z</dcterms:created>
  <dcterms:modified xsi:type="dcterms:W3CDTF">2024-02-14T03:24:30Z</dcterms:modified>
</cp:coreProperties>
</file>