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300" r:id="rId4"/>
    <p:sldId id="296" r:id="rId5"/>
    <p:sldId id="297" r:id="rId6"/>
    <p:sldId id="262" r:id="rId7"/>
    <p:sldId id="259" r:id="rId8"/>
    <p:sldId id="295" r:id="rId9"/>
    <p:sldId id="260" r:id="rId10"/>
    <p:sldId id="261" r:id="rId11"/>
    <p:sldId id="265" r:id="rId12"/>
    <p:sldId id="264" r:id="rId13"/>
    <p:sldId id="267" r:id="rId14"/>
    <p:sldId id="277" r:id="rId15"/>
    <p:sldId id="302" r:id="rId16"/>
    <p:sldId id="315" r:id="rId17"/>
    <p:sldId id="275" r:id="rId18"/>
    <p:sldId id="272" r:id="rId19"/>
    <p:sldId id="310" r:id="rId20"/>
    <p:sldId id="279" r:id="rId21"/>
    <p:sldId id="312" r:id="rId22"/>
    <p:sldId id="282" r:id="rId23"/>
    <p:sldId id="283" r:id="rId24"/>
    <p:sldId id="284" r:id="rId25"/>
    <p:sldId id="314" r:id="rId26"/>
    <p:sldId id="286" r:id="rId27"/>
    <p:sldId id="313" r:id="rId28"/>
    <p:sldId id="306" r:id="rId29"/>
    <p:sldId id="316" r:id="rId30"/>
    <p:sldId id="307" r:id="rId31"/>
    <p:sldId id="308" r:id="rId32"/>
    <p:sldId id="309" r:id="rId33"/>
    <p:sldId id="293" r:id="rId3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1" autoAdjust="0"/>
    <p:restoredTop sz="91423"/>
  </p:normalViewPr>
  <p:slideViewPr>
    <p:cSldViewPr snapToGrid="0">
      <p:cViewPr varScale="1">
        <p:scale>
          <a:sx n="93" d="100"/>
          <a:sy n="93" d="100"/>
        </p:scale>
        <p:origin x="5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2/5/2018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9F681-B4F0-403D-8E4F-41A314F04FC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21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8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0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22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7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2/5/2018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2/5/2018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2/5/2018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5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2/5/2018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84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2/5/2018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8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2/5/2018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6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188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www.ece.cmu.edu/~ganger/712.fall02/papers/p761-thompson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eokm1/reflections-on-trusting-trust-go" TargetMode="External"/><Relationship Id="rId4" Type="http://schemas.openxmlformats.org/officeDocument/2006/relationships/hyperlink" Target="mailto:yeokm1@gmail.com)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eeler.com/trusting-trust/dissertation/wheeler-trusting-trust-ddc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go1.5#introdu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install/source#go1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flections-of-trusting-trust-go" TargetMode="External"/><Relationship Id="rId2" Type="http://schemas.openxmlformats.org/officeDocument/2006/relationships/hyperlink" Target="mailto:yeokm1@gmail.com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ang/g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kedsecurity.sophos.com/2015/11/09/apples-xcodeghost-malware-still-in-the-machin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53" y="136525"/>
            <a:ext cx="11639693" cy="1377950"/>
          </a:xfrm>
        </p:spPr>
        <p:txBody>
          <a:bodyPr>
            <a:normAutofit/>
          </a:bodyPr>
          <a:lstStyle/>
          <a:p>
            <a:r>
              <a:rPr lang="en-SG" dirty="0"/>
              <a:t>Reflections on Trusting Trust for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721" y="2169427"/>
            <a:ext cx="11232175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800" b="1" dirty="0"/>
              <a:t>Turing Award Lecture (1984)</a:t>
            </a:r>
          </a:p>
          <a:p>
            <a:pPr lvl="1" algn="l"/>
            <a:r>
              <a:rPr lang="en-SG" sz="2400" dirty="0"/>
              <a:t>Given by: Ken Thompson</a:t>
            </a:r>
          </a:p>
          <a:p>
            <a:pPr lvl="1" algn="l"/>
            <a:r>
              <a:rPr lang="en-SG" sz="2400" dirty="0">
                <a:hlinkClick r:id="rId2"/>
              </a:rPr>
              <a:t>https://www.ece.cmu.edu/~ganger/712.fall02/papers/p761-thompson.pdf</a:t>
            </a:r>
            <a:endParaRPr lang="en-SG" sz="24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800" b="1" dirty="0"/>
              <a:t>Fully Countering Trust through Diverse Double Compiling (2009)</a:t>
            </a:r>
          </a:p>
          <a:p>
            <a:pPr lvl="1" algn="l"/>
            <a:r>
              <a:rPr lang="en-SG" sz="2400" dirty="0"/>
              <a:t>By: David A. Wheeler</a:t>
            </a:r>
          </a:p>
          <a:p>
            <a:pPr lvl="1" algn="l"/>
            <a:r>
              <a:rPr lang="en-SG" sz="2400" dirty="0">
                <a:hlinkClick r:id="rId3"/>
              </a:rPr>
              <a:t>http://www.dwheeler.com/trusting-trust/dissertation/wheeler-trusting-trust-ddc.pdf</a:t>
            </a:r>
            <a:endParaRPr lang="en-SG" sz="2400" dirty="0"/>
          </a:p>
          <a:p>
            <a:pPr algn="l"/>
            <a:endParaRPr lang="en-SG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217714" y="6017796"/>
            <a:ext cx="481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/>
              <a:t>GopherconSG</a:t>
            </a:r>
            <a:r>
              <a:rPr lang="en-SG" sz="1600" dirty="0"/>
              <a:t> (4 May 2018)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5852" y="5958741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By: Yeo Kheng Meng (</a:t>
            </a:r>
            <a:r>
              <a:rPr lang="en-SG" sz="1600" dirty="0">
                <a:hlinkClick r:id="rId4"/>
              </a:rPr>
              <a:t>yeokm1@gmail.com)</a:t>
            </a:r>
            <a:endParaRPr lang="en-SG" sz="1600" dirty="0"/>
          </a:p>
          <a:p>
            <a:r>
              <a:rPr lang="en-SG" sz="1400" dirty="0">
                <a:hlinkClick r:id="rId5"/>
              </a:rPr>
              <a:t>https://github.com/yeokm1/reflections-on-trusting-trust-go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72" y="258992"/>
            <a:ext cx="10906941" cy="1325563"/>
          </a:xfrm>
        </p:spPr>
        <p:txBody>
          <a:bodyPr/>
          <a:lstStyle/>
          <a:p>
            <a:r>
              <a:rPr lang="en-US" dirty="0"/>
              <a:t>Stage 1: Self-reproducing program (Quine)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830" y="2585924"/>
            <a:ext cx="9731842" cy="1947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source program that when compiled and executed, </a:t>
            </a:r>
          </a:p>
          <a:p>
            <a:pPr marL="0" indent="0">
              <a:buNone/>
            </a:pPr>
            <a:r>
              <a:rPr lang="en-US" sz="3200" dirty="0"/>
              <a:t>will produce as output an exact copy of its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21" y="356962"/>
            <a:ext cx="10431236" cy="1325563"/>
          </a:xfrm>
        </p:spPr>
        <p:txBody>
          <a:bodyPr/>
          <a:lstStyle/>
          <a:p>
            <a:r>
              <a:rPr lang="en-US" dirty="0"/>
              <a:t>Stage 2: Compiler knowledge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" y="29196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Pass knowledge down compiler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79" y="18349"/>
            <a:ext cx="9394371" cy="1325563"/>
          </a:xfrm>
        </p:spPr>
        <p:txBody>
          <a:bodyPr/>
          <a:lstStyle/>
          <a:p>
            <a:r>
              <a:rPr lang="en-SG" dirty="0"/>
              <a:t>My ”clean”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187574"/>
            <a:ext cx="10126436" cy="4351338"/>
          </a:xfrm>
        </p:spPr>
        <p:txBody>
          <a:bodyPr/>
          <a:lstStyle/>
          <a:p>
            <a:r>
              <a:rPr lang="en-SG" dirty="0"/>
              <a:t>”</a:t>
            </a:r>
            <a:r>
              <a:rPr lang="en-SG" dirty="0" err="1"/>
              <a:t>compiler.go</a:t>
            </a:r>
            <a:r>
              <a:rPr lang="en-SG" dirty="0"/>
              <a:t>”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Reads input source file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Prints source file contents to </a:t>
            </a:r>
            <a:r>
              <a:rPr lang="en-SG" dirty="0" err="1"/>
              <a:t>stdout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Passes source file to Golang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1EF4B-C74D-4B6B-A09B-AE6E77B01DB0}"/>
              </a:ext>
            </a:extLst>
          </p:cNvPr>
          <p:cNvSpPr/>
          <p:nvPr/>
        </p:nvSpPr>
        <p:spPr>
          <a:xfrm>
            <a:off x="5184732" y="2930022"/>
            <a:ext cx="1967593" cy="824593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Compiler</a:t>
            </a:r>
          </a:p>
          <a:p>
            <a:pPr algn="ctr"/>
            <a:r>
              <a:rPr lang="en-SG" dirty="0"/>
              <a:t>Binary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7C6E3-3616-409F-802B-72F3E0E1725E}"/>
              </a:ext>
            </a:extLst>
          </p:cNvPr>
          <p:cNvSpPr/>
          <p:nvPr/>
        </p:nvSpPr>
        <p:spPr>
          <a:xfrm>
            <a:off x="190301" y="1386718"/>
            <a:ext cx="1494064" cy="861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Complier</a:t>
            </a:r>
          </a:p>
          <a:p>
            <a:pPr algn="ctr"/>
            <a:r>
              <a:rPr lang="en-SG" dirty="0"/>
              <a:t>Source 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C67D0A-E0D5-488E-AEAC-7AA41CDD541D}"/>
              </a:ext>
            </a:extLst>
          </p:cNvPr>
          <p:cNvSpPr/>
          <p:nvPr/>
        </p:nvSpPr>
        <p:spPr>
          <a:xfrm>
            <a:off x="2417444" y="1332052"/>
            <a:ext cx="1657350" cy="9498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Golang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E87DA-3601-4E47-914F-6475DE5ACE21}"/>
              </a:ext>
            </a:extLst>
          </p:cNvPr>
          <p:cNvSpPr/>
          <p:nvPr/>
        </p:nvSpPr>
        <p:spPr>
          <a:xfrm>
            <a:off x="4492733" y="1417158"/>
            <a:ext cx="1494064" cy="861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Hello World</a:t>
            </a:r>
          </a:p>
          <a:p>
            <a:pPr algn="ctr"/>
            <a:r>
              <a:rPr lang="en-SG" dirty="0"/>
              <a:t>Source Code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F0544B-A5D2-4DE3-A8BC-64CC00821C63}"/>
              </a:ext>
            </a:extLst>
          </p:cNvPr>
          <p:cNvSpPr/>
          <p:nvPr/>
        </p:nvSpPr>
        <p:spPr>
          <a:xfrm>
            <a:off x="3105976" y="3916520"/>
            <a:ext cx="1967593" cy="8245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Hello World Binary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4D172-4217-441D-AB6E-6A4EB457B903}"/>
              </a:ext>
            </a:extLst>
          </p:cNvPr>
          <p:cNvSpPr/>
          <p:nvPr/>
        </p:nvSpPr>
        <p:spPr>
          <a:xfrm>
            <a:off x="6269316" y="1417158"/>
            <a:ext cx="1616222" cy="861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Hello World</a:t>
            </a:r>
          </a:p>
          <a:p>
            <a:pPr algn="ctr"/>
            <a:r>
              <a:rPr lang="en-SG" dirty="0"/>
              <a:t>(Fetch)</a:t>
            </a:r>
          </a:p>
          <a:p>
            <a:pPr algn="ctr"/>
            <a:r>
              <a:rPr lang="en-SG" dirty="0"/>
              <a:t>Source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72D87-48CE-49F8-89F5-EE961A3DF6FA}"/>
              </a:ext>
            </a:extLst>
          </p:cNvPr>
          <p:cNvSpPr/>
          <p:nvPr/>
        </p:nvSpPr>
        <p:spPr>
          <a:xfrm>
            <a:off x="8127016" y="1417158"/>
            <a:ext cx="1713575" cy="861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Compiler source that compiles “fetch”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48EF7E-5FC3-4938-9FCC-BFE6F3EDC4C9}"/>
              </a:ext>
            </a:extLst>
          </p:cNvPr>
          <p:cNvSpPr/>
          <p:nvPr/>
        </p:nvSpPr>
        <p:spPr>
          <a:xfrm>
            <a:off x="7658267" y="3348319"/>
            <a:ext cx="1967593" cy="82459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Compiler can compile fetch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A9FAB-6806-4DC6-A89B-650E2684D7B5}"/>
              </a:ext>
            </a:extLst>
          </p:cNvPr>
          <p:cNvSpPr/>
          <p:nvPr/>
        </p:nvSpPr>
        <p:spPr>
          <a:xfrm>
            <a:off x="9942735" y="1416808"/>
            <a:ext cx="1657349" cy="861332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Compiler source that uses “fetch”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8813F-3012-46EA-8681-FF3BB842F0A4}"/>
              </a:ext>
            </a:extLst>
          </p:cNvPr>
          <p:cNvSpPr/>
          <p:nvPr/>
        </p:nvSpPr>
        <p:spPr>
          <a:xfrm>
            <a:off x="9840592" y="4203885"/>
            <a:ext cx="1967593" cy="824593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Latest compiler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30BEB9-BDC9-4D06-8AE7-6ADE73F4D46A}"/>
              </a:ext>
            </a:extLst>
          </p:cNvPr>
          <p:cNvSpPr/>
          <p:nvPr/>
        </p:nvSpPr>
        <p:spPr>
          <a:xfrm>
            <a:off x="6216084" y="4597203"/>
            <a:ext cx="2127816" cy="82459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Hello World (Fetch)</a:t>
            </a:r>
          </a:p>
          <a:p>
            <a:pPr algn="ctr"/>
            <a:r>
              <a:rPr lang="en-SG" dirty="0"/>
              <a:t>Binary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B8765-B112-4BCC-8E2B-DDC02E49DA80}"/>
              </a:ext>
            </a:extLst>
          </p:cNvPr>
          <p:cNvSpPr/>
          <p:nvPr/>
        </p:nvSpPr>
        <p:spPr>
          <a:xfrm>
            <a:off x="1793117" y="1541996"/>
            <a:ext cx="507224" cy="530004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900AFD-CD32-48AF-AC03-775791FC1F0F}"/>
              </a:ext>
            </a:extLst>
          </p:cNvPr>
          <p:cNvSpPr/>
          <p:nvPr/>
        </p:nvSpPr>
        <p:spPr>
          <a:xfrm rot="2026448">
            <a:off x="3760152" y="2480766"/>
            <a:ext cx="1534874" cy="373543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9D56A1-EB40-407B-85DD-B44D8AA2666B}"/>
              </a:ext>
            </a:extLst>
          </p:cNvPr>
          <p:cNvSpPr/>
          <p:nvPr/>
        </p:nvSpPr>
        <p:spPr>
          <a:xfrm rot="3153391">
            <a:off x="5361678" y="2451657"/>
            <a:ext cx="507224" cy="3616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F79AFB-7847-4E21-B298-19D416FF1337}"/>
              </a:ext>
            </a:extLst>
          </p:cNvPr>
          <p:cNvSpPr/>
          <p:nvPr/>
        </p:nvSpPr>
        <p:spPr>
          <a:xfrm rot="8627794">
            <a:off x="4796141" y="3650253"/>
            <a:ext cx="507224" cy="3616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DEE81AA-FB14-4DA4-8CB4-3BD4EB7EDECD}"/>
              </a:ext>
            </a:extLst>
          </p:cNvPr>
          <p:cNvSpPr/>
          <p:nvPr/>
        </p:nvSpPr>
        <p:spPr>
          <a:xfrm rot="7273508">
            <a:off x="6532053" y="2467298"/>
            <a:ext cx="507224" cy="36168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095A543-A739-40DA-BA1B-0DEE7DAFEE00}"/>
              </a:ext>
            </a:extLst>
          </p:cNvPr>
          <p:cNvSpPr/>
          <p:nvPr/>
        </p:nvSpPr>
        <p:spPr>
          <a:xfrm rot="8681031">
            <a:off x="7075311" y="2471222"/>
            <a:ext cx="1097844" cy="36168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3D108C7-AB04-4E3F-A8C8-28B0316FE82A}"/>
              </a:ext>
            </a:extLst>
          </p:cNvPr>
          <p:cNvSpPr/>
          <p:nvPr/>
        </p:nvSpPr>
        <p:spPr>
          <a:xfrm rot="1841172">
            <a:off x="7138822" y="3394214"/>
            <a:ext cx="532948" cy="36168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AEF61A-4531-45F8-9212-763B628A5274}"/>
              </a:ext>
            </a:extLst>
          </p:cNvPr>
          <p:cNvSpPr/>
          <p:nvPr/>
        </p:nvSpPr>
        <p:spPr>
          <a:xfrm rot="8013454">
            <a:off x="9255721" y="2779853"/>
            <a:ext cx="1191378" cy="36168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3711D9F-29AC-4066-989D-39677F01D6B7}"/>
              </a:ext>
            </a:extLst>
          </p:cNvPr>
          <p:cNvSpPr/>
          <p:nvPr/>
        </p:nvSpPr>
        <p:spPr>
          <a:xfrm rot="2977484">
            <a:off x="9433311" y="4035308"/>
            <a:ext cx="559396" cy="36168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Arrow: Right 22">
            <a:extLst>
              <a:ext uri="{FF2B5EF4-FFF2-40B4-BE49-F238E27FC236}">
                <a16:creationId xmlns:a16="http://schemas.microsoft.com/office/drawing/2014/main" id="{2A018B0E-9437-4C43-B5EC-71DD567BBE57}"/>
              </a:ext>
            </a:extLst>
          </p:cNvPr>
          <p:cNvSpPr/>
          <p:nvPr/>
        </p:nvSpPr>
        <p:spPr>
          <a:xfrm rot="3132416">
            <a:off x="7105208" y="2733819"/>
            <a:ext cx="1158598" cy="36168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Arrow: Right 22">
            <a:extLst>
              <a:ext uri="{FF2B5EF4-FFF2-40B4-BE49-F238E27FC236}">
                <a16:creationId xmlns:a16="http://schemas.microsoft.com/office/drawing/2014/main" id="{E6E3E985-CADC-E641-9AB1-10DB1F95AD90}"/>
              </a:ext>
            </a:extLst>
          </p:cNvPr>
          <p:cNvSpPr/>
          <p:nvPr/>
        </p:nvSpPr>
        <p:spPr>
          <a:xfrm rot="7475747">
            <a:off x="7683103" y="4208624"/>
            <a:ext cx="438507" cy="40828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Arrow: Right 22">
            <a:extLst>
              <a:ext uri="{FF2B5EF4-FFF2-40B4-BE49-F238E27FC236}">
                <a16:creationId xmlns:a16="http://schemas.microsoft.com/office/drawing/2014/main" id="{6717D123-1F97-3C45-B580-FDA7E522F559}"/>
              </a:ext>
            </a:extLst>
          </p:cNvPr>
          <p:cNvSpPr/>
          <p:nvPr/>
        </p:nvSpPr>
        <p:spPr>
          <a:xfrm rot="1624790">
            <a:off x="7733117" y="2926509"/>
            <a:ext cx="3307325" cy="37337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27CC4A-7E8E-FE4A-9E65-DA9E9F3937B6}"/>
              </a:ext>
            </a:extLst>
          </p:cNvPr>
          <p:cNvSpPr/>
          <p:nvPr/>
        </p:nvSpPr>
        <p:spPr>
          <a:xfrm>
            <a:off x="9625860" y="5575751"/>
            <a:ext cx="2127816" cy="82459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Hello World (Fetch)</a:t>
            </a:r>
          </a:p>
          <a:p>
            <a:pPr algn="ctr"/>
            <a:r>
              <a:rPr lang="en-SG" dirty="0"/>
              <a:t>Binary 2</a:t>
            </a:r>
          </a:p>
        </p:txBody>
      </p:sp>
      <p:sp>
        <p:nvSpPr>
          <p:cNvPr id="38" name="Arrow: Right 22">
            <a:extLst>
              <a:ext uri="{FF2B5EF4-FFF2-40B4-BE49-F238E27FC236}">
                <a16:creationId xmlns:a16="http://schemas.microsoft.com/office/drawing/2014/main" id="{7319435F-013A-884A-9D10-A07870B52B2F}"/>
              </a:ext>
            </a:extLst>
          </p:cNvPr>
          <p:cNvSpPr/>
          <p:nvPr/>
        </p:nvSpPr>
        <p:spPr>
          <a:xfrm rot="5400000">
            <a:off x="10605134" y="5098932"/>
            <a:ext cx="438507" cy="40828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AF1BB83-05F1-0740-A0BD-6AAF76ED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9" y="18349"/>
            <a:ext cx="10995478" cy="1325563"/>
          </a:xfrm>
        </p:spPr>
        <p:txBody>
          <a:bodyPr/>
          <a:lstStyle/>
          <a:p>
            <a:r>
              <a:rPr lang="en-SG" dirty="0"/>
              <a:t>Compiler Knowledge Propagation Summary</a:t>
            </a:r>
          </a:p>
        </p:txBody>
      </p:sp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3" grpId="0" animBg="1"/>
      <p:bldP spid="34" grpId="1" animBg="1"/>
      <p:bldP spid="35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23" y="2005012"/>
            <a:ext cx="10515600" cy="4351338"/>
          </a:xfrm>
        </p:spPr>
        <p:txBody>
          <a:bodyPr/>
          <a:lstStyle/>
          <a:p>
            <a:r>
              <a:rPr lang="en-US" dirty="0"/>
              <a:t>A program can output another program even itself.</a:t>
            </a:r>
          </a:p>
          <a:p>
            <a:r>
              <a:rPr lang="en-US" dirty="0"/>
              <a:t>Compiler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2566-392A-433E-BB88-E9F1CDA6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" y="2957718"/>
            <a:ext cx="11758108" cy="968823"/>
          </a:xfrm>
        </p:spPr>
        <p:txBody>
          <a:bodyPr>
            <a:noAutofit/>
          </a:bodyPr>
          <a:lstStyle/>
          <a:p>
            <a:r>
              <a:rPr lang="en-SG" sz="3600" dirty="0"/>
              <a:t>Stage 3: Adding an undetectable backdoor to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EF49B-E35B-4E19-B3A2-57606C3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61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1EF4B-C74D-4B6B-A09B-AE6E77B01DB0}"/>
              </a:ext>
            </a:extLst>
          </p:cNvPr>
          <p:cNvSpPr/>
          <p:nvPr/>
        </p:nvSpPr>
        <p:spPr>
          <a:xfrm>
            <a:off x="5184732" y="2930022"/>
            <a:ext cx="1967593" cy="824593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Malicious Compiler binary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7C6E3-3616-409F-802B-72F3E0E1725E}"/>
              </a:ext>
            </a:extLst>
          </p:cNvPr>
          <p:cNvSpPr/>
          <p:nvPr/>
        </p:nvSpPr>
        <p:spPr>
          <a:xfrm>
            <a:off x="190301" y="1386718"/>
            <a:ext cx="1494064" cy="861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Malicious Compiler</a:t>
            </a:r>
          </a:p>
          <a:p>
            <a:pPr algn="ctr"/>
            <a:r>
              <a:rPr lang="en-SG" dirty="0"/>
              <a:t>Source 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C67D0A-E0D5-488E-AEAC-7AA41CDD541D}"/>
              </a:ext>
            </a:extLst>
          </p:cNvPr>
          <p:cNvSpPr/>
          <p:nvPr/>
        </p:nvSpPr>
        <p:spPr>
          <a:xfrm>
            <a:off x="2417444" y="1332052"/>
            <a:ext cx="1657350" cy="9498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Golang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E87DA-3601-4E47-914F-6475DE5ACE21}"/>
              </a:ext>
            </a:extLst>
          </p:cNvPr>
          <p:cNvSpPr/>
          <p:nvPr/>
        </p:nvSpPr>
        <p:spPr>
          <a:xfrm>
            <a:off x="6859598" y="1411827"/>
            <a:ext cx="1679952" cy="861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Clean Compiler</a:t>
            </a:r>
          </a:p>
          <a:p>
            <a:pPr algn="ctr"/>
            <a:r>
              <a:rPr lang="en-SG" dirty="0"/>
              <a:t>Source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A9FAB-6806-4DC6-A89B-650E2684D7B5}"/>
              </a:ext>
            </a:extLst>
          </p:cNvPr>
          <p:cNvSpPr/>
          <p:nvPr/>
        </p:nvSpPr>
        <p:spPr>
          <a:xfrm>
            <a:off x="5078810" y="1407393"/>
            <a:ext cx="1494064" cy="861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 </a:t>
            </a:r>
          </a:p>
          <a:p>
            <a:pPr algn="ctr"/>
            <a:r>
              <a:rPr lang="en-SG" dirty="0"/>
              <a:t>Source Code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30BEB9-BDC9-4D06-8AE7-6ADE73F4D46A}"/>
              </a:ext>
            </a:extLst>
          </p:cNvPr>
          <p:cNvSpPr/>
          <p:nvPr/>
        </p:nvSpPr>
        <p:spPr>
          <a:xfrm>
            <a:off x="3359642" y="4441976"/>
            <a:ext cx="2127816" cy="82459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Malicious Login</a:t>
            </a:r>
          </a:p>
          <a:p>
            <a:pPr algn="ctr"/>
            <a:r>
              <a:rPr lang="en-SG" dirty="0"/>
              <a:t>Binary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B8765-B112-4BCC-8E2B-DDC02E49DA80}"/>
              </a:ext>
            </a:extLst>
          </p:cNvPr>
          <p:cNvSpPr/>
          <p:nvPr/>
        </p:nvSpPr>
        <p:spPr>
          <a:xfrm>
            <a:off x="1793117" y="1541996"/>
            <a:ext cx="507224" cy="530004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900AFD-CD32-48AF-AC03-775791FC1F0F}"/>
              </a:ext>
            </a:extLst>
          </p:cNvPr>
          <p:cNvSpPr/>
          <p:nvPr/>
        </p:nvSpPr>
        <p:spPr>
          <a:xfrm rot="2026448">
            <a:off x="3760152" y="2480766"/>
            <a:ext cx="1534874" cy="373543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9D56A1-EB40-407B-85DD-B44D8AA2666B}"/>
              </a:ext>
            </a:extLst>
          </p:cNvPr>
          <p:cNvSpPr/>
          <p:nvPr/>
        </p:nvSpPr>
        <p:spPr>
          <a:xfrm rot="8272511">
            <a:off x="6862938" y="2561168"/>
            <a:ext cx="507224" cy="3616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AF1BB83-05F1-0740-A0BD-6AAF76ED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9" y="18349"/>
            <a:ext cx="10995478" cy="1325563"/>
          </a:xfrm>
        </p:spPr>
        <p:txBody>
          <a:bodyPr/>
          <a:lstStyle/>
          <a:p>
            <a:r>
              <a:rPr lang="en-SG" dirty="0"/>
              <a:t>Adding backdoor to login program</a:t>
            </a:r>
          </a:p>
        </p:txBody>
      </p:sp>
      <p:sp>
        <p:nvSpPr>
          <p:cNvPr id="30" name="Arrow: Right 22">
            <a:extLst>
              <a:ext uri="{FF2B5EF4-FFF2-40B4-BE49-F238E27FC236}">
                <a16:creationId xmlns:a16="http://schemas.microsoft.com/office/drawing/2014/main" id="{C43E8C47-671B-054F-A907-D4C57A17CE12}"/>
              </a:ext>
            </a:extLst>
          </p:cNvPr>
          <p:cNvSpPr/>
          <p:nvPr/>
        </p:nvSpPr>
        <p:spPr>
          <a:xfrm rot="7853302">
            <a:off x="4931120" y="3914922"/>
            <a:ext cx="507224" cy="36168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Right 22">
            <a:extLst>
              <a:ext uri="{FF2B5EF4-FFF2-40B4-BE49-F238E27FC236}">
                <a16:creationId xmlns:a16="http://schemas.microsoft.com/office/drawing/2014/main" id="{FA938AA4-BAB9-8C45-809B-D07639D52207}"/>
              </a:ext>
            </a:extLst>
          </p:cNvPr>
          <p:cNvSpPr/>
          <p:nvPr/>
        </p:nvSpPr>
        <p:spPr>
          <a:xfrm rot="4218087">
            <a:off x="5752602" y="2440133"/>
            <a:ext cx="507224" cy="36168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4C347-9327-FB48-82E0-625AA68A6058}"/>
              </a:ext>
            </a:extLst>
          </p:cNvPr>
          <p:cNvSpPr/>
          <p:nvPr/>
        </p:nvSpPr>
        <p:spPr>
          <a:xfrm>
            <a:off x="7850386" y="3505211"/>
            <a:ext cx="1967593" cy="8245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Still Malicious compiler</a:t>
            </a:r>
          </a:p>
        </p:txBody>
      </p:sp>
      <p:sp>
        <p:nvSpPr>
          <p:cNvPr id="36" name="Arrow: Right 20">
            <a:extLst>
              <a:ext uri="{FF2B5EF4-FFF2-40B4-BE49-F238E27FC236}">
                <a16:creationId xmlns:a16="http://schemas.microsoft.com/office/drawing/2014/main" id="{3AE60415-9833-C543-A023-5D5D9A82A379}"/>
              </a:ext>
            </a:extLst>
          </p:cNvPr>
          <p:cNvSpPr/>
          <p:nvPr/>
        </p:nvSpPr>
        <p:spPr>
          <a:xfrm rot="1627223">
            <a:off x="7223871" y="3460094"/>
            <a:ext cx="507224" cy="3616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: Right 22">
            <a:extLst>
              <a:ext uri="{FF2B5EF4-FFF2-40B4-BE49-F238E27FC236}">
                <a16:creationId xmlns:a16="http://schemas.microsoft.com/office/drawing/2014/main" id="{F0C7D76B-0A00-DF44-9614-52AA9996FFF6}"/>
              </a:ext>
            </a:extLst>
          </p:cNvPr>
          <p:cNvSpPr/>
          <p:nvPr/>
        </p:nvSpPr>
        <p:spPr>
          <a:xfrm rot="1499536">
            <a:off x="6572462" y="2644574"/>
            <a:ext cx="1870634" cy="41263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849B22-DF53-9F47-A845-CC3020164672}"/>
              </a:ext>
            </a:extLst>
          </p:cNvPr>
          <p:cNvSpPr/>
          <p:nvPr/>
        </p:nvSpPr>
        <p:spPr>
          <a:xfrm>
            <a:off x="9512641" y="4869544"/>
            <a:ext cx="2127816" cy="82459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Malicious Login</a:t>
            </a:r>
          </a:p>
          <a:p>
            <a:pPr algn="ctr"/>
            <a:r>
              <a:rPr lang="en-SG" dirty="0"/>
              <a:t>Binary 2</a:t>
            </a:r>
          </a:p>
        </p:txBody>
      </p:sp>
      <p:sp>
        <p:nvSpPr>
          <p:cNvPr id="42" name="Arrow: Right 22">
            <a:extLst>
              <a:ext uri="{FF2B5EF4-FFF2-40B4-BE49-F238E27FC236}">
                <a16:creationId xmlns:a16="http://schemas.microsoft.com/office/drawing/2014/main" id="{6EA8B815-8360-E04E-B6AE-D3803C234EFE}"/>
              </a:ext>
            </a:extLst>
          </p:cNvPr>
          <p:cNvSpPr/>
          <p:nvPr/>
        </p:nvSpPr>
        <p:spPr>
          <a:xfrm rot="2951054">
            <a:off x="9425956" y="4408594"/>
            <a:ext cx="507224" cy="36168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06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6" grpId="0" animBg="1"/>
      <p:bldP spid="18" grpId="0" animBg="1"/>
      <p:bldP spid="7" grpId="0" animBg="1"/>
      <p:bldP spid="20" grpId="0" animBg="1"/>
      <p:bldP spid="21" grpId="0" animBg="1"/>
      <p:bldP spid="30" grpId="0" animBg="1"/>
      <p:bldP spid="31" grpId="0" animBg="1"/>
      <p:bldP spid="32" grpId="0" animBg="1"/>
      <p:bldP spid="36" grpId="0" animBg="1"/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2" y="158221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Verifying the compiler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1473412"/>
            <a:ext cx="10921538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Expected SHA-256 of Go 1.10.1 </a:t>
            </a:r>
            <a:r>
              <a:rPr lang="en-US" sz="3200" dirty="0" err="1"/>
              <a:t>darwin</a:t>
            </a:r>
            <a:r>
              <a:rPr lang="en-US" sz="3200" dirty="0"/>
              <a:t>/amd64 compiler</a:t>
            </a:r>
          </a:p>
          <a:p>
            <a:pPr lvl="1"/>
            <a:r>
              <a:rPr lang="tr-TR" dirty="0"/>
              <a:t>53b31f87d27bfa88c90789654c9dbec8297a6b157f61076037a85bf0c2687b1d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Subverting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we prevent the user from detecting the bugged compiler?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31800-DE72-6747-9B31-0BA99C96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62" y="2564895"/>
            <a:ext cx="7605738" cy="1715275"/>
          </a:xfrm>
        </p:spPr>
        <p:txBody>
          <a:bodyPr>
            <a:normAutofit/>
          </a:bodyPr>
          <a:lstStyle/>
          <a:p>
            <a:r>
              <a:rPr lang="en-US" sz="4800" dirty="0"/>
              <a:t>Hacking the SHA256 Program</a:t>
            </a:r>
          </a:p>
        </p:txBody>
      </p:sp>
    </p:spTree>
    <p:extLst>
      <p:ext uri="{BB962C8B-B14F-4D97-AF65-F5344CB8AC3E}">
        <p14:creationId xmlns:p14="http://schemas.microsoft.com/office/powerpoint/2010/main" val="176907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5F8-FD03-428C-BA36-503253D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8F3922-B874-4860-91EE-A6BCD4C312F4}"/>
              </a:ext>
            </a:extLst>
          </p:cNvPr>
          <p:cNvSpPr/>
          <p:nvPr/>
        </p:nvSpPr>
        <p:spPr>
          <a:xfrm>
            <a:off x="4510123" y="2805075"/>
            <a:ext cx="3038833" cy="1691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/>
              <a:t>Compiler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8FF194-BDB5-4263-90D6-A9D00018CEC0}"/>
              </a:ext>
            </a:extLst>
          </p:cNvPr>
          <p:cNvSpPr/>
          <p:nvPr/>
        </p:nvSpPr>
        <p:spPr>
          <a:xfrm>
            <a:off x="8930868" y="2684760"/>
            <a:ext cx="3148836" cy="19319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/>
              <a:t>Binary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F47C2-B054-4DC3-8BAB-63CF877E1F84}"/>
              </a:ext>
            </a:extLst>
          </p:cNvPr>
          <p:cNvSpPr/>
          <p:nvPr/>
        </p:nvSpPr>
        <p:spPr>
          <a:xfrm>
            <a:off x="357510" y="2756950"/>
            <a:ext cx="2770701" cy="1691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/>
              <a:t>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71D7BE-E9FD-4160-BD84-63BEE50F9097}"/>
              </a:ext>
            </a:extLst>
          </p:cNvPr>
          <p:cNvSpPr/>
          <p:nvPr/>
        </p:nvSpPr>
        <p:spPr>
          <a:xfrm>
            <a:off x="3392905" y="3348215"/>
            <a:ext cx="852523" cy="605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C14E76-BE9F-4622-B698-479C92D478B7}"/>
              </a:ext>
            </a:extLst>
          </p:cNvPr>
          <p:cNvSpPr/>
          <p:nvPr/>
        </p:nvSpPr>
        <p:spPr>
          <a:xfrm>
            <a:off x="7813650" y="3348215"/>
            <a:ext cx="852523" cy="605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45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Thompson’s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SG" dirty="0"/>
              <a:t>No amount of source-level verification or scrutiny will protect you from using untrusted code.”</a:t>
            </a:r>
          </a:p>
          <a:p>
            <a:endParaRPr lang="en-SG" dirty="0"/>
          </a:p>
          <a:p>
            <a:r>
              <a:rPr lang="en-SG" dirty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515F-E5DB-9D4D-A9C1-23FAD219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543" y="2643868"/>
            <a:ext cx="6955971" cy="1325563"/>
          </a:xfrm>
        </p:spPr>
        <p:txBody>
          <a:bodyPr>
            <a:normAutofit/>
          </a:bodyPr>
          <a:lstStyle/>
          <a:p>
            <a:r>
              <a:rPr lang="en-US" sz="7200" dirty="0"/>
              <a:t>Possible </a:t>
            </a:r>
            <a:r>
              <a:rPr lang="en-US" sz="7200" dirty="0" err="1"/>
              <a:t>defence</a:t>
            </a:r>
            <a:r>
              <a:rPr lang="en-US" sz="7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CECF-2305-9641-BD57-43AE717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97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7" y="1291770"/>
            <a:ext cx="11106615" cy="4905829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“Fully Countering Trusting Trust through Diverse Double-Compiling (DDC) - Countering Trojan Horse attacks on Compilers”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400" dirty="0"/>
              <a:t>2009 PhD dissertation by David A. Wheeler </a:t>
            </a:r>
          </a:p>
          <a:p>
            <a:pPr marL="0" indent="0">
              <a:buNone/>
            </a:pPr>
            <a:r>
              <a:rPr lang="en-SG" sz="2400" dirty="0"/>
              <a:t>George Mason University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600" dirty="0">
                <a:hlinkClick r:id="rId2"/>
              </a:rPr>
              <a:t>http://www.dwheeler.com/trusting-trust/dissertation/wheeler-trusting-trust-ddc.pdf</a:t>
            </a:r>
            <a:endParaRPr lang="en-SG" sz="16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3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320675"/>
            <a:ext cx="8373836" cy="1325563"/>
          </a:xfrm>
        </p:spPr>
        <p:txBody>
          <a:bodyPr/>
          <a:lstStyle/>
          <a:p>
            <a:r>
              <a:rPr lang="en-SG" dirty="0"/>
              <a:t>Diverse Double Compiling (DDC)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95" y="1825625"/>
            <a:ext cx="10291156" cy="4351338"/>
          </a:xfrm>
        </p:spPr>
        <p:txBody>
          <a:bodyPr>
            <a:normAutofit/>
          </a:bodyPr>
          <a:lstStyle/>
          <a:p>
            <a:r>
              <a:rPr lang="en-SG" sz="3200" dirty="0"/>
              <a:t>Objective</a:t>
            </a:r>
          </a:p>
          <a:p>
            <a:pPr lvl="1"/>
            <a:r>
              <a:rPr lang="en-SG" sz="2800" dirty="0"/>
              <a:t>To detect the trusting-trust attack of a malicious C Compiler</a:t>
            </a:r>
          </a:p>
          <a:p>
            <a:pPr marL="0" indent="0">
              <a:buNone/>
            </a:pPr>
            <a:endParaRPr lang="en-SG" sz="3200" dirty="0"/>
          </a:p>
          <a:p>
            <a:r>
              <a:rPr lang="en-SG" sz="3200" dirty="0"/>
              <a:t>Requirements</a:t>
            </a:r>
          </a:p>
          <a:p>
            <a:pPr lvl="1"/>
            <a:r>
              <a:rPr lang="en-SG" sz="2800" dirty="0"/>
              <a:t>Use another compiler in the verification process</a:t>
            </a:r>
          </a:p>
          <a:p>
            <a:pPr lvl="1"/>
            <a:r>
              <a:rPr lang="en-SG" sz="2800" dirty="0"/>
              <a:t>Source code of compiler under test needs to be available</a:t>
            </a:r>
          </a:p>
          <a:p>
            <a:pPr marL="0" indent="0">
              <a:buNone/>
            </a:pP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DDC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68345" cy="4351338"/>
          </a:xfrm>
        </p:spPr>
        <p:txBody>
          <a:bodyPr>
            <a:normAutofit/>
          </a:bodyPr>
          <a:lstStyle/>
          <a:p>
            <a:r>
              <a:rPr lang="en-SG" dirty="0"/>
              <a:t>Assume we are have GCC and Tiny C (TCC) compilers</a:t>
            </a:r>
          </a:p>
          <a:p>
            <a:r>
              <a:rPr lang="en-SG" dirty="0"/>
              <a:t>We suspect GCC is malicious and want to test it</a:t>
            </a:r>
          </a:p>
          <a:p>
            <a:endParaRPr lang="en-SG" dirty="0"/>
          </a:p>
          <a:p>
            <a:r>
              <a:rPr lang="en-SG" dirty="0"/>
              <a:t>Compiler-under-test : GCC</a:t>
            </a:r>
          </a:p>
          <a:p>
            <a:r>
              <a:rPr lang="en-SG" dirty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can be:</a:t>
            </a:r>
          </a:p>
          <a:p>
            <a:pPr lvl="1"/>
            <a:r>
              <a:rPr lang="en-SG" dirty="0"/>
              <a:t>Small: just enough code to compile compiler-under-test</a:t>
            </a:r>
          </a:p>
          <a:p>
            <a:pPr lvl="1"/>
            <a:r>
              <a:rPr lang="en-SG" dirty="0"/>
              <a:t>Generate inefficient code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" y="78526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DDC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7163183" y="1701420"/>
            <a:ext cx="2854039" cy="6031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TCC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3271051" y="1827719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721429" y="1772147"/>
            <a:ext cx="13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GCC</a:t>
            </a:r>
            <a:endParaRPr lang="en-SG" sz="2400" baseline="-25000" dirty="0"/>
          </a:p>
        </p:txBody>
      </p:sp>
      <p:sp>
        <p:nvSpPr>
          <p:cNvPr id="21" name="Rounded Rectangle 20"/>
          <p:cNvSpPr/>
          <p:nvPr/>
        </p:nvSpPr>
        <p:spPr>
          <a:xfrm>
            <a:off x="1643250" y="3474322"/>
            <a:ext cx="1709700" cy="696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16751" y="3387646"/>
            <a:ext cx="267775" cy="11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82722" y="4170227"/>
            <a:ext cx="257712" cy="9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837784" y="5101121"/>
            <a:ext cx="2091690" cy="487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be identical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4E7517-4A8E-A74D-AF88-060CD1ED7632}"/>
              </a:ext>
            </a:extLst>
          </p:cNvPr>
          <p:cNvSpPr/>
          <p:nvPr/>
        </p:nvSpPr>
        <p:spPr>
          <a:xfrm>
            <a:off x="3732898" y="3827851"/>
            <a:ext cx="2854039" cy="60312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GCC, c. GCC)</a:t>
            </a:r>
          </a:p>
        </p:txBody>
      </p:sp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3020BB79-C81F-4286-8C8D-0302C291E9CC}"/>
              </a:ext>
            </a:extLst>
          </p:cNvPr>
          <p:cNvSpPr/>
          <p:nvPr/>
        </p:nvSpPr>
        <p:spPr>
          <a:xfrm>
            <a:off x="7163184" y="3838896"/>
            <a:ext cx="2854039" cy="60312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GCC, c. TCC)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7FE98D-6041-4C0D-B8BB-A982AA6909C2}"/>
              </a:ext>
            </a:extLst>
          </p:cNvPr>
          <p:cNvSpPr/>
          <p:nvPr/>
        </p:nvSpPr>
        <p:spPr>
          <a:xfrm>
            <a:off x="318379" y="8073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Independent-compiler: TCC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1FD29F45-06E8-4E2C-8C25-0094F32F3739}"/>
              </a:ext>
            </a:extLst>
          </p:cNvPr>
          <p:cNvSpPr/>
          <p:nvPr/>
        </p:nvSpPr>
        <p:spPr>
          <a:xfrm>
            <a:off x="7163183" y="2770834"/>
            <a:ext cx="2854039" cy="6031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TCC)</a:t>
            </a: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2FC9E8CC-7412-4461-B88E-B01B432EB2A8}"/>
              </a:ext>
            </a:extLst>
          </p:cNvPr>
          <p:cNvSpPr/>
          <p:nvPr/>
        </p:nvSpPr>
        <p:spPr>
          <a:xfrm>
            <a:off x="3732896" y="2764635"/>
            <a:ext cx="2854039" cy="60312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GCC)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F5CE6DB7-A319-4C25-A5E7-15836BE61A0F}"/>
              </a:ext>
            </a:extLst>
          </p:cNvPr>
          <p:cNvSpPr/>
          <p:nvPr/>
        </p:nvSpPr>
        <p:spPr>
          <a:xfrm>
            <a:off x="3732898" y="1701420"/>
            <a:ext cx="2854039" cy="60312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</a:t>
            </a:r>
          </a:p>
        </p:txBody>
      </p:sp>
      <p:sp>
        <p:nvSpPr>
          <p:cNvPr id="48" name="Down Arrow 8">
            <a:extLst>
              <a:ext uri="{FF2B5EF4-FFF2-40B4-BE49-F238E27FC236}">
                <a16:creationId xmlns:a16="http://schemas.microsoft.com/office/drawing/2014/main" id="{64A0D738-9547-4C4B-961D-DDA2020E7F7A}"/>
              </a:ext>
            </a:extLst>
          </p:cNvPr>
          <p:cNvSpPr/>
          <p:nvPr/>
        </p:nvSpPr>
        <p:spPr>
          <a:xfrm rot="16200000">
            <a:off x="3271050" y="2915640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2FC6B4-CF1C-44AF-AF89-D27BBBB7524C}"/>
              </a:ext>
            </a:extLst>
          </p:cNvPr>
          <p:cNvSpPr txBox="1"/>
          <p:nvPr/>
        </p:nvSpPr>
        <p:spPr>
          <a:xfrm>
            <a:off x="1721429" y="2864632"/>
            <a:ext cx="13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GCC</a:t>
            </a:r>
            <a:endParaRPr lang="en-SG" sz="2400" baseline="-25000" dirty="0"/>
          </a:p>
        </p:txBody>
      </p:sp>
      <p:sp>
        <p:nvSpPr>
          <p:cNvPr id="50" name="Down Arrow 8">
            <a:extLst>
              <a:ext uri="{FF2B5EF4-FFF2-40B4-BE49-F238E27FC236}">
                <a16:creationId xmlns:a16="http://schemas.microsoft.com/office/drawing/2014/main" id="{58A5153F-9727-43E8-BE49-D202168055F0}"/>
              </a:ext>
            </a:extLst>
          </p:cNvPr>
          <p:cNvSpPr/>
          <p:nvPr/>
        </p:nvSpPr>
        <p:spPr>
          <a:xfrm>
            <a:off x="5037995" y="237056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Down Arrow 8">
            <a:extLst>
              <a:ext uri="{FF2B5EF4-FFF2-40B4-BE49-F238E27FC236}">
                <a16:creationId xmlns:a16="http://schemas.microsoft.com/office/drawing/2014/main" id="{8B70E24C-8448-4E31-B1B0-BF9A90195D46}"/>
              </a:ext>
            </a:extLst>
          </p:cNvPr>
          <p:cNvSpPr/>
          <p:nvPr/>
        </p:nvSpPr>
        <p:spPr>
          <a:xfrm>
            <a:off x="5037995" y="3425121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Down Arrow 8">
            <a:extLst>
              <a:ext uri="{FF2B5EF4-FFF2-40B4-BE49-F238E27FC236}">
                <a16:creationId xmlns:a16="http://schemas.microsoft.com/office/drawing/2014/main" id="{57209541-DC15-4AA4-923E-DF20E57AE176}"/>
              </a:ext>
            </a:extLst>
          </p:cNvPr>
          <p:cNvSpPr/>
          <p:nvPr/>
        </p:nvSpPr>
        <p:spPr>
          <a:xfrm>
            <a:off x="8468282" y="237056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Down Arrow 8">
            <a:extLst>
              <a:ext uri="{FF2B5EF4-FFF2-40B4-BE49-F238E27FC236}">
                <a16:creationId xmlns:a16="http://schemas.microsoft.com/office/drawing/2014/main" id="{F59777C3-A858-4A12-88D3-51038BA8F944}"/>
              </a:ext>
            </a:extLst>
          </p:cNvPr>
          <p:cNvSpPr/>
          <p:nvPr/>
        </p:nvSpPr>
        <p:spPr>
          <a:xfrm>
            <a:off x="8468282" y="3436420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Down Arrow 8">
            <a:extLst>
              <a:ext uri="{FF2B5EF4-FFF2-40B4-BE49-F238E27FC236}">
                <a16:creationId xmlns:a16="http://schemas.microsoft.com/office/drawing/2014/main" id="{57B8F68C-A2F2-4673-BDF5-7A1E5680F21B}"/>
              </a:ext>
            </a:extLst>
          </p:cNvPr>
          <p:cNvSpPr/>
          <p:nvPr/>
        </p:nvSpPr>
        <p:spPr>
          <a:xfrm rot="13251790">
            <a:off x="8014424" y="4647462"/>
            <a:ext cx="243840" cy="3505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Down Arrow 8">
            <a:extLst>
              <a:ext uri="{FF2B5EF4-FFF2-40B4-BE49-F238E27FC236}">
                <a16:creationId xmlns:a16="http://schemas.microsoft.com/office/drawing/2014/main" id="{219D30D0-E982-46BC-B9D4-623FA815C55F}"/>
              </a:ext>
            </a:extLst>
          </p:cNvPr>
          <p:cNvSpPr/>
          <p:nvPr/>
        </p:nvSpPr>
        <p:spPr>
          <a:xfrm rot="7743350">
            <a:off x="5413097" y="4647462"/>
            <a:ext cx="243840" cy="3505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309BE3B-70F3-8E49-B9A2-F4887677358D}"/>
              </a:ext>
            </a:extLst>
          </p:cNvPr>
          <p:cNvSpPr/>
          <p:nvPr/>
        </p:nvSpPr>
        <p:spPr>
          <a:xfrm rot="5400000">
            <a:off x="10223278" y="183838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979FA-40F3-964A-89B8-0BFBCC8AFEB0}"/>
              </a:ext>
            </a:extLst>
          </p:cNvPr>
          <p:cNvSpPr txBox="1"/>
          <p:nvPr/>
        </p:nvSpPr>
        <p:spPr>
          <a:xfrm>
            <a:off x="10593468" y="1787692"/>
            <a:ext cx="13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GCC</a:t>
            </a:r>
            <a:endParaRPr lang="en-SG" sz="2400" baseline="-25000" dirty="0"/>
          </a:p>
        </p:txBody>
      </p:sp>
      <p:sp>
        <p:nvSpPr>
          <p:cNvPr id="28" name="Down Arrow 8">
            <a:extLst>
              <a:ext uri="{FF2B5EF4-FFF2-40B4-BE49-F238E27FC236}">
                <a16:creationId xmlns:a16="http://schemas.microsoft.com/office/drawing/2014/main" id="{00FE6678-06CA-9646-92EC-E1543EDFA195}"/>
              </a:ext>
            </a:extLst>
          </p:cNvPr>
          <p:cNvSpPr/>
          <p:nvPr/>
        </p:nvSpPr>
        <p:spPr>
          <a:xfrm rot="5400000">
            <a:off x="10223278" y="2890935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31C5D-C10F-9E49-A89B-236F17116313}"/>
              </a:ext>
            </a:extLst>
          </p:cNvPr>
          <p:cNvSpPr txBox="1"/>
          <p:nvPr/>
        </p:nvSpPr>
        <p:spPr>
          <a:xfrm>
            <a:off x="10593470" y="2835362"/>
            <a:ext cx="13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GCC</a:t>
            </a:r>
            <a:endParaRPr lang="en-SG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3800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21" grpId="0" animBg="1"/>
      <p:bldP spid="35" grpId="0" animBg="1"/>
      <p:bldP spid="29" grpId="0" animBg="1"/>
      <p:bldP spid="39" grpId="0" animBg="1"/>
      <p:bldP spid="42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26" grpId="0" animBg="1"/>
      <p:bldP spid="27" grpId="0"/>
      <p:bldP spid="28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DDC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TCC can be malicious but unlikely to be malicious in a way that affects GCC</a:t>
            </a:r>
          </a:p>
          <a:p>
            <a:r>
              <a:rPr lang="en-SG" sz="2400" dirty="0"/>
              <a:t>Hacker must compromise both GCC and TCC to hack each other</a:t>
            </a:r>
          </a:p>
          <a:p>
            <a:r>
              <a:rPr lang="en-SG" sz="2400" dirty="0"/>
              <a:t>Easier to review smaller verifying-compiler source code and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" y="78526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DDC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5636891" y="1712190"/>
            <a:ext cx="2854039" cy="6031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TCC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744759" y="1838489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95137" y="1782917"/>
            <a:ext cx="13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GCC</a:t>
            </a:r>
            <a:endParaRPr lang="en-SG" sz="2400" baseline="-25000" dirty="0"/>
          </a:p>
        </p:txBody>
      </p:sp>
      <p:sp>
        <p:nvSpPr>
          <p:cNvPr id="21" name="Rounded Rectangle 20"/>
          <p:cNvSpPr/>
          <p:nvPr/>
        </p:nvSpPr>
        <p:spPr>
          <a:xfrm>
            <a:off x="116958" y="3485092"/>
            <a:ext cx="1709700" cy="696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90459" y="3398416"/>
            <a:ext cx="267775" cy="11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56430" y="4180997"/>
            <a:ext cx="257712" cy="9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18065" y="5111093"/>
            <a:ext cx="2091690" cy="487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be identical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4E7517-4A8E-A74D-AF88-060CD1ED7632}"/>
              </a:ext>
            </a:extLst>
          </p:cNvPr>
          <p:cNvSpPr/>
          <p:nvPr/>
        </p:nvSpPr>
        <p:spPr>
          <a:xfrm>
            <a:off x="2206606" y="3838621"/>
            <a:ext cx="2854039" cy="60312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GCC, c. GCC)</a:t>
            </a:r>
          </a:p>
        </p:txBody>
      </p:sp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3020BB79-C81F-4286-8C8D-0302C291E9CC}"/>
              </a:ext>
            </a:extLst>
          </p:cNvPr>
          <p:cNvSpPr/>
          <p:nvPr/>
        </p:nvSpPr>
        <p:spPr>
          <a:xfrm>
            <a:off x="5636892" y="3849666"/>
            <a:ext cx="2854039" cy="60312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GCC, c. TCC)</a:t>
            </a: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73C12EB8-3595-4C1E-B816-DC8FC66A10F2}"/>
              </a:ext>
            </a:extLst>
          </p:cNvPr>
          <p:cNvSpPr/>
          <p:nvPr/>
        </p:nvSpPr>
        <p:spPr>
          <a:xfrm>
            <a:off x="9067178" y="3849666"/>
            <a:ext cx="2854039" cy="60312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GCC, c. Intel)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7FE98D-6041-4C0D-B8BB-A982AA6909C2}"/>
              </a:ext>
            </a:extLst>
          </p:cNvPr>
          <p:cNvSpPr/>
          <p:nvPr/>
        </p:nvSpPr>
        <p:spPr>
          <a:xfrm>
            <a:off x="318379" y="8073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 GCC</a:t>
            </a:r>
          </a:p>
          <a:p>
            <a:r>
              <a:rPr lang="en-SG" dirty="0"/>
              <a:t>Independent-compilers: TCC, Intel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1FD29F45-06E8-4E2C-8C25-0094F32F3739}"/>
              </a:ext>
            </a:extLst>
          </p:cNvPr>
          <p:cNvSpPr/>
          <p:nvPr/>
        </p:nvSpPr>
        <p:spPr>
          <a:xfrm>
            <a:off x="5636891" y="2781604"/>
            <a:ext cx="2854039" cy="6031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TCC)</a:t>
            </a:r>
          </a:p>
        </p:txBody>
      </p:sp>
      <p:sp>
        <p:nvSpPr>
          <p:cNvPr id="43" name="Rounded Rectangle 28">
            <a:extLst>
              <a:ext uri="{FF2B5EF4-FFF2-40B4-BE49-F238E27FC236}">
                <a16:creationId xmlns:a16="http://schemas.microsoft.com/office/drawing/2014/main" id="{7870112B-30AB-4AA9-824E-36FDBF4EE5BB}"/>
              </a:ext>
            </a:extLst>
          </p:cNvPr>
          <p:cNvSpPr/>
          <p:nvPr/>
        </p:nvSpPr>
        <p:spPr>
          <a:xfrm>
            <a:off x="9067178" y="2776203"/>
            <a:ext cx="2854039" cy="60312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Intel)</a:t>
            </a:r>
          </a:p>
        </p:txBody>
      </p:sp>
      <p:sp>
        <p:nvSpPr>
          <p:cNvPr id="44" name="Rounded Rectangle 28">
            <a:extLst>
              <a:ext uri="{FF2B5EF4-FFF2-40B4-BE49-F238E27FC236}">
                <a16:creationId xmlns:a16="http://schemas.microsoft.com/office/drawing/2014/main" id="{6DE5D53D-8368-44E2-B78C-EF20CA8B3CCE}"/>
              </a:ext>
            </a:extLst>
          </p:cNvPr>
          <p:cNvSpPr/>
          <p:nvPr/>
        </p:nvSpPr>
        <p:spPr>
          <a:xfrm>
            <a:off x="9067178" y="1712190"/>
            <a:ext cx="2854039" cy="60312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Intel</a:t>
            </a: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2FC9E8CC-7412-4461-B88E-B01B432EB2A8}"/>
              </a:ext>
            </a:extLst>
          </p:cNvPr>
          <p:cNvSpPr/>
          <p:nvPr/>
        </p:nvSpPr>
        <p:spPr>
          <a:xfrm>
            <a:off x="2206604" y="2775405"/>
            <a:ext cx="2854039" cy="60312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 (c. GCC)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F5CE6DB7-A319-4C25-A5E7-15836BE61A0F}"/>
              </a:ext>
            </a:extLst>
          </p:cNvPr>
          <p:cNvSpPr/>
          <p:nvPr/>
        </p:nvSpPr>
        <p:spPr>
          <a:xfrm>
            <a:off x="2206606" y="1712190"/>
            <a:ext cx="2854039" cy="60312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GCC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8D263DE-F0B5-4B4E-9A34-A69D7B6B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79" y="5746054"/>
            <a:ext cx="11602838" cy="1174308"/>
          </a:xfrm>
        </p:spPr>
        <p:txBody>
          <a:bodyPr>
            <a:normAutofit/>
          </a:bodyPr>
          <a:lstStyle/>
          <a:p>
            <a:r>
              <a:rPr lang="en-SG" sz="2400" dirty="0"/>
              <a:t>Hacker must compromise GCC, TCC and Intel to hack all other compilers to be successful</a:t>
            </a:r>
          </a:p>
          <a:p>
            <a:r>
              <a:rPr lang="en-SG" sz="2400" dirty="0"/>
              <a:t>O(n</a:t>
            </a:r>
            <a:r>
              <a:rPr lang="en-SG" sz="2400" baseline="30000" dirty="0"/>
              <a:t>2</a:t>
            </a:r>
            <a:r>
              <a:rPr lang="en-SG" sz="2400" dirty="0"/>
              <a:t>) problem for hackers, O(n) for defenders</a:t>
            </a:r>
          </a:p>
        </p:txBody>
      </p:sp>
      <p:sp>
        <p:nvSpPr>
          <p:cNvPr id="48" name="Down Arrow 8">
            <a:extLst>
              <a:ext uri="{FF2B5EF4-FFF2-40B4-BE49-F238E27FC236}">
                <a16:creationId xmlns:a16="http://schemas.microsoft.com/office/drawing/2014/main" id="{64A0D738-9547-4C4B-961D-DDA2020E7F7A}"/>
              </a:ext>
            </a:extLst>
          </p:cNvPr>
          <p:cNvSpPr/>
          <p:nvPr/>
        </p:nvSpPr>
        <p:spPr>
          <a:xfrm rot="16200000">
            <a:off x="1744758" y="2926410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2FC6B4-CF1C-44AF-AF89-D27BBBB7524C}"/>
              </a:ext>
            </a:extLst>
          </p:cNvPr>
          <p:cNvSpPr txBox="1"/>
          <p:nvPr/>
        </p:nvSpPr>
        <p:spPr>
          <a:xfrm>
            <a:off x="195137" y="2875402"/>
            <a:ext cx="13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GCC</a:t>
            </a:r>
            <a:endParaRPr lang="en-SG" sz="2400" baseline="-25000" dirty="0"/>
          </a:p>
        </p:txBody>
      </p:sp>
      <p:sp>
        <p:nvSpPr>
          <p:cNvPr id="50" name="Down Arrow 8">
            <a:extLst>
              <a:ext uri="{FF2B5EF4-FFF2-40B4-BE49-F238E27FC236}">
                <a16:creationId xmlns:a16="http://schemas.microsoft.com/office/drawing/2014/main" id="{58A5153F-9727-43E8-BE49-D202168055F0}"/>
              </a:ext>
            </a:extLst>
          </p:cNvPr>
          <p:cNvSpPr/>
          <p:nvPr/>
        </p:nvSpPr>
        <p:spPr>
          <a:xfrm>
            <a:off x="3511703" y="238133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Down Arrow 8">
            <a:extLst>
              <a:ext uri="{FF2B5EF4-FFF2-40B4-BE49-F238E27FC236}">
                <a16:creationId xmlns:a16="http://schemas.microsoft.com/office/drawing/2014/main" id="{8B70E24C-8448-4E31-B1B0-BF9A90195D46}"/>
              </a:ext>
            </a:extLst>
          </p:cNvPr>
          <p:cNvSpPr/>
          <p:nvPr/>
        </p:nvSpPr>
        <p:spPr>
          <a:xfrm>
            <a:off x="3511703" y="3435891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Down Arrow 8">
            <a:extLst>
              <a:ext uri="{FF2B5EF4-FFF2-40B4-BE49-F238E27FC236}">
                <a16:creationId xmlns:a16="http://schemas.microsoft.com/office/drawing/2014/main" id="{57209541-DC15-4AA4-923E-DF20E57AE176}"/>
              </a:ext>
            </a:extLst>
          </p:cNvPr>
          <p:cNvSpPr/>
          <p:nvPr/>
        </p:nvSpPr>
        <p:spPr>
          <a:xfrm>
            <a:off x="6941990" y="238133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Down Arrow 8">
            <a:extLst>
              <a:ext uri="{FF2B5EF4-FFF2-40B4-BE49-F238E27FC236}">
                <a16:creationId xmlns:a16="http://schemas.microsoft.com/office/drawing/2014/main" id="{F59777C3-A858-4A12-88D3-51038BA8F944}"/>
              </a:ext>
            </a:extLst>
          </p:cNvPr>
          <p:cNvSpPr/>
          <p:nvPr/>
        </p:nvSpPr>
        <p:spPr>
          <a:xfrm>
            <a:off x="6941990" y="3447190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Down Arrow 8">
            <a:extLst>
              <a:ext uri="{FF2B5EF4-FFF2-40B4-BE49-F238E27FC236}">
                <a16:creationId xmlns:a16="http://schemas.microsoft.com/office/drawing/2014/main" id="{AE189059-C7B4-4B50-A631-471D9F5EEF13}"/>
              </a:ext>
            </a:extLst>
          </p:cNvPr>
          <p:cNvSpPr/>
          <p:nvPr/>
        </p:nvSpPr>
        <p:spPr>
          <a:xfrm>
            <a:off x="10372277" y="238133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Down Arrow 8">
            <a:extLst>
              <a:ext uri="{FF2B5EF4-FFF2-40B4-BE49-F238E27FC236}">
                <a16:creationId xmlns:a16="http://schemas.microsoft.com/office/drawing/2014/main" id="{07A040A4-ACBC-4F91-BE19-699FD6697719}"/>
              </a:ext>
            </a:extLst>
          </p:cNvPr>
          <p:cNvSpPr/>
          <p:nvPr/>
        </p:nvSpPr>
        <p:spPr>
          <a:xfrm>
            <a:off x="10372277" y="3447190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Down Arrow 8">
            <a:extLst>
              <a:ext uri="{FF2B5EF4-FFF2-40B4-BE49-F238E27FC236}">
                <a16:creationId xmlns:a16="http://schemas.microsoft.com/office/drawing/2014/main" id="{57B8F68C-A2F2-4673-BDF5-7A1E5680F21B}"/>
              </a:ext>
            </a:extLst>
          </p:cNvPr>
          <p:cNvSpPr/>
          <p:nvPr/>
        </p:nvSpPr>
        <p:spPr>
          <a:xfrm rot="10800000">
            <a:off x="6951957" y="4613292"/>
            <a:ext cx="243840" cy="3505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Down Arrow 8">
            <a:extLst>
              <a:ext uri="{FF2B5EF4-FFF2-40B4-BE49-F238E27FC236}">
                <a16:creationId xmlns:a16="http://schemas.microsoft.com/office/drawing/2014/main" id="{219D30D0-E982-46BC-B9D4-623FA815C55F}"/>
              </a:ext>
            </a:extLst>
          </p:cNvPr>
          <p:cNvSpPr/>
          <p:nvPr/>
        </p:nvSpPr>
        <p:spPr>
          <a:xfrm rot="7743350">
            <a:off x="5413097" y="4647462"/>
            <a:ext cx="243840" cy="3505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Down Arrow 8">
            <a:extLst>
              <a:ext uri="{FF2B5EF4-FFF2-40B4-BE49-F238E27FC236}">
                <a16:creationId xmlns:a16="http://schemas.microsoft.com/office/drawing/2014/main" id="{07D28A2C-48B5-4976-B8FE-B8E6E292966A}"/>
              </a:ext>
            </a:extLst>
          </p:cNvPr>
          <p:cNvSpPr/>
          <p:nvPr/>
        </p:nvSpPr>
        <p:spPr>
          <a:xfrm rot="13561379">
            <a:off x="8488680" y="4647463"/>
            <a:ext cx="243840" cy="3505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7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DD0E-3FDB-D34A-89DD-636B1C66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8" y="261699"/>
            <a:ext cx="11082411" cy="1325563"/>
          </a:xfrm>
        </p:spPr>
        <p:txBody>
          <a:bodyPr/>
          <a:lstStyle/>
          <a:p>
            <a:r>
              <a:rPr lang="en-US" dirty="0"/>
              <a:t>But there are only 3 Go Compilers…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1B4EF-4CC9-EA47-9116-50747F3D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3BAC22-C738-4DD3-B5E9-E904B3FF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3200" dirty="0"/>
              <a:t>Google Go Toolchain (</a:t>
            </a:r>
            <a:r>
              <a:rPr lang="en-SG" sz="3200" dirty="0" err="1"/>
              <a:t>gc</a:t>
            </a:r>
            <a:r>
              <a:rPr lang="en-SG" sz="3200" dirty="0"/>
              <a:t>)</a:t>
            </a:r>
          </a:p>
          <a:p>
            <a:pPr lvl="1"/>
            <a:endParaRPr lang="en-SG" sz="2800" dirty="0"/>
          </a:p>
          <a:p>
            <a:pPr marL="457200" indent="-457200">
              <a:buFont typeface="+mj-lt"/>
              <a:buAutoNum type="arabicPeriod"/>
            </a:pPr>
            <a:r>
              <a:rPr lang="en-SG" sz="3200" dirty="0" err="1"/>
              <a:t>Gccgo</a:t>
            </a:r>
            <a:endParaRPr lang="en-SG" sz="3200" dirty="0"/>
          </a:p>
          <a:p>
            <a:pPr lvl="1"/>
            <a:r>
              <a:rPr lang="en-SG" sz="2800" dirty="0"/>
              <a:t>GCC Frontend</a:t>
            </a:r>
          </a:p>
          <a:p>
            <a:pPr lvl="1"/>
            <a:r>
              <a:rPr lang="en-SG" sz="2800" dirty="0"/>
              <a:t>Written in C++</a:t>
            </a:r>
          </a:p>
          <a:p>
            <a:pPr lvl="1"/>
            <a:endParaRPr lang="en-SG" sz="2800" dirty="0"/>
          </a:p>
          <a:p>
            <a:pPr marL="514350" indent="-514350">
              <a:buFont typeface="+mj-lt"/>
              <a:buAutoNum type="arabicPeriod"/>
            </a:pPr>
            <a:r>
              <a:rPr lang="en-SG" sz="3200" dirty="0" err="1"/>
              <a:t>Llgo</a:t>
            </a:r>
            <a:endParaRPr lang="en-SG" sz="3200" dirty="0"/>
          </a:p>
          <a:p>
            <a:pPr lvl="1"/>
            <a:r>
              <a:rPr lang="en-SG" sz="2800" dirty="0"/>
              <a:t>LLVM Frontend</a:t>
            </a:r>
          </a:p>
        </p:txBody>
      </p:sp>
    </p:spTree>
    <p:extLst>
      <p:ext uri="{BB962C8B-B14F-4D97-AF65-F5344CB8AC3E}">
        <p14:creationId xmlns:p14="http://schemas.microsoft.com/office/powerpoint/2010/main" val="166584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D4E4-E329-46DA-9712-E30DA79A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136" y="2266336"/>
            <a:ext cx="6407727" cy="2325327"/>
          </a:xfrm>
        </p:spPr>
        <p:txBody>
          <a:bodyPr>
            <a:normAutofit/>
          </a:bodyPr>
          <a:lstStyle/>
          <a:p>
            <a:r>
              <a:rPr lang="en-SG" sz="6600" dirty="0"/>
              <a:t>Possible Solution?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712F-43D4-4DF4-ACF3-1A9EEAD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5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4EE-3CA8-486F-9C34-E86AA649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2629584"/>
            <a:ext cx="10622280" cy="1325563"/>
          </a:xfrm>
        </p:spPr>
        <p:txBody>
          <a:bodyPr>
            <a:normAutofit/>
          </a:bodyPr>
          <a:lstStyle/>
          <a:p>
            <a:r>
              <a:rPr lang="en-SG" sz="5400" dirty="0"/>
              <a:t>Why Reflections on Trusting Trust?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2B62F-44B3-4C36-A579-40100DB7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55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FD6E-0C73-EE4E-B8A8-AF2D326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Go compiler implementation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10D9-B661-9748-A8B8-12723165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2CE3-7753-48BB-8DDB-EC5044C7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4" y="1838077"/>
            <a:ext cx="11545551" cy="318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0ED81-E8B3-4E86-8D1D-26458393D5D0}"/>
              </a:ext>
            </a:extLst>
          </p:cNvPr>
          <p:cNvSpPr/>
          <p:nvPr/>
        </p:nvSpPr>
        <p:spPr>
          <a:xfrm>
            <a:off x="0" y="6169709"/>
            <a:ext cx="4216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Released: 19 August 2015</a:t>
            </a:r>
          </a:p>
          <a:p>
            <a:r>
              <a:rPr lang="en-SG" dirty="0">
                <a:hlinkClick r:id="rId3"/>
              </a:rPr>
              <a:t>https://golang.org/doc/go1.5#introduction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AFF75-E7FE-47DA-90D6-476776F09003}"/>
              </a:ext>
            </a:extLst>
          </p:cNvPr>
          <p:cNvSpPr/>
          <p:nvPr/>
        </p:nvSpPr>
        <p:spPr>
          <a:xfrm>
            <a:off x="544735" y="3027115"/>
            <a:ext cx="10868935" cy="134077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90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0FA-FE73-4A8A-823D-1C89327D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7" y="104194"/>
            <a:ext cx="10515600" cy="727452"/>
          </a:xfrm>
        </p:spPr>
        <p:txBody>
          <a:bodyPr/>
          <a:lstStyle/>
          <a:p>
            <a:r>
              <a:rPr lang="en-SG" dirty="0"/>
              <a:t>Go Compiler bootstrapping using Go 1.4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2DD6-81D9-463D-BA97-DFB8E936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6AD12-8FC2-4567-9C71-C7E2FFF50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9" y="1102074"/>
            <a:ext cx="10063701" cy="4924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D2741B-C025-413E-B30F-315879B532AC}"/>
              </a:ext>
            </a:extLst>
          </p:cNvPr>
          <p:cNvSpPr/>
          <p:nvPr/>
        </p:nvSpPr>
        <p:spPr>
          <a:xfrm>
            <a:off x="0" y="6191310"/>
            <a:ext cx="426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Released: 10 December 2014</a:t>
            </a:r>
          </a:p>
          <a:p>
            <a:r>
              <a:rPr lang="en-SG" dirty="0">
                <a:hlinkClick r:id="rId3"/>
              </a:rPr>
              <a:t>https://golang.org/doc/install/source#go14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011D6-FF77-4B43-9901-B70B0AA03908}"/>
              </a:ext>
            </a:extLst>
          </p:cNvPr>
          <p:cNvSpPr/>
          <p:nvPr/>
        </p:nvSpPr>
        <p:spPr>
          <a:xfrm>
            <a:off x="1248355" y="2838616"/>
            <a:ext cx="9708542" cy="16459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F41BE-BCC5-4E44-B18C-3A4A400D9DF9}"/>
              </a:ext>
            </a:extLst>
          </p:cNvPr>
          <p:cNvSpPr/>
          <p:nvPr/>
        </p:nvSpPr>
        <p:spPr>
          <a:xfrm>
            <a:off x="1338026" y="5484363"/>
            <a:ext cx="9708542" cy="5419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89435-E89A-4359-B9DA-F9EAA1A14753}"/>
              </a:ext>
            </a:extLst>
          </p:cNvPr>
          <p:cNvSpPr/>
          <p:nvPr/>
        </p:nvSpPr>
        <p:spPr>
          <a:xfrm>
            <a:off x="1304014" y="2195140"/>
            <a:ext cx="9708542" cy="5419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12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4B2-78BF-483C-9618-F9AEAEC4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43" y="193408"/>
            <a:ext cx="10515600" cy="1325563"/>
          </a:xfrm>
        </p:spPr>
        <p:txBody>
          <a:bodyPr/>
          <a:lstStyle/>
          <a:p>
            <a:r>
              <a:rPr lang="en-SG" dirty="0"/>
              <a:t>Possible Solution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5D61-BA2D-4084-AA72-8C0B1C79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27" y="156231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Rebuild Go 1.4 with any C Compiler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Build newer version of Go with Go 1.4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(Malicious) C compiler unlikely to affect Go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5690-5152-4599-9C73-8475F488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74CC67-AF39-1B48-AA2C-EC6F4D94E9CC}"/>
              </a:ext>
            </a:extLst>
          </p:cNvPr>
          <p:cNvSpPr/>
          <p:nvPr/>
        </p:nvSpPr>
        <p:spPr>
          <a:xfrm>
            <a:off x="9183788" y="1470650"/>
            <a:ext cx="2854039" cy="60312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C Compiler</a:t>
            </a: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C62D818C-C3BE-5A46-A27C-AD7C7661FE96}"/>
              </a:ext>
            </a:extLst>
          </p:cNvPr>
          <p:cNvSpPr/>
          <p:nvPr/>
        </p:nvSpPr>
        <p:spPr>
          <a:xfrm>
            <a:off x="9183789" y="3608126"/>
            <a:ext cx="2854039" cy="60312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Go 1.10 (c. Go 1.4)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7F8B9C73-AEC9-D347-85BB-3907FC93CB5E}"/>
              </a:ext>
            </a:extLst>
          </p:cNvPr>
          <p:cNvSpPr/>
          <p:nvPr/>
        </p:nvSpPr>
        <p:spPr>
          <a:xfrm>
            <a:off x="9183788" y="2540064"/>
            <a:ext cx="2854039" cy="60312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Go 1.4 (c. C Comp.)</a:t>
            </a:r>
          </a:p>
        </p:txBody>
      </p:sp>
      <p:sp>
        <p:nvSpPr>
          <p:cNvPr id="18" name="Down Arrow 8">
            <a:extLst>
              <a:ext uri="{FF2B5EF4-FFF2-40B4-BE49-F238E27FC236}">
                <a16:creationId xmlns:a16="http://schemas.microsoft.com/office/drawing/2014/main" id="{7B5D009F-4884-1B46-970C-D7C5C1855397}"/>
              </a:ext>
            </a:extLst>
          </p:cNvPr>
          <p:cNvSpPr/>
          <p:nvPr/>
        </p:nvSpPr>
        <p:spPr>
          <a:xfrm>
            <a:off x="10488887" y="213979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Down Arrow 8">
            <a:extLst>
              <a:ext uri="{FF2B5EF4-FFF2-40B4-BE49-F238E27FC236}">
                <a16:creationId xmlns:a16="http://schemas.microsoft.com/office/drawing/2014/main" id="{B8BEBC73-89AC-E849-9D38-1B321C1A0ECF}"/>
              </a:ext>
            </a:extLst>
          </p:cNvPr>
          <p:cNvSpPr/>
          <p:nvPr/>
        </p:nvSpPr>
        <p:spPr>
          <a:xfrm>
            <a:off x="10488887" y="3205650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36C6FC0D-E5DC-5440-83C0-7AE903953F17}"/>
              </a:ext>
            </a:extLst>
          </p:cNvPr>
          <p:cNvSpPr/>
          <p:nvPr/>
        </p:nvSpPr>
        <p:spPr>
          <a:xfrm rot="16200000">
            <a:off x="8718688" y="1638721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8AC9E-9F95-2E49-AC6E-A44CD5633725}"/>
              </a:ext>
            </a:extLst>
          </p:cNvPr>
          <p:cNvSpPr txBox="1"/>
          <p:nvPr/>
        </p:nvSpPr>
        <p:spPr>
          <a:xfrm>
            <a:off x="6986079" y="1562315"/>
            <a:ext cx="158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Go</a:t>
            </a:r>
            <a:r>
              <a:rPr lang="en-SG" sz="2400" baseline="-25000" dirty="0"/>
              <a:t> 1.4</a:t>
            </a:r>
          </a:p>
        </p:txBody>
      </p:sp>
      <p:sp>
        <p:nvSpPr>
          <p:cNvPr id="26" name="Down Arrow 8">
            <a:extLst>
              <a:ext uri="{FF2B5EF4-FFF2-40B4-BE49-F238E27FC236}">
                <a16:creationId xmlns:a16="http://schemas.microsoft.com/office/drawing/2014/main" id="{DE93BD4A-5596-6B48-9662-3AFABD4EBD78}"/>
              </a:ext>
            </a:extLst>
          </p:cNvPr>
          <p:cNvSpPr/>
          <p:nvPr/>
        </p:nvSpPr>
        <p:spPr>
          <a:xfrm rot="16200000">
            <a:off x="8718688" y="2666364"/>
            <a:ext cx="243840" cy="35052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C24B16-A0D6-F945-9A09-C16F5C765C05}"/>
              </a:ext>
            </a:extLst>
          </p:cNvPr>
          <p:cNvSpPr txBox="1"/>
          <p:nvPr/>
        </p:nvSpPr>
        <p:spPr>
          <a:xfrm>
            <a:off x="6986079" y="2617869"/>
            <a:ext cx="1685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Source</a:t>
            </a:r>
            <a:r>
              <a:rPr lang="en-SG" sz="2400" baseline="-25000" dirty="0" err="1"/>
              <a:t>Go</a:t>
            </a:r>
            <a:r>
              <a:rPr lang="en-SG" sz="2400" baseline="-25000" dirty="0"/>
              <a:t> 1.10</a:t>
            </a:r>
          </a:p>
        </p:txBody>
      </p:sp>
    </p:spTree>
    <p:extLst>
      <p:ext uri="{BB962C8B-B14F-4D97-AF65-F5344CB8AC3E}">
        <p14:creationId xmlns:p14="http://schemas.microsoft.com/office/powerpoint/2010/main" val="15617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6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8" y="2174278"/>
            <a:ext cx="9797143" cy="250944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Do you still trust your compiler?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82880" y="5923359"/>
            <a:ext cx="54088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yeokm1@gmail.com)</a:t>
            </a:r>
            <a:endParaRPr lang="en-SG" dirty="0"/>
          </a:p>
          <a:p>
            <a:r>
              <a:rPr lang="en-SG" sz="1600" dirty="0">
                <a:hlinkClick r:id="rId3"/>
              </a:rPr>
              <a:t>https://github.com/yeokm1/reflections-of-trusting-trust-go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" y="4599895"/>
            <a:ext cx="11842866" cy="2258105"/>
          </a:xfrm>
        </p:spPr>
        <p:txBody>
          <a:bodyPr>
            <a:normAutofit/>
          </a:bodyPr>
          <a:lstStyle/>
          <a:p>
            <a:r>
              <a:rPr lang="en-US" dirty="0"/>
              <a:t>Ken Thompson (left) and Dennis Ritchie</a:t>
            </a:r>
          </a:p>
          <a:p>
            <a:r>
              <a:rPr lang="en-US" dirty="0"/>
              <a:t>1983 Turing award for their work on Unix</a:t>
            </a:r>
          </a:p>
          <a:p>
            <a:r>
              <a:rPr lang="en-US" dirty="0"/>
              <a:t>Thompson presented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96" y="323850"/>
            <a:ext cx="5615016" cy="36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9B4A-D399-4C12-A3B3-7C8E33B4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95180-89E6-4AC3-9C0E-618F3293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5" y="2009642"/>
            <a:ext cx="11940328" cy="316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528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031"/>
            <a:ext cx="10515600" cy="884011"/>
          </a:xfrm>
        </p:spPr>
        <p:txBody>
          <a:bodyPr>
            <a:normAutofit/>
          </a:bodyPr>
          <a:lstStyle/>
          <a:p>
            <a:r>
              <a:rPr lang="en-US" sz="5400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106"/>
            <a:ext cx="10515600" cy="5510893"/>
          </a:xfrm>
        </p:spPr>
        <p:txBody>
          <a:bodyPr>
            <a:noAutofit/>
          </a:bodyPr>
          <a:lstStyle/>
          <a:p>
            <a:r>
              <a:rPr lang="en-US" dirty="0"/>
              <a:t>How do we know a program is safe?</a:t>
            </a:r>
          </a:p>
          <a:p>
            <a:pPr lvl="1"/>
            <a:r>
              <a:rPr lang="en-US" dirty="0"/>
              <a:t>Inspect the program’s source code.</a:t>
            </a:r>
          </a:p>
          <a:p>
            <a:endParaRPr lang="en-US" dirty="0"/>
          </a:p>
          <a:p>
            <a:r>
              <a:rPr lang="en-US" dirty="0"/>
              <a:t>But isn’t the program source code compiled by a compiler?</a:t>
            </a:r>
          </a:p>
          <a:p>
            <a:pPr lvl="1"/>
            <a:r>
              <a:rPr lang="en-US" dirty="0"/>
              <a:t>Inspect the compiler’s source code, </a:t>
            </a:r>
            <a:r>
              <a:rPr lang="en-US" dirty="0" err="1"/>
              <a:t>eg.</a:t>
            </a:r>
            <a:r>
              <a:rPr lang="en-US" dirty="0"/>
              <a:t> Golang Compiler</a:t>
            </a:r>
          </a:p>
          <a:p>
            <a:pPr lvl="1"/>
            <a:r>
              <a:rPr lang="en-US" dirty="0">
                <a:hlinkClick r:id="rId2"/>
              </a:rPr>
              <a:t>https://github.com/golang/go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isn’t the compiler compiled by another compiler?</a:t>
            </a:r>
          </a:p>
          <a:p>
            <a:pPr lvl="1"/>
            <a:r>
              <a:rPr lang="en-US" dirty="0"/>
              <a:t>Self-hosting compilers compile themselves</a:t>
            </a:r>
          </a:p>
          <a:p>
            <a:pPr lvl="1"/>
            <a:r>
              <a:rPr lang="en-US" dirty="0"/>
              <a:t>-&gt; </a:t>
            </a:r>
            <a:r>
              <a:rPr lang="en-US" dirty="0" err="1"/>
              <a:t>Eg.</a:t>
            </a:r>
            <a:r>
              <a:rPr lang="en-US" dirty="0"/>
              <a:t> Go compiler compiles Go compiler</a:t>
            </a:r>
          </a:p>
          <a:p>
            <a:pPr lvl="1"/>
            <a:endParaRPr lang="en-US" dirty="0"/>
          </a:p>
          <a:p>
            <a:r>
              <a:rPr lang="en-US" dirty="0"/>
              <a:t>So how? How deep do we go down the rabbit hole?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34" y="-24278"/>
            <a:ext cx="7886700" cy="1325563"/>
          </a:xfrm>
        </p:spPr>
        <p:txBody>
          <a:bodyPr/>
          <a:lstStyle/>
          <a:p>
            <a:r>
              <a:rPr lang="en-US" dirty="0"/>
              <a:t>Real-life compiler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34" y="1140153"/>
            <a:ext cx="959101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/>
              <a:t>Xcodeghost</a:t>
            </a:r>
            <a:r>
              <a:rPr lang="en-US" dirty="0"/>
              <a:t> (found Sept 2015)</a:t>
            </a:r>
          </a:p>
          <a:p>
            <a:pPr lvl="1"/>
            <a:r>
              <a:rPr lang="en-US" dirty="0"/>
              <a:t>Malicious </a:t>
            </a:r>
            <a:r>
              <a:rPr lang="en-US" dirty="0" err="1"/>
              <a:t>Xcode</a:t>
            </a:r>
            <a:r>
              <a:rPr lang="en-US" dirty="0"/>
              <a:t> compiler hosted on Chinese websites</a:t>
            </a:r>
          </a:p>
          <a:p>
            <a:pPr lvl="1"/>
            <a:r>
              <a:rPr lang="en-US" dirty="0"/>
              <a:t>Injects spyware into output binary</a:t>
            </a:r>
          </a:p>
          <a:p>
            <a:endParaRPr lang="en-US" dirty="0"/>
          </a:p>
          <a:p>
            <a:r>
              <a:rPr lang="en-US" dirty="0"/>
              <a:t>Win32/</a:t>
            </a:r>
            <a:r>
              <a:rPr lang="en-US" dirty="0" err="1"/>
              <a:t>Induc.A</a:t>
            </a:r>
            <a:r>
              <a:rPr lang="en-US" dirty="0"/>
              <a:t> virus and its successors (found 2009)</a:t>
            </a:r>
          </a:p>
          <a:p>
            <a:pPr lvl="1"/>
            <a:r>
              <a:rPr lang="en-US" dirty="0"/>
              <a:t>Infects Delphi compiler to inject malicious code into output binary </a:t>
            </a:r>
          </a:p>
          <a:p>
            <a:pPr lvl="2"/>
            <a:r>
              <a:rPr lang="en-US" dirty="0"/>
              <a:t>Create a botnet</a:t>
            </a:r>
          </a:p>
          <a:p>
            <a:pPr lvl="2"/>
            <a:r>
              <a:rPr lang="en-US" dirty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86" y="926826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274" y="6277303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Xcodeghost</a:t>
            </a:r>
            <a:r>
              <a:rPr lang="en-SG" sz="1400" dirty="0"/>
              <a:t> image: </a:t>
            </a:r>
            <a:r>
              <a:rPr lang="en-SG" sz="1400" dirty="0">
                <a:hlinkClick r:id="rId3"/>
              </a:rPr>
              <a:t>https://nakedsecurity.sophos.com/2015/11/09/apples-xcodeghost-malware-still-in-the-machine/</a:t>
            </a:r>
            <a:endParaRPr lang="en-SG" sz="1400" dirty="0"/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6007"/>
            <a:ext cx="7886700" cy="1325563"/>
          </a:xfrm>
        </p:spPr>
        <p:txBody>
          <a:bodyPr/>
          <a:lstStyle/>
          <a:p>
            <a:r>
              <a:rPr lang="en-US" dirty="0"/>
              <a:t>Attack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07" y="2432850"/>
            <a:ext cx="11054443" cy="256639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malicious compiler to target a program </a:t>
            </a:r>
            <a:r>
              <a:rPr lang="en-US" dirty="0" err="1"/>
              <a:t>eg</a:t>
            </a:r>
            <a:r>
              <a:rPr lang="en-US" dirty="0"/>
              <a:t>: login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leave a trace in compiler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Subvert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0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03" y="2187574"/>
            <a:ext cx="1065439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 knowledge propagation (Bootstrapping)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Attack on the login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Mitigation strategy?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</TotalTime>
  <Words>1089</Words>
  <Application>Microsoft Office PowerPoint</Application>
  <PresentationFormat>Widescreen</PresentationFormat>
  <Paragraphs>246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Reflections on Trusting Trust for Go</vt:lpstr>
      <vt:lpstr>PowerPoint Presentation</vt:lpstr>
      <vt:lpstr>Why Reflections on Trusting Trust?</vt:lpstr>
      <vt:lpstr>PowerPoint Presentation</vt:lpstr>
      <vt:lpstr>PowerPoint Presentation</vt:lpstr>
      <vt:lpstr>The problem</vt:lpstr>
      <vt:lpstr>Real-life compiler attacks</vt:lpstr>
      <vt:lpstr>Attack Objectives</vt:lpstr>
      <vt:lpstr>Presentation Outline</vt:lpstr>
      <vt:lpstr>Stage 1: Self-reproducing program (Quine)</vt:lpstr>
      <vt:lpstr>Stage 2: Compiler knowledge propagation</vt:lpstr>
      <vt:lpstr>My ”clean” compiler</vt:lpstr>
      <vt:lpstr>Compiler Knowledge Propagation Summary</vt:lpstr>
      <vt:lpstr>What we have learned so far?</vt:lpstr>
      <vt:lpstr>Stage 3: Adding an undetectable backdoor to a login program</vt:lpstr>
      <vt:lpstr>Adding backdoor to login program</vt:lpstr>
      <vt:lpstr>Verifying the compiler binary</vt:lpstr>
      <vt:lpstr>Stage 4: Subverting verification</vt:lpstr>
      <vt:lpstr>Hacking the SHA256 Program</vt:lpstr>
      <vt:lpstr>Thompson’s conclusion</vt:lpstr>
      <vt:lpstr>Possible defence?</vt:lpstr>
      <vt:lpstr>PowerPoint Presentation</vt:lpstr>
      <vt:lpstr>Diverse Double Compiling (DDC)</vt:lpstr>
      <vt:lpstr>DDC Process</vt:lpstr>
      <vt:lpstr>DDC Process</vt:lpstr>
      <vt:lpstr>Why DDC works?</vt:lpstr>
      <vt:lpstr>DDC Scaling</vt:lpstr>
      <vt:lpstr>But there are only 3 Go Compilers…</vt:lpstr>
      <vt:lpstr>Possible Solution?</vt:lpstr>
      <vt:lpstr>History of Go compiler implementation </vt:lpstr>
      <vt:lpstr>Go Compiler bootstrapping using Go 1.4</vt:lpstr>
      <vt:lpstr>Possible Solution Summary</vt:lpstr>
      <vt:lpstr>Do you still trust your compiler?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656</cp:revision>
  <cp:lastPrinted>2016-01-24T09:42:11Z</cp:lastPrinted>
  <dcterms:created xsi:type="dcterms:W3CDTF">2015-09-20T14:18:39Z</dcterms:created>
  <dcterms:modified xsi:type="dcterms:W3CDTF">2018-05-02T14:57:05Z</dcterms:modified>
</cp:coreProperties>
</file>