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0"/>
  </p:notesMasterIdLst>
  <p:handoutMasterIdLst>
    <p:handoutMasterId r:id="rId31"/>
  </p:handoutMasterIdLst>
  <p:sldIdLst>
    <p:sldId id="256" r:id="rId2"/>
    <p:sldId id="296" r:id="rId3"/>
    <p:sldId id="305" r:id="rId4"/>
    <p:sldId id="257" r:id="rId5"/>
    <p:sldId id="335" r:id="rId6"/>
    <p:sldId id="306" r:id="rId7"/>
    <p:sldId id="310" r:id="rId8"/>
    <p:sldId id="311" r:id="rId9"/>
    <p:sldId id="312" r:id="rId10"/>
    <p:sldId id="331" r:id="rId11"/>
    <p:sldId id="298" r:id="rId12"/>
    <p:sldId id="336" r:id="rId13"/>
    <p:sldId id="318" r:id="rId14"/>
    <p:sldId id="339" r:id="rId15"/>
    <p:sldId id="319" r:id="rId16"/>
    <p:sldId id="321" r:id="rId17"/>
    <p:sldId id="337" r:id="rId18"/>
    <p:sldId id="338" r:id="rId19"/>
    <p:sldId id="334" r:id="rId20"/>
    <p:sldId id="340" r:id="rId21"/>
    <p:sldId id="333" r:id="rId22"/>
    <p:sldId id="325" r:id="rId23"/>
    <p:sldId id="301" r:id="rId24"/>
    <p:sldId id="326" r:id="rId25"/>
    <p:sldId id="327" r:id="rId26"/>
    <p:sldId id="328" r:id="rId27"/>
    <p:sldId id="332" r:id="rId28"/>
    <p:sldId id="302" r:id="rId29"/>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Cambria Math" panose="02040503050406030204" pitchFamily="18" charset="0"/>
      <p:regular r:id="rId36"/>
    </p:embeddedFont>
    <p:embeddedFont>
      <p:font typeface="Garet" panose="020B0604020202020204" charset="0"/>
      <p:regular r:id="rId37"/>
    </p:embeddedFont>
    <p:embeddedFont>
      <p:font typeface="Inter"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01F1A"/>
    <a:srgbClr val="F36563"/>
    <a:srgbClr val="CEE6C0"/>
    <a:srgbClr val="475B5A"/>
    <a:srgbClr val="B7D1BE"/>
    <a:srgbClr val="E2F0D9"/>
    <a:srgbClr val="73A580"/>
    <a:srgbClr val="F1F8EC"/>
    <a:srgbClr val="F5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874788-6C73-41C6-8A2B-DA185C3F21DB}">
  <a:tblStyle styleId="{F4874788-6C73-41C6-8A2B-DA185C3F21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873F570-AC84-4F5E-8018-AD090396BD5C}"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427" y="-130"/>
      </p:cViewPr>
      <p:guideLst>
        <p:guide orient="horz" pos="1620"/>
        <p:guide pos="2880"/>
      </p:guideLst>
    </p:cSldViewPr>
  </p:slideViewPr>
  <p:notesTextViewPr>
    <p:cViewPr>
      <p:scale>
        <a:sx n="1" d="1"/>
        <a:sy n="1" d="1"/>
      </p:scale>
      <p:origin x="0" y="0"/>
    </p:cViewPr>
  </p:notesTextViewPr>
  <p:notesViewPr>
    <p:cSldViewPr snapToGrid="0">
      <p:cViewPr varScale="1">
        <p:scale>
          <a:sx n="87" d="100"/>
          <a:sy n="87" d="100"/>
        </p:scale>
        <p:origin x="2988"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E108D1-3F41-DED4-5D98-029997817C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BEE146-0565-FB15-3D05-D0688B147A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66ECF0-8036-4019-8A30-6C8FD2B693BF}" type="datetimeFigureOut">
              <a:rPr lang="en-US" smtClean="0"/>
              <a:t>5/5/2024</a:t>
            </a:fld>
            <a:endParaRPr lang="en-US"/>
          </a:p>
        </p:txBody>
      </p:sp>
      <p:sp>
        <p:nvSpPr>
          <p:cNvPr id="4" name="Footer Placeholder 3">
            <a:extLst>
              <a:ext uri="{FF2B5EF4-FFF2-40B4-BE49-F238E27FC236}">
                <a16:creationId xmlns:a16="http://schemas.microsoft.com/office/drawing/2014/main" id="{5A8F68B0-AAD5-BC1C-340E-9AE566F60E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E96999C-79B6-E83D-A938-766818E97D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BD3D-981F-442E-BA33-E1F2867EB399}" type="slidenum">
              <a:rPr lang="en-US" smtClean="0"/>
              <a:t>‹#›</a:t>
            </a:fld>
            <a:endParaRPr lang="en-US"/>
          </a:p>
        </p:txBody>
      </p:sp>
    </p:spTree>
    <p:extLst>
      <p:ext uri="{BB962C8B-B14F-4D97-AF65-F5344CB8AC3E}">
        <p14:creationId xmlns:p14="http://schemas.microsoft.com/office/powerpoint/2010/main" val="4023869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293720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995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4758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374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00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404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014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0719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348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585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14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526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060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485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833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788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235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3795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794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792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723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649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32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60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847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3149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00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6450" y="1466286"/>
            <a:ext cx="6251100" cy="1572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4800">
                <a:latin typeface="Inter"/>
                <a:ea typeface="Inter"/>
                <a:cs typeface="Inter"/>
                <a:sym typeface="Inter"/>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dirty="0"/>
          </a:p>
        </p:txBody>
      </p:sp>
      <p:sp>
        <p:nvSpPr>
          <p:cNvPr id="10" name="Google Shape;10;p2"/>
          <p:cNvSpPr txBox="1">
            <a:spLocks noGrp="1"/>
          </p:cNvSpPr>
          <p:nvPr>
            <p:ph type="subTitle" idx="1"/>
          </p:nvPr>
        </p:nvSpPr>
        <p:spPr>
          <a:xfrm>
            <a:off x="2417988" y="3321000"/>
            <a:ext cx="4308000" cy="471000"/>
          </a:xfrm>
          <a:prstGeom prst="rect">
            <a:avLst/>
          </a:prstGeom>
          <a:solidFill>
            <a:srgbClr val="E2F0D9"/>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atin typeface="Inter"/>
                <a:ea typeface="Inter"/>
                <a:cs typeface="Inter"/>
                <a:sym typeface="Inte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dirty="0"/>
          </a:p>
        </p:txBody>
      </p:sp>
      <p:grpSp>
        <p:nvGrpSpPr>
          <p:cNvPr id="11" name="Google Shape;11;p2"/>
          <p:cNvGrpSpPr/>
          <p:nvPr/>
        </p:nvGrpSpPr>
        <p:grpSpPr>
          <a:xfrm>
            <a:off x="312901" y="415150"/>
            <a:ext cx="8566041" cy="4580043"/>
            <a:chOff x="312901" y="415150"/>
            <a:chExt cx="8566041" cy="4580043"/>
          </a:xfrm>
        </p:grpSpPr>
        <p:sp>
          <p:nvSpPr>
            <p:cNvPr id="12" name="Google Shape;12;p2"/>
            <p:cNvSpPr/>
            <p:nvPr/>
          </p:nvSpPr>
          <p:spPr>
            <a:xfrm>
              <a:off x="312901" y="415150"/>
              <a:ext cx="402186" cy="409505"/>
            </a:xfrm>
            <a:custGeom>
              <a:avLst/>
              <a:gdLst/>
              <a:ahLst/>
              <a:cxnLst/>
              <a:rect l="l" t="t" r="r" b="b"/>
              <a:pathLst>
                <a:path w="3930" h="4002" fill="none" extrusionOk="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579829" y="2418594"/>
              <a:ext cx="299113" cy="306324"/>
            </a:xfrm>
            <a:custGeom>
              <a:avLst/>
              <a:gdLst/>
              <a:ahLst/>
              <a:cxnLst/>
              <a:rect l="l" t="t" r="r" b="b"/>
              <a:pathLst>
                <a:path w="2942" h="3013" fill="none" extrusionOk="0">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56579" y="4688869"/>
              <a:ext cx="299113" cy="306324"/>
            </a:xfrm>
            <a:custGeom>
              <a:avLst/>
              <a:gdLst/>
              <a:ahLst/>
              <a:cxnLst/>
              <a:rect l="l" t="t" r="r" b="b"/>
              <a:pathLst>
                <a:path w="2942" h="3013" fill="none" extrusionOk="0">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883975" y="-1264318"/>
            <a:ext cx="10930870" cy="6467599"/>
            <a:chOff x="-883975" y="-1264318"/>
            <a:chExt cx="10930870" cy="6467599"/>
          </a:xfrm>
        </p:grpSpPr>
        <p:grpSp>
          <p:nvGrpSpPr>
            <p:cNvPr id="16" name="Google Shape;16;p2"/>
            <p:cNvGrpSpPr/>
            <p:nvPr/>
          </p:nvGrpSpPr>
          <p:grpSpPr>
            <a:xfrm>
              <a:off x="-883975" y="-1012337"/>
              <a:ext cx="10930870" cy="6215619"/>
              <a:chOff x="-883975" y="-1012337"/>
              <a:chExt cx="10930870" cy="6215619"/>
            </a:xfrm>
          </p:grpSpPr>
          <p:sp>
            <p:nvSpPr>
              <p:cNvPr id="17" name="Google Shape;17;p2"/>
              <p:cNvSpPr/>
              <p:nvPr/>
            </p:nvSpPr>
            <p:spPr>
              <a:xfrm>
                <a:off x="2232050" y="-1012337"/>
                <a:ext cx="1734977" cy="1710691"/>
              </a:xfrm>
              <a:custGeom>
                <a:avLst/>
                <a:gdLst/>
                <a:ahLst/>
                <a:cxnLst/>
                <a:rect l="l" t="t" r="r" b="b"/>
                <a:pathLst>
                  <a:path w="37863" h="37333" extrusionOk="0">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088750" y="3136957"/>
                <a:ext cx="1958145" cy="1914109"/>
              </a:xfrm>
              <a:custGeom>
                <a:avLst/>
                <a:gdLst/>
                <a:ahLst/>
                <a:cxnLst/>
                <a:rect l="l" t="t" r="r" b="b"/>
                <a:pathLst>
                  <a:path w="66700" h="65200" extrusionOk="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881801" y="-210616"/>
                <a:ext cx="793279" cy="781686"/>
              </a:xfrm>
              <a:custGeom>
                <a:avLst/>
                <a:gdLst/>
                <a:ahLst/>
                <a:cxnLst/>
                <a:rect l="l" t="t" r="r" b="b"/>
                <a:pathLst>
                  <a:path w="17312" h="17059" extrusionOk="0">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3975" y="3531512"/>
                <a:ext cx="1734932" cy="1671769"/>
              </a:xfrm>
              <a:custGeom>
                <a:avLst/>
                <a:gdLst/>
                <a:ahLst/>
                <a:cxnLst/>
                <a:rect l="l" t="t" r="r" b="b"/>
                <a:pathLst>
                  <a:path w="47578" h="45849" extrusionOk="0">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7697550" y="-1264318"/>
              <a:ext cx="1958145" cy="1914109"/>
            </a:xfrm>
            <a:custGeom>
              <a:avLst/>
              <a:gdLst/>
              <a:ahLst/>
              <a:cxnLst/>
              <a:rect l="l" t="t" r="r" b="b"/>
              <a:pathLst>
                <a:path w="66700" h="65200" extrusionOk="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1F8EC"/>
        </a:solidFill>
        <a:effectLst/>
      </p:bgPr>
    </p:bg>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dirty="0"/>
          </a:p>
        </p:txBody>
      </p:sp>
      <p:sp>
        <p:nvSpPr>
          <p:cNvPr id="38" name="Google Shape;38;p4"/>
          <p:cNvSpPr txBox="1">
            <a:spLocks noGrp="1"/>
          </p:cNvSpPr>
          <p:nvPr>
            <p:ph type="body" idx="1"/>
          </p:nvPr>
        </p:nvSpPr>
        <p:spPr>
          <a:xfrm>
            <a:off x="735675" y="1152475"/>
            <a:ext cx="7688400" cy="368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grpSp>
        <p:nvGrpSpPr>
          <p:cNvPr id="39" name="Google Shape;39;p4"/>
          <p:cNvGrpSpPr/>
          <p:nvPr/>
        </p:nvGrpSpPr>
        <p:grpSpPr>
          <a:xfrm>
            <a:off x="267954" y="220144"/>
            <a:ext cx="8563134" cy="4721660"/>
            <a:chOff x="267954" y="220144"/>
            <a:chExt cx="8563134" cy="4721660"/>
          </a:xfrm>
        </p:grpSpPr>
        <p:sp>
          <p:nvSpPr>
            <p:cNvPr id="40" name="Google Shape;40;p4"/>
            <p:cNvSpPr/>
            <p:nvPr/>
          </p:nvSpPr>
          <p:spPr>
            <a:xfrm>
              <a:off x="267954" y="220144"/>
              <a:ext cx="299113" cy="306324"/>
            </a:xfrm>
            <a:custGeom>
              <a:avLst/>
              <a:gdLst/>
              <a:ahLst/>
              <a:cxnLst/>
              <a:rect l="l" t="t" r="r" b="b"/>
              <a:pathLst>
                <a:path w="2942" h="3013" fill="none" extrusionOk="0">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428901" y="4532300"/>
              <a:ext cx="402186" cy="409505"/>
            </a:xfrm>
            <a:custGeom>
              <a:avLst/>
              <a:gdLst/>
              <a:ahLst/>
              <a:cxnLst/>
              <a:rect l="l" t="t" r="r" b="b"/>
              <a:pathLst>
                <a:path w="3930" h="4002" fill="none" extrusionOk="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4"/>
          <p:cNvGrpSpPr/>
          <p:nvPr/>
        </p:nvGrpSpPr>
        <p:grpSpPr>
          <a:xfrm>
            <a:off x="-1303975" y="-765762"/>
            <a:ext cx="11462952" cy="7212171"/>
            <a:chOff x="-1303975" y="-765762"/>
            <a:chExt cx="11462952" cy="7212171"/>
          </a:xfrm>
        </p:grpSpPr>
        <p:grpSp>
          <p:nvGrpSpPr>
            <p:cNvPr id="43" name="Google Shape;43;p4"/>
            <p:cNvGrpSpPr/>
            <p:nvPr/>
          </p:nvGrpSpPr>
          <p:grpSpPr>
            <a:xfrm>
              <a:off x="8424000" y="-765762"/>
              <a:ext cx="1734977" cy="1811447"/>
              <a:chOff x="8424000" y="-765762"/>
              <a:chExt cx="1734977" cy="1811447"/>
            </a:xfrm>
          </p:grpSpPr>
          <p:sp>
            <p:nvSpPr>
              <p:cNvPr id="44" name="Google Shape;44;p4"/>
              <p:cNvSpPr/>
              <p:nvPr/>
            </p:nvSpPr>
            <p:spPr>
              <a:xfrm>
                <a:off x="8424000" y="-765762"/>
                <a:ext cx="1734977" cy="1710691"/>
              </a:xfrm>
              <a:custGeom>
                <a:avLst/>
                <a:gdLst/>
                <a:ahLst/>
                <a:cxnLst/>
                <a:rect l="l" t="t" r="r" b="b"/>
                <a:pathLst>
                  <a:path w="37863" h="37333" extrusionOk="0">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8887575" y="63001"/>
                <a:ext cx="997214" cy="982684"/>
              </a:xfrm>
              <a:custGeom>
                <a:avLst/>
                <a:gdLst/>
                <a:ahLst/>
                <a:cxnLst/>
                <a:rect l="l" t="t" r="r" b="b"/>
                <a:pathLst>
                  <a:path w="17312" h="17059" extrusionOk="0">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4"/>
            <p:cNvSpPr/>
            <p:nvPr/>
          </p:nvSpPr>
          <p:spPr>
            <a:xfrm rot="10800000">
              <a:off x="-1303975" y="4532300"/>
              <a:ext cx="1958145" cy="1914109"/>
            </a:xfrm>
            <a:custGeom>
              <a:avLst/>
              <a:gdLst/>
              <a:ahLst/>
              <a:cxnLst/>
              <a:rect l="l" t="t" r="r" b="b"/>
              <a:pathLst>
                <a:path w="66700" h="65200" extrusionOk="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5"/>
        <p:cNvGrpSpPr/>
        <p:nvPr/>
      </p:nvGrpSpPr>
      <p:grpSpPr>
        <a:xfrm>
          <a:off x="0" y="0"/>
          <a:ext cx="0" cy="0"/>
          <a:chOff x="0" y="0"/>
          <a:chExt cx="0" cy="0"/>
        </a:xfrm>
      </p:grpSpPr>
      <p:sp>
        <p:nvSpPr>
          <p:cNvPr id="86" name="Google Shape;86;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8"/>
        <p:cNvGrpSpPr/>
        <p:nvPr/>
      </p:nvGrpSpPr>
      <p:grpSpPr>
        <a:xfrm>
          <a:off x="0" y="0"/>
          <a:ext cx="0" cy="0"/>
          <a:chOff x="0" y="0"/>
          <a:chExt cx="0" cy="0"/>
        </a:xfrm>
      </p:grpSpPr>
      <p:sp>
        <p:nvSpPr>
          <p:cNvPr id="89" name="Google Shape;89;p10"/>
          <p:cNvSpPr>
            <a:spLocks noGrp="1"/>
          </p:cNvSpPr>
          <p:nvPr>
            <p:ph type="pic" idx="2"/>
          </p:nvPr>
        </p:nvSpPr>
        <p:spPr>
          <a:xfrm>
            <a:off x="-6875" y="0"/>
            <a:ext cx="9144000" cy="5157300"/>
          </a:xfrm>
          <a:prstGeom prst="rect">
            <a:avLst/>
          </a:prstGeom>
          <a:noFill/>
          <a:ln>
            <a:noFill/>
          </a:ln>
        </p:spPr>
      </p:sp>
      <p:sp>
        <p:nvSpPr>
          <p:cNvPr id="90" name="Google Shape;90;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37"/>
        <p:cNvGrpSpPr/>
        <p:nvPr/>
      </p:nvGrpSpPr>
      <p:grpSpPr>
        <a:xfrm>
          <a:off x="0" y="0"/>
          <a:ext cx="0" cy="0"/>
          <a:chOff x="0" y="0"/>
          <a:chExt cx="0" cy="0"/>
        </a:xfrm>
      </p:grpSpPr>
      <p:sp>
        <p:nvSpPr>
          <p:cNvPr id="238" name="Google Shape;238;p21"/>
          <p:cNvSpPr txBox="1">
            <a:spLocks noGrp="1"/>
          </p:cNvSpPr>
          <p:nvPr>
            <p:ph type="ctrTitle"/>
          </p:nvPr>
        </p:nvSpPr>
        <p:spPr>
          <a:xfrm>
            <a:off x="2815200" y="535000"/>
            <a:ext cx="3513600" cy="9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dirty="0"/>
          </a:p>
        </p:txBody>
      </p:sp>
      <p:sp>
        <p:nvSpPr>
          <p:cNvPr id="239" name="Google Shape;239;p21"/>
          <p:cNvSpPr txBox="1">
            <a:spLocks noGrp="1"/>
          </p:cNvSpPr>
          <p:nvPr>
            <p:ph type="subTitle" idx="1"/>
          </p:nvPr>
        </p:nvSpPr>
        <p:spPr>
          <a:xfrm>
            <a:off x="2815225" y="1621675"/>
            <a:ext cx="3513600" cy="112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241" name="Google Shape;241;p21"/>
          <p:cNvGrpSpPr/>
          <p:nvPr/>
        </p:nvGrpSpPr>
        <p:grpSpPr>
          <a:xfrm>
            <a:off x="-490907" y="-925165"/>
            <a:ext cx="10308652" cy="6928534"/>
            <a:chOff x="-490907" y="-1144240"/>
            <a:chExt cx="10308652" cy="6928534"/>
          </a:xfrm>
        </p:grpSpPr>
        <p:sp>
          <p:nvSpPr>
            <p:cNvPr id="242" name="Google Shape;242;p21"/>
            <p:cNvSpPr/>
            <p:nvPr/>
          </p:nvSpPr>
          <p:spPr>
            <a:xfrm flipH="1">
              <a:off x="-490907" y="3183000"/>
              <a:ext cx="1734977" cy="1710691"/>
            </a:xfrm>
            <a:custGeom>
              <a:avLst/>
              <a:gdLst/>
              <a:ahLst/>
              <a:cxnLst/>
              <a:rect l="l" t="t" r="r" b="b"/>
              <a:pathLst>
                <a:path w="37863" h="37333" extrusionOk="0">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flipH="1">
              <a:off x="4" y="-1144240"/>
              <a:ext cx="1958133" cy="1908874"/>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flipH="1">
              <a:off x="-325235" y="3858421"/>
              <a:ext cx="793279" cy="781686"/>
            </a:xfrm>
            <a:custGeom>
              <a:avLst/>
              <a:gdLst/>
              <a:ahLst/>
              <a:cxnLst/>
              <a:rect l="l" t="t" r="r" b="b"/>
              <a:pathLst>
                <a:path w="17312" h="17059" extrusionOk="0">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flipH="1">
              <a:off x="8082813" y="4112525"/>
              <a:ext cx="1734932" cy="1671769"/>
            </a:xfrm>
            <a:custGeom>
              <a:avLst/>
              <a:gdLst/>
              <a:ahLst/>
              <a:cxnLst/>
              <a:rect l="l" t="t" r="r" b="b"/>
              <a:pathLst>
                <a:path w="47578" h="45849" extrusionOk="0">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21"/>
          <p:cNvGrpSpPr/>
          <p:nvPr/>
        </p:nvGrpSpPr>
        <p:grpSpPr>
          <a:xfrm>
            <a:off x="288978" y="468400"/>
            <a:ext cx="8566041" cy="4423468"/>
            <a:chOff x="227053" y="491350"/>
            <a:chExt cx="8566041" cy="4423468"/>
          </a:xfrm>
        </p:grpSpPr>
        <p:sp>
          <p:nvSpPr>
            <p:cNvPr id="247" name="Google Shape;247;p21"/>
            <p:cNvSpPr/>
            <p:nvPr/>
          </p:nvSpPr>
          <p:spPr>
            <a:xfrm flipH="1">
              <a:off x="8390907" y="491350"/>
              <a:ext cx="402186" cy="409505"/>
            </a:xfrm>
            <a:custGeom>
              <a:avLst/>
              <a:gdLst/>
              <a:ahLst/>
              <a:cxnLst/>
              <a:rect l="l" t="t" r="r" b="b"/>
              <a:pathLst>
                <a:path w="3930" h="4002" fill="none" extrusionOk="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flipH="1">
              <a:off x="227053" y="2494794"/>
              <a:ext cx="299113" cy="306324"/>
            </a:xfrm>
            <a:custGeom>
              <a:avLst/>
              <a:gdLst/>
              <a:ahLst/>
              <a:cxnLst/>
              <a:rect l="l" t="t" r="r" b="b"/>
              <a:pathLst>
                <a:path w="2942" h="3013" fill="none" extrusionOk="0">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flipH="1">
              <a:off x="7000853" y="4608494"/>
              <a:ext cx="299113" cy="306324"/>
            </a:xfrm>
            <a:custGeom>
              <a:avLst/>
              <a:gdLst/>
              <a:ahLst/>
              <a:cxnLst/>
              <a:rect l="l" t="t" r="r" b="b"/>
              <a:pathLst>
                <a:path w="2942" h="3013" fill="none" extrusionOk="0">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50"/>
        <p:cNvGrpSpPr/>
        <p:nvPr/>
      </p:nvGrpSpPr>
      <p:grpSpPr>
        <a:xfrm>
          <a:off x="0" y="0"/>
          <a:ext cx="0" cy="0"/>
          <a:chOff x="0" y="0"/>
          <a:chExt cx="0" cy="0"/>
        </a:xfrm>
      </p:grpSpPr>
      <p:grpSp>
        <p:nvGrpSpPr>
          <p:cNvPr id="251" name="Google Shape;251;p22"/>
          <p:cNvGrpSpPr/>
          <p:nvPr/>
        </p:nvGrpSpPr>
        <p:grpSpPr>
          <a:xfrm rot="10800000" flipH="1">
            <a:off x="254176" y="153295"/>
            <a:ext cx="8566041" cy="4580043"/>
            <a:chOff x="312901" y="415150"/>
            <a:chExt cx="8566041" cy="4580043"/>
          </a:xfrm>
        </p:grpSpPr>
        <p:sp>
          <p:nvSpPr>
            <p:cNvPr id="252" name="Google Shape;252;p22"/>
            <p:cNvSpPr/>
            <p:nvPr/>
          </p:nvSpPr>
          <p:spPr>
            <a:xfrm>
              <a:off x="312901" y="415150"/>
              <a:ext cx="402186" cy="409505"/>
            </a:xfrm>
            <a:custGeom>
              <a:avLst/>
              <a:gdLst/>
              <a:ahLst/>
              <a:cxnLst/>
              <a:rect l="l" t="t" r="r" b="b"/>
              <a:pathLst>
                <a:path w="3930" h="4002" fill="none" extrusionOk="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8579829" y="2418594"/>
              <a:ext cx="299113" cy="306324"/>
            </a:xfrm>
            <a:custGeom>
              <a:avLst/>
              <a:gdLst/>
              <a:ahLst/>
              <a:cxnLst/>
              <a:rect l="l" t="t" r="r" b="b"/>
              <a:pathLst>
                <a:path w="2942" h="3013" fill="none" extrusionOk="0">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a:off x="1556579" y="4688869"/>
              <a:ext cx="299113" cy="306324"/>
            </a:xfrm>
            <a:custGeom>
              <a:avLst/>
              <a:gdLst/>
              <a:ahLst/>
              <a:cxnLst/>
              <a:rect l="l" t="t" r="r" b="b"/>
              <a:pathLst>
                <a:path w="2942" h="3013" fill="none" extrusionOk="0">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22"/>
          <p:cNvGrpSpPr/>
          <p:nvPr/>
        </p:nvGrpSpPr>
        <p:grpSpPr>
          <a:xfrm rot="10800000" flipH="1">
            <a:off x="-942700" y="-54793"/>
            <a:ext cx="10860420" cy="6467599"/>
            <a:chOff x="-883975" y="-1264318"/>
            <a:chExt cx="10860420" cy="6467599"/>
          </a:xfrm>
        </p:grpSpPr>
        <p:grpSp>
          <p:nvGrpSpPr>
            <p:cNvPr id="256" name="Google Shape;256;p22"/>
            <p:cNvGrpSpPr/>
            <p:nvPr/>
          </p:nvGrpSpPr>
          <p:grpSpPr>
            <a:xfrm>
              <a:off x="-883975" y="-886037"/>
              <a:ext cx="10860420" cy="6089319"/>
              <a:chOff x="-883975" y="-886037"/>
              <a:chExt cx="10860420" cy="6089319"/>
            </a:xfrm>
          </p:grpSpPr>
          <p:sp>
            <p:nvSpPr>
              <p:cNvPr id="257" name="Google Shape;257;p22"/>
              <p:cNvSpPr/>
              <p:nvPr/>
            </p:nvSpPr>
            <p:spPr>
              <a:xfrm>
                <a:off x="2105775" y="-886037"/>
                <a:ext cx="1734977" cy="1710691"/>
              </a:xfrm>
              <a:custGeom>
                <a:avLst/>
                <a:gdLst/>
                <a:ahLst/>
                <a:cxnLst/>
                <a:rect l="l" t="t" r="r" b="b"/>
                <a:pathLst>
                  <a:path w="37863" h="37333" extrusionOk="0">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FC8B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p:nvPr/>
            </p:nvSpPr>
            <p:spPr>
              <a:xfrm>
                <a:off x="8018300" y="2960807"/>
                <a:ext cx="1958145" cy="1914109"/>
              </a:xfrm>
              <a:custGeom>
                <a:avLst/>
                <a:gdLst/>
                <a:ahLst/>
                <a:cxnLst/>
                <a:rect l="l" t="t" r="r" b="b"/>
                <a:pathLst>
                  <a:path w="66700" h="65200" extrusionOk="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2881801" y="-210616"/>
                <a:ext cx="793279" cy="781686"/>
              </a:xfrm>
              <a:custGeom>
                <a:avLst/>
                <a:gdLst/>
                <a:ahLst/>
                <a:cxnLst/>
                <a:rect l="l" t="t" r="r" b="b"/>
                <a:pathLst>
                  <a:path w="17312" h="17059" extrusionOk="0">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883975" y="3531512"/>
                <a:ext cx="1734932" cy="1671769"/>
              </a:xfrm>
              <a:custGeom>
                <a:avLst/>
                <a:gdLst/>
                <a:ahLst/>
                <a:cxnLst/>
                <a:rect l="l" t="t" r="r" b="b"/>
                <a:pathLst>
                  <a:path w="47578" h="45849" extrusionOk="0">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22"/>
            <p:cNvSpPr/>
            <p:nvPr/>
          </p:nvSpPr>
          <p:spPr>
            <a:xfrm>
              <a:off x="7697550" y="-1264318"/>
              <a:ext cx="1958145" cy="1914109"/>
            </a:xfrm>
            <a:custGeom>
              <a:avLst/>
              <a:gdLst/>
              <a:ahLst/>
              <a:cxnLst/>
              <a:rect l="l" t="t" r="r" b="b"/>
              <a:pathLst>
                <a:path w="66700" h="65200" extrusionOk="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62"/>
        <p:cNvGrpSpPr/>
        <p:nvPr/>
      </p:nvGrpSpPr>
      <p:grpSpPr>
        <a:xfrm>
          <a:off x="0" y="0"/>
          <a:ext cx="0" cy="0"/>
          <a:chOff x="0" y="0"/>
          <a:chExt cx="0" cy="0"/>
        </a:xfrm>
      </p:grpSpPr>
      <p:grpSp>
        <p:nvGrpSpPr>
          <p:cNvPr id="263" name="Google Shape;263;p23"/>
          <p:cNvGrpSpPr/>
          <p:nvPr/>
        </p:nvGrpSpPr>
        <p:grpSpPr>
          <a:xfrm>
            <a:off x="312907" y="228669"/>
            <a:ext cx="8664434" cy="4674560"/>
            <a:chOff x="312907" y="228669"/>
            <a:chExt cx="8664434" cy="4674560"/>
          </a:xfrm>
        </p:grpSpPr>
        <p:sp>
          <p:nvSpPr>
            <p:cNvPr id="264" name="Google Shape;264;p23"/>
            <p:cNvSpPr/>
            <p:nvPr/>
          </p:nvSpPr>
          <p:spPr>
            <a:xfrm flipH="1">
              <a:off x="312907" y="4493725"/>
              <a:ext cx="402186" cy="409505"/>
            </a:xfrm>
            <a:custGeom>
              <a:avLst/>
              <a:gdLst/>
              <a:ahLst/>
              <a:cxnLst/>
              <a:rect l="l" t="t" r="r" b="b"/>
              <a:pathLst>
                <a:path w="3930" h="4002" fill="none" extrusionOk="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flipH="1">
              <a:off x="1555053" y="228669"/>
              <a:ext cx="299113" cy="306324"/>
            </a:xfrm>
            <a:custGeom>
              <a:avLst/>
              <a:gdLst/>
              <a:ahLst/>
              <a:cxnLst/>
              <a:rect l="l" t="t" r="r" b="b"/>
              <a:pathLst>
                <a:path w="2942" h="3013" fill="none" extrusionOk="0">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flipH="1">
              <a:off x="8678228" y="1952744"/>
              <a:ext cx="299113" cy="306324"/>
            </a:xfrm>
            <a:custGeom>
              <a:avLst/>
              <a:gdLst/>
              <a:ahLst/>
              <a:cxnLst/>
              <a:rect l="l" t="t" r="r" b="b"/>
              <a:pathLst>
                <a:path w="2942" h="3013" fill="none" extrusionOk="0">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23"/>
          <p:cNvGrpSpPr/>
          <p:nvPr/>
        </p:nvGrpSpPr>
        <p:grpSpPr>
          <a:xfrm>
            <a:off x="-1125625" y="-818074"/>
            <a:ext cx="10396495" cy="7060753"/>
            <a:chOff x="-1125625" y="-818074"/>
            <a:chExt cx="10396495" cy="7060753"/>
          </a:xfrm>
        </p:grpSpPr>
        <p:sp>
          <p:nvSpPr>
            <p:cNvPr id="268" name="Google Shape;268;p23"/>
            <p:cNvSpPr/>
            <p:nvPr/>
          </p:nvSpPr>
          <p:spPr>
            <a:xfrm rot="10800000" flipH="1">
              <a:off x="7312725" y="4328570"/>
              <a:ext cx="1958145" cy="1914109"/>
            </a:xfrm>
            <a:custGeom>
              <a:avLst/>
              <a:gdLst/>
              <a:ahLst/>
              <a:cxnLst/>
              <a:rect l="l" t="t" r="r" b="b"/>
              <a:pathLst>
                <a:path w="66700" h="65200" extrusionOk="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flipH="1">
              <a:off x="-1125625" y="1356345"/>
              <a:ext cx="1958145" cy="1914109"/>
            </a:xfrm>
            <a:custGeom>
              <a:avLst/>
              <a:gdLst/>
              <a:ahLst/>
              <a:cxnLst/>
              <a:rect l="l" t="t" r="r" b="b"/>
              <a:pathLst>
                <a:path w="66700" h="65200" extrusionOk="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flipH="1">
              <a:off x="6305115" y="-818074"/>
              <a:ext cx="1620310" cy="1583871"/>
            </a:xfrm>
            <a:custGeom>
              <a:avLst/>
              <a:gdLst/>
              <a:ahLst/>
              <a:cxnLst/>
              <a:rect l="l" t="t" r="r" b="b"/>
              <a:pathLst>
                <a:path w="66700" h="65200" extrusionOk="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1pPr>
            <a:lvl2pPr lvl="1"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2pPr>
            <a:lvl3pPr lvl="2"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3pPr>
            <a:lvl4pPr lvl="3"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4pPr>
            <a:lvl5pPr lvl="4"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5pPr>
            <a:lvl6pPr lvl="5"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6pPr>
            <a:lvl7pPr lvl="6"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7pPr>
            <a:lvl8pPr lvl="7"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8pPr>
            <a:lvl9pPr lvl="8"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marL="914400" lvl="1" indent="-30480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marL="1371600" lvl="2" indent="-30480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marL="1828800" lvl="3" indent="-30480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marL="2286000" lvl="4" indent="-30480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marL="2743200" lvl="5" indent="-30480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marL="3200400" lvl="6" indent="-30480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marL="3657600" lvl="7" indent="-30480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marL="4114800" lvl="8" indent="-30480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8" r:id="rId6"/>
    <p:sldLayoutId id="2147483667" r:id="rId7"/>
    <p:sldLayoutId id="2147483668" r:id="rId8"/>
    <p:sldLayoutId id="214748366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doi.org/10.1051/itmconf/20203203051"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jp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8EC"/>
        </a:solidFill>
        <a:effectLst/>
      </p:bgPr>
    </p:bg>
    <p:spTree>
      <p:nvGrpSpPr>
        <p:cNvPr id="1" name="Shape 280"/>
        <p:cNvGrpSpPr/>
        <p:nvPr/>
      </p:nvGrpSpPr>
      <p:grpSpPr>
        <a:xfrm>
          <a:off x="0" y="0"/>
          <a:ext cx="0" cy="0"/>
          <a:chOff x="0" y="0"/>
          <a:chExt cx="0" cy="0"/>
        </a:xfrm>
      </p:grpSpPr>
      <p:sp>
        <p:nvSpPr>
          <p:cNvPr id="281" name="Google Shape;281;p27"/>
          <p:cNvSpPr txBox="1">
            <a:spLocks noGrp="1"/>
          </p:cNvSpPr>
          <p:nvPr>
            <p:ph type="ctrTitle"/>
          </p:nvPr>
        </p:nvSpPr>
        <p:spPr>
          <a:xfrm>
            <a:off x="281065" y="745070"/>
            <a:ext cx="8581869" cy="19594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500" dirty="0">
                <a:solidFill>
                  <a:srgbClr val="475B5A"/>
                </a:solidFill>
              </a:rPr>
              <a:t>VLSI Implementation of Edge Detection Operation for Iris Images</a:t>
            </a:r>
          </a:p>
        </p:txBody>
      </p:sp>
      <p:sp>
        <p:nvSpPr>
          <p:cNvPr id="5" name="Subtitle 4">
            <a:extLst>
              <a:ext uri="{FF2B5EF4-FFF2-40B4-BE49-F238E27FC236}">
                <a16:creationId xmlns:a16="http://schemas.microsoft.com/office/drawing/2014/main" id="{FA7D2FC2-B5F7-7A8C-95F6-01C14D12CDD3}"/>
              </a:ext>
            </a:extLst>
          </p:cNvPr>
          <p:cNvSpPr>
            <a:spLocks noGrp="1"/>
          </p:cNvSpPr>
          <p:nvPr>
            <p:ph type="subTitle" idx="1"/>
          </p:nvPr>
        </p:nvSpPr>
        <p:spPr>
          <a:xfrm>
            <a:off x="1094436" y="2891249"/>
            <a:ext cx="6772060" cy="2171589"/>
          </a:xfrm>
          <a:prstGeom prst="roundRect">
            <a:avLst/>
          </a:prstGeom>
        </p:spPr>
        <p:txBody>
          <a:bodyPr/>
          <a:lstStyle/>
          <a:p>
            <a:pPr marL="0" indent="0"/>
            <a:r>
              <a:rPr lang="en-US" sz="2000" b="1" dirty="0">
                <a:latin typeface="+mj-lt"/>
              </a:rPr>
              <a:t>Batch 1</a:t>
            </a:r>
            <a:endParaRPr lang="en-US" sz="2000" dirty="0"/>
          </a:p>
        </p:txBody>
      </p:sp>
      <p:sp>
        <p:nvSpPr>
          <p:cNvPr id="2" name="TextBox 1">
            <a:extLst>
              <a:ext uri="{FF2B5EF4-FFF2-40B4-BE49-F238E27FC236}">
                <a16:creationId xmlns:a16="http://schemas.microsoft.com/office/drawing/2014/main" id="{3ABAA0EB-3254-8B68-803A-D780250D262F}"/>
              </a:ext>
            </a:extLst>
          </p:cNvPr>
          <p:cNvSpPr txBox="1"/>
          <p:nvPr/>
        </p:nvSpPr>
        <p:spPr>
          <a:xfrm>
            <a:off x="1277504" y="3433685"/>
            <a:ext cx="2801640" cy="1815882"/>
          </a:xfrm>
          <a:prstGeom prst="rect">
            <a:avLst/>
          </a:prstGeom>
          <a:noFill/>
        </p:spPr>
        <p:txBody>
          <a:bodyPr wrap="square" rtlCol="0">
            <a:spAutoFit/>
          </a:bodyPr>
          <a:lstStyle/>
          <a:p>
            <a:pPr marL="0" indent="0"/>
            <a:endParaRPr lang="en-US" sz="1600" dirty="0"/>
          </a:p>
          <a:p>
            <a:pPr marL="0" indent="0"/>
            <a:r>
              <a:rPr lang="en-US" sz="1600" b="1" dirty="0"/>
              <a:t>Presented by :</a:t>
            </a:r>
          </a:p>
          <a:p>
            <a:pPr marL="0" indent="0"/>
            <a:r>
              <a:rPr lang="en-US" sz="1600" dirty="0"/>
              <a:t>Biju B [202023]</a:t>
            </a:r>
          </a:p>
          <a:p>
            <a:pPr marL="0" indent="0"/>
            <a:r>
              <a:rPr lang="en-US" sz="1600" dirty="0"/>
              <a:t>Godwin N [202037]</a:t>
            </a:r>
          </a:p>
          <a:p>
            <a:pPr marL="0" indent="0"/>
            <a:r>
              <a:rPr lang="en-US" sz="1600" dirty="0" err="1"/>
              <a:t>Ananthu</a:t>
            </a:r>
            <a:r>
              <a:rPr lang="en-US" sz="1600" dirty="0"/>
              <a:t> P Nair [202039]</a:t>
            </a:r>
          </a:p>
          <a:p>
            <a:pPr marL="0" indent="0"/>
            <a:r>
              <a:rPr lang="en-US" sz="1600" dirty="0"/>
              <a:t>Dhanush Ben B [202032]</a:t>
            </a:r>
          </a:p>
          <a:p>
            <a:endParaRPr lang="en-IN" sz="1600" dirty="0"/>
          </a:p>
        </p:txBody>
      </p:sp>
      <p:sp>
        <p:nvSpPr>
          <p:cNvPr id="3" name="TextBox 2">
            <a:extLst>
              <a:ext uri="{FF2B5EF4-FFF2-40B4-BE49-F238E27FC236}">
                <a16:creationId xmlns:a16="http://schemas.microsoft.com/office/drawing/2014/main" id="{8E8B33B1-9A8E-B075-31F1-A3FF5A189290}"/>
              </a:ext>
            </a:extLst>
          </p:cNvPr>
          <p:cNvSpPr txBox="1"/>
          <p:nvPr/>
        </p:nvSpPr>
        <p:spPr>
          <a:xfrm>
            <a:off x="5247924" y="4170285"/>
            <a:ext cx="2801640" cy="830997"/>
          </a:xfrm>
          <a:prstGeom prst="rect">
            <a:avLst/>
          </a:prstGeom>
          <a:noFill/>
        </p:spPr>
        <p:txBody>
          <a:bodyPr wrap="square" rtlCol="0">
            <a:spAutoFit/>
          </a:bodyPr>
          <a:lstStyle/>
          <a:p>
            <a:pPr marL="0" indent="0"/>
            <a:r>
              <a:rPr lang="en-IN" sz="1600" b="1" dirty="0">
                <a:solidFill>
                  <a:srgbClr val="000000"/>
                </a:solidFill>
                <a:latin typeface="+mj-lt"/>
              </a:rPr>
              <a:t>Guided by : </a:t>
            </a:r>
            <a:r>
              <a:rPr lang="en-IN" sz="1600" dirty="0">
                <a:latin typeface="+mj-lt"/>
              </a:rPr>
              <a:t> </a:t>
            </a:r>
          </a:p>
          <a:p>
            <a:pPr marL="0" indent="0"/>
            <a:r>
              <a:rPr lang="en-IN" sz="1600" dirty="0" err="1">
                <a:solidFill>
                  <a:srgbClr val="000000"/>
                </a:solidFill>
                <a:latin typeface="+mj-lt"/>
              </a:rPr>
              <a:t>Dr.</a:t>
            </a:r>
            <a:r>
              <a:rPr lang="en-IN" sz="1600" dirty="0">
                <a:solidFill>
                  <a:srgbClr val="000000"/>
                </a:solidFill>
                <a:latin typeface="+mj-lt"/>
              </a:rPr>
              <a:t> S. Absa</a:t>
            </a:r>
            <a:br>
              <a:rPr lang="en-IN" sz="1600" dirty="0">
                <a:solidFill>
                  <a:srgbClr val="000000"/>
                </a:solidFill>
                <a:latin typeface="+mj-lt"/>
              </a:rPr>
            </a:br>
            <a:r>
              <a:rPr lang="en-IN" sz="1600" dirty="0">
                <a:solidFill>
                  <a:srgbClr val="000000"/>
                </a:solidFill>
                <a:latin typeface="+mj-lt"/>
              </a:rPr>
              <a:t>ECE Assistant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14375" y="3345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Literature Survey</a:t>
            </a:r>
          </a:p>
        </p:txBody>
      </p:sp>
      <p:sp>
        <p:nvSpPr>
          <p:cNvPr id="4" name="Google Shape;243;p21">
            <a:extLst>
              <a:ext uri="{FF2B5EF4-FFF2-40B4-BE49-F238E27FC236}">
                <a16:creationId xmlns:a16="http://schemas.microsoft.com/office/drawing/2014/main" id="{8E28A38F-F66E-7358-E05C-20F88C7049AC}"/>
              </a:ext>
            </a:extLst>
          </p:cNvPr>
          <p:cNvSpPr/>
          <p:nvPr/>
        </p:nvSpPr>
        <p:spPr>
          <a:xfrm rot="10980619" flipH="1">
            <a:off x="8227794" y="2970940"/>
            <a:ext cx="2210103" cy="2228308"/>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357;p33">
            <a:extLst>
              <a:ext uri="{FF2B5EF4-FFF2-40B4-BE49-F238E27FC236}">
                <a16:creationId xmlns:a16="http://schemas.microsoft.com/office/drawing/2014/main" id="{2ED94BD9-8FF3-BAAB-100D-90830797512B}"/>
              </a:ext>
            </a:extLst>
          </p:cNvPr>
          <p:cNvGrpSpPr/>
          <p:nvPr/>
        </p:nvGrpSpPr>
        <p:grpSpPr>
          <a:xfrm>
            <a:off x="4249079" y="427838"/>
            <a:ext cx="317296" cy="386094"/>
            <a:chOff x="-24709100" y="3888875"/>
            <a:chExt cx="243400" cy="296175"/>
          </a:xfrm>
        </p:grpSpPr>
        <p:sp>
          <p:nvSpPr>
            <p:cNvPr id="8" name="Google Shape;358;p33">
              <a:extLst>
                <a:ext uri="{FF2B5EF4-FFF2-40B4-BE49-F238E27FC236}">
                  <a16:creationId xmlns:a16="http://schemas.microsoft.com/office/drawing/2014/main" id="{510007A0-CE99-AF17-9B23-E1C1924E54FE}"/>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9;p33">
              <a:extLst>
                <a:ext uri="{FF2B5EF4-FFF2-40B4-BE49-F238E27FC236}">
                  <a16:creationId xmlns:a16="http://schemas.microsoft.com/office/drawing/2014/main" id="{F5013577-46B3-1ED9-A003-2C6468B3AAD6}"/>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0;p33">
              <a:extLst>
                <a:ext uri="{FF2B5EF4-FFF2-40B4-BE49-F238E27FC236}">
                  <a16:creationId xmlns:a16="http://schemas.microsoft.com/office/drawing/2014/main" id="{65ABC386-2CA3-044B-C718-004B42319C1C}"/>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9BFEFBD3-091F-D7B2-C2A1-522D93BF750B}"/>
              </a:ext>
            </a:extLst>
          </p:cNvPr>
          <p:cNvGraphicFramePr>
            <a:graphicFrameLocks noGrp="1"/>
          </p:cNvGraphicFramePr>
          <p:nvPr>
            <p:extLst>
              <p:ext uri="{D42A27DB-BD31-4B8C-83A1-F6EECF244321}">
                <p14:modId xmlns:p14="http://schemas.microsoft.com/office/powerpoint/2010/main" val="4094776739"/>
              </p:ext>
            </p:extLst>
          </p:nvPr>
        </p:nvGraphicFramePr>
        <p:xfrm>
          <a:off x="714375" y="927735"/>
          <a:ext cx="7541351" cy="4143036"/>
        </p:xfrm>
        <a:graphic>
          <a:graphicData uri="http://schemas.openxmlformats.org/drawingml/2006/table">
            <a:tbl>
              <a:tblPr firstRow="1" bandRow="1">
                <a:tableStyleId>{5C22544A-7EE6-4342-B048-85BDC9FD1C3A}</a:tableStyleId>
              </a:tblPr>
              <a:tblGrid>
                <a:gridCol w="585323">
                  <a:extLst>
                    <a:ext uri="{9D8B030D-6E8A-4147-A177-3AD203B41FA5}">
                      <a16:colId xmlns:a16="http://schemas.microsoft.com/office/drawing/2014/main" val="2211616251"/>
                    </a:ext>
                  </a:extLst>
                </a:gridCol>
                <a:gridCol w="1593372">
                  <a:extLst>
                    <a:ext uri="{9D8B030D-6E8A-4147-A177-3AD203B41FA5}">
                      <a16:colId xmlns:a16="http://schemas.microsoft.com/office/drawing/2014/main" val="1641883559"/>
                    </a:ext>
                  </a:extLst>
                </a:gridCol>
                <a:gridCol w="2078882">
                  <a:extLst>
                    <a:ext uri="{9D8B030D-6E8A-4147-A177-3AD203B41FA5}">
                      <a16:colId xmlns:a16="http://schemas.microsoft.com/office/drawing/2014/main" val="3912701703"/>
                    </a:ext>
                  </a:extLst>
                </a:gridCol>
                <a:gridCol w="3283774">
                  <a:extLst>
                    <a:ext uri="{9D8B030D-6E8A-4147-A177-3AD203B41FA5}">
                      <a16:colId xmlns:a16="http://schemas.microsoft.com/office/drawing/2014/main" val="2922245831"/>
                    </a:ext>
                  </a:extLst>
                </a:gridCol>
              </a:tblGrid>
              <a:tr h="570672">
                <a:tc>
                  <a:txBody>
                    <a:bodyPr/>
                    <a:lstStyle/>
                    <a:p>
                      <a:pPr algn="just" fontAlgn="base"/>
                      <a:r>
                        <a:rPr lang="en-IN" sz="800" b="0">
                          <a:solidFill>
                            <a:srgbClr val="000000"/>
                          </a:solidFill>
                          <a:effectLst/>
                          <a:latin typeface="Calibri" panose="020F0502020204030204" pitchFamily="34" charset="0"/>
                          <a:cs typeface="Calibri" panose="020F0502020204030204" pitchFamily="34" charset="0"/>
                        </a:rPr>
                        <a:t>20</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E2F0D9"/>
                    </a:solidFill>
                  </a:tcPr>
                </a:tc>
                <a:tc>
                  <a:txBody>
                    <a:bodyPr/>
                    <a:lstStyle/>
                    <a:p>
                      <a:pPr algn="just" fontAlgn="base"/>
                      <a:r>
                        <a:rPr lang="en-US" sz="800" b="0">
                          <a:solidFill>
                            <a:srgbClr val="000000"/>
                          </a:solidFill>
                          <a:effectLst/>
                          <a:latin typeface="Calibri" panose="020F0502020204030204" pitchFamily="34" charset="0"/>
                          <a:cs typeface="Calibri" panose="020F0502020204030204" pitchFamily="34" charset="0"/>
                        </a:rPr>
                        <a:t>SantanuHalder et al. (2012) "A fast FPGA based architecture for Sobel edge detection"</a:t>
                      </a:r>
                      <a:endParaRPr lang="en-US" sz="800" b="0" dirty="0">
                        <a:solidFill>
                          <a:srgbClr val="000000"/>
                        </a:solidFill>
                        <a:effectLst/>
                        <a:latin typeface="Calibri" panose="020F0502020204030204" pitchFamily="34" charset="0"/>
                        <a:cs typeface="Calibri" panose="020F0502020204030204"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E2F0D9"/>
                    </a:solidFill>
                  </a:tcPr>
                </a:tc>
                <a:tc>
                  <a:txBody>
                    <a:bodyPr/>
                    <a:lstStyle/>
                    <a:p>
                      <a:pPr algn="just" fontAlgn="base"/>
                      <a:r>
                        <a:rPr lang="en-US" sz="800" b="0" dirty="0">
                          <a:solidFill>
                            <a:srgbClr val="000000"/>
                          </a:solidFill>
                          <a:effectLst/>
                          <a:latin typeface="Calibri" panose="020F0502020204030204" pitchFamily="34" charset="0"/>
                          <a:cs typeface="Calibri" panose="020F0502020204030204" pitchFamily="34" charset="0"/>
                        </a:rPr>
                        <a:t>Presents a fast FPGA-based architecture for Sobel edge detection, focusing on high-speed and efficient edge detection for real-time applications.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E2F0D9"/>
                    </a:solidFill>
                  </a:tcPr>
                </a:tc>
                <a:tc>
                  <a:txBody>
                    <a:bodyPr/>
                    <a:lstStyle/>
                    <a:p>
                      <a:pPr algn="just" fontAlgn="base"/>
                      <a:r>
                        <a:rPr lang="en-US" sz="800" b="1">
                          <a:solidFill>
                            <a:srgbClr val="000000"/>
                          </a:solidFill>
                          <a:effectLst/>
                          <a:latin typeface="Calibri" panose="020F0502020204030204" pitchFamily="34" charset="0"/>
                          <a:cs typeface="Calibri" panose="020F0502020204030204" pitchFamily="34" charset="0"/>
                        </a:rPr>
                        <a:t>Merits: </a:t>
                      </a:r>
                      <a:r>
                        <a:rPr lang="en-US" sz="800" b="0">
                          <a:solidFill>
                            <a:srgbClr val="000000"/>
                          </a:solidFill>
                          <a:effectLst/>
                          <a:latin typeface="Calibri" panose="020F0502020204030204" pitchFamily="34" charset="0"/>
                          <a:cs typeface="Calibri" panose="020F0502020204030204" pitchFamily="34" charset="0"/>
                        </a:rPr>
                        <a:t>Focuses on achieving high-speed edge detection using FPGA technology. </a:t>
                      </a:r>
                      <a:r>
                        <a:rPr lang="en-US" sz="800" b="1">
                          <a:solidFill>
                            <a:srgbClr val="000000"/>
                          </a:solidFill>
                          <a:effectLst/>
                          <a:latin typeface="Calibri" panose="020F0502020204030204" pitchFamily="34" charset="0"/>
                          <a:cs typeface="Calibri" panose="020F0502020204030204" pitchFamily="34" charset="0"/>
                        </a:rPr>
                        <a:t>Demerits: </a:t>
                      </a:r>
                      <a:r>
                        <a:rPr lang="en-US" sz="800" b="0">
                          <a:solidFill>
                            <a:srgbClr val="000000"/>
                          </a:solidFill>
                          <a:effectLst/>
                          <a:latin typeface="Calibri" panose="020F0502020204030204" pitchFamily="34" charset="0"/>
                          <a:cs typeface="Calibri" panose="020F0502020204030204" pitchFamily="34" charset="0"/>
                        </a:rPr>
                        <a:t>Limited discussion on the specific FPGA architecture and its performance compared to traditional FPGA-based implementations.</a:t>
                      </a:r>
                      <a:endParaRPr lang="en-US" sz="800" b="0" dirty="0">
                        <a:solidFill>
                          <a:srgbClr val="000000"/>
                        </a:solidFill>
                        <a:effectLst/>
                        <a:latin typeface="Calibri" panose="020F0502020204030204" pitchFamily="34" charset="0"/>
                        <a:cs typeface="Calibri" panose="020F0502020204030204"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E2F0D9"/>
                    </a:solidFill>
                  </a:tcPr>
                </a:tc>
                <a:extLst>
                  <a:ext uri="{0D108BD9-81ED-4DB2-BD59-A6C34878D82A}">
                    <a16:rowId xmlns:a16="http://schemas.microsoft.com/office/drawing/2014/main" val="4001870287"/>
                  </a:ext>
                </a:extLst>
              </a:tr>
              <a:tr h="640003">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21</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T. A. Abbasi and M. U. Abbasi. (2007) "A novel FPGA based architecture for Sobel edge detection operator"</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dirty="0">
                          <a:solidFill>
                            <a:srgbClr val="000000"/>
                          </a:solidFill>
                          <a:effectLst/>
                          <a:latin typeface="Calibri" panose="020F0502020204030204" pitchFamily="34" charset="0"/>
                          <a:cs typeface="Calibri" panose="020F0502020204030204" pitchFamily="34" charset="0"/>
                        </a:rPr>
                        <a:t>Introduces a novel FPGA-based architecture for the Sobel edge detection operator, aiming for efficient edge detection suitable for real-time applications.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a:solidFill>
                            <a:srgbClr val="000000"/>
                          </a:solidFill>
                          <a:effectLst/>
                          <a:latin typeface="Calibri" panose="020F0502020204030204" pitchFamily="34" charset="0"/>
                          <a:cs typeface="Calibri" panose="020F0502020204030204" pitchFamily="34" charset="0"/>
                        </a:rPr>
                        <a:t>Merits:</a:t>
                      </a:r>
                      <a:r>
                        <a:rPr lang="en-US" sz="800">
                          <a:solidFill>
                            <a:srgbClr val="000000"/>
                          </a:solidFill>
                          <a:effectLst/>
                          <a:latin typeface="Calibri" panose="020F0502020204030204" pitchFamily="34" charset="0"/>
                          <a:cs typeface="Calibri" panose="020F0502020204030204" pitchFamily="34" charset="0"/>
                        </a:rPr>
                        <a:t> Focuses on achieving efficient edge detection using a novel FPGA architecture. </a:t>
                      </a:r>
                      <a:r>
                        <a:rPr lang="en-US" sz="800" b="1">
                          <a:solidFill>
                            <a:srgbClr val="000000"/>
                          </a:solidFill>
                          <a:effectLst/>
                          <a:latin typeface="Calibri" panose="020F0502020204030204" pitchFamily="34" charset="0"/>
                          <a:cs typeface="Calibri" panose="020F0502020204030204" pitchFamily="34" charset="0"/>
                        </a:rPr>
                        <a:t>Demerits:</a:t>
                      </a:r>
                      <a:r>
                        <a:rPr lang="en-US" sz="800">
                          <a:solidFill>
                            <a:srgbClr val="000000"/>
                          </a:solidFill>
                          <a:effectLst/>
                          <a:latin typeface="Calibri" panose="020F0502020204030204" pitchFamily="34" charset="0"/>
                          <a:cs typeface="Calibri" panose="020F0502020204030204" pitchFamily="34" charset="0"/>
                        </a:rPr>
                        <a:t> Limited discussion on the novelty and practicality of the FPGA architecture in real-world applications.</a:t>
                      </a:r>
                      <a:endParaRPr lang="en-US" sz="800" dirty="0">
                        <a:solidFill>
                          <a:srgbClr val="000000"/>
                        </a:solidFill>
                        <a:effectLst/>
                        <a:latin typeface="Calibri" panose="020F0502020204030204" pitchFamily="34" charset="0"/>
                        <a:cs typeface="Calibri" panose="020F0502020204030204"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1899381134"/>
                  </a:ext>
                </a:extLst>
              </a:tr>
              <a:tr h="669776">
                <a:tc>
                  <a:txBody>
                    <a:bodyPr/>
                    <a:lstStyle/>
                    <a:p>
                      <a:pPr algn="just" fontAlgn="base"/>
                      <a:r>
                        <a:rPr lang="en-IN" sz="800" dirty="0">
                          <a:solidFill>
                            <a:srgbClr val="000000"/>
                          </a:solidFill>
                          <a:effectLst/>
                          <a:latin typeface="Calibri" panose="020F0502020204030204" pitchFamily="34" charset="0"/>
                          <a:cs typeface="Calibri" panose="020F0502020204030204" pitchFamily="34" charset="0"/>
                        </a:rPr>
                        <a:t>22</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Tanvir A Abbasi, MohdAbbasi. (2007) "A proposed FPGA based architecture for Sobel edge detection operator"</a:t>
                      </a:r>
                      <a:endParaRPr lang="en-US" sz="800" dirty="0">
                        <a:solidFill>
                          <a:srgbClr val="000000"/>
                        </a:solidFill>
                        <a:effectLst/>
                        <a:latin typeface="Calibri" panose="020F0502020204030204" pitchFamily="34" charset="0"/>
                        <a:cs typeface="Calibri" panose="020F0502020204030204"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dirty="0">
                          <a:solidFill>
                            <a:srgbClr val="000000"/>
                          </a:solidFill>
                          <a:effectLst/>
                          <a:latin typeface="Calibri" panose="020F0502020204030204" pitchFamily="34" charset="0"/>
                          <a:cs typeface="Calibri" panose="020F0502020204030204" pitchFamily="34" charset="0"/>
                        </a:rPr>
                        <a:t>Proposes an FPGA-based architecture for the Sobel edge detection operator, aiming for efficient edge detection suitable for real-time applications.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a:solidFill>
                            <a:srgbClr val="000000"/>
                          </a:solidFill>
                          <a:effectLst/>
                          <a:latin typeface="Calibri" panose="020F0502020204030204" pitchFamily="34" charset="0"/>
                          <a:cs typeface="Calibri" panose="020F0502020204030204" pitchFamily="34" charset="0"/>
                        </a:rPr>
                        <a:t>Merits:</a:t>
                      </a:r>
                      <a:r>
                        <a:rPr lang="en-US" sz="800">
                          <a:solidFill>
                            <a:srgbClr val="000000"/>
                          </a:solidFill>
                          <a:effectLst/>
                          <a:latin typeface="Calibri" panose="020F0502020204030204" pitchFamily="34" charset="0"/>
                          <a:cs typeface="Calibri" panose="020F0502020204030204" pitchFamily="34" charset="0"/>
                        </a:rPr>
                        <a:t> Focuses on proposing an FPGA-based architecture for efficient edge detection. </a:t>
                      </a:r>
                      <a:r>
                        <a:rPr lang="en-US" sz="800" b="1">
                          <a:solidFill>
                            <a:srgbClr val="000000"/>
                          </a:solidFill>
                          <a:effectLst/>
                          <a:latin typeface="Calibri" panose="020F0502020204030204" pitchFamily="34" charset="0"/>
                          <a:cs typeface="Calibri" panose="020F0502020204030204" pitchFamily="34" charset="0"/>
                        </a:rPr>
                        <a:t>Demerits:</a:t>
                      </a:r>
                      <a:r>
                        <a:rPr lang="en-US" sz="800">
                          <a:solidFill>
                            <a:srgbClr val="000000"/>
                          </a:solidFill>
                          <a:effectLst/>
                          <a:latin typeface="Calibri" panose="020F0502020204030204" pitchFamily="34" charset="0"/>
                          <a:cs typeface="Calibri" panose="020F0502020204030204" pitchFamily="34" charset="0"/>
                        </a:rPr>
                        <a:t> Limited discussion on the specific architecture and its performance compared to traditional FPGA-based implementations.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3264406851"/>
                  </a:ext>
                </a:extLst>
              </a:tr>
              <a:tr h="773963">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23</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US" sz="800" dirty="0" err="1">
                          <a:solidFill>
                            <a:srgbClr val="000000"/>
                          </a:solidFill>
                          <a:effectLst/>
                          <a:latin typeface="Calibri" panose="020F0502020204030204" pitchFamily="34" charset="0"/>
                          <a:cs typeface="Calibri" panose="020F0502020204030204" pitchFamily="34" charset="0"/>
                        </a:rPr>
                        <a:t>Vanishree</a:t>
                      </a:r>
                      <a:r>
                        <a:rPr lang="en-US" sz="800" dirty="0">
                          <a:solidFill>
                            <a:srgbClr val="000000"/>
                          </a:solidFill>
                          <a:effectLst/>
                          <a:latin typeface="Calibri" panose="020F0502020204030204" pitchFamily="34" charset="0"/>
                          <a:cs typeface="Calibri" panose="020F0502020204030204" pitchFamily="34" charset="0"/>
                        </a:rPr>
                        <a:t>, K.V. Ramana Reddy. (2013) "Implementation of Pipelined Sobel Edge Detection Algorithm on FPGA for High Speed Applications"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dirty="0">
                          <a:solidFill>
                            <a:srgbClr val="000000"/>
                          </a:solidFill>
                          <a:effectLst/>
                          <a:latin typeface="Calibri" panose="020F0502020204030204" pitchFamily="34" charset="0"/>
                          <a:cs typeface="Calibri" panose="020F0502020204030204" pitchFamily="34" charset="0"/>
                        </a:rPr>
                        <a:t>Presents an implementation of a pipelined Sobel edge detection algorithm on FPGA for high-speed applications, aiming for efficient edge detection suitable for real-time applications.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a:solidFill>
                            <a:srgbClr val="000000"/>
                          </a:solidFill>
                          <a:effectLst/>
                          <a:latin typeface="Calibri" panose="020F0502020204030204" pitchFamily="34" charset="0"/>
                          <a:cs typeface="Calibri" panose="020F0502020204030204" pitchFamily="34" charset="0"/>
                        </a:rPr>
                        <a:t>Merits:</a:t>
                      </a:r>
                      <a:r>
                        <a:rPr lang="en-US" sz="800">
                          <a:solidFill>
                            <a:srgbClr val="000000"/>
                          </a:solidFill>
                          <a:effectLst/>
                          <a:latin typeface="Calibri" panose="020F0502020204030204" pitchFamily="34" charset="0"/>
                          <a:cs typeface="Calibri" panose="020F0502020204030204" pitchFamily="34" charset="0"/>
                        </a:rPr>
                        <a:t> Focuses on achieving high-speed edge detection using pipelined architecture on FPGA. </a:t>
                      </a:r>
                      <a:r>
                        <a:rPr lang="en-US" sz="800" b="1">
                          <a:solidFill>
                            <a:srgbClr val="000000"/>
                          </a:solidFill>
                          <a:effectLst/>
                          <a:latin typeface="Calibri" panose="020F0502020204030204" pitchFamily="34" charset="0"/>
                          <a:cs typeface="Calibri" panose="020F0502020204030204" pitchFamily="34" charset="0"/>
                        </a:rPr>
                        <a:t>Demerits:</a:t>
                      </a:r>
                      <a:r>
                        <a:rPr lang="en-US" sz="800">
                          <a:solidFill>
                            <a:srgbClr val="000000"/>
                          </a:solidFill>
                          <a:effectLst/>
                          <a:latin typeface="Calibri" panose="020F0502020204030204" pitchFamily="34" charset="0"/>
                          <a:cs typeface="Calibri" panose="020F0502020204030204" pitchFamily="34" charset="0"/>
                        </a:rPr>
                        <a:t> Limited discussion on the specific pipelined architecture and its performance compared to traditional FPGA-based implementations.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484631221"/>
                  </a:ext>
                </a:extLst>
              </a:tr>
              <a:tr h="779134">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24</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Z. Jin and N. Passos. (2002) "Predicting conditional branch outcomes on a Sobel edge detecting filter"</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dirty="0">
                          <a:solidFill>
                            <a:srgbClr val="000000"/>
                          </a:solidFill>
                          <a:effectLst/>
                          <a:latin typeface="Calibri" panose="020F0502020204030204" pitchFamily="34" charset="0"/>
                          <a:cs typeface="Calibri" panose="020F0502020204030204" pitchFamily="34" charset="0"/>
                        </a:rPr>
                        <a:t>Presents a method for predicting conditional branch outcomes on a Sobel edge detecting filter, aiming to improve the efficiency and performance of edge detection algorithms.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a:solidFill>
                            <a:srgbClr val="000000"/>
                          </a:solidFill>
                          <a:effectLst/>
                          <a:latin typeface="Calibri" panose="020F0502020204030204" pitchFamily="34" charset="0"/>
                          <a:cs typeface="Calibri" panose="020F0502020204030204" pitchFamily="34" charset="0"/>
                        </a:rPr>
                        <a:t>Merits:</a:t>
                      </a:r>
                      <a:r>
                        <a:rPr lang="en-US" sz="800">
                          <a:solidFill>
                            <a:srgbClr val="000000"/>
                          </a:solidFill>
                          <a:effectLst/>
                          <a:latin typeface="Calibri" panose="020F0502020204030204" pitchFamily="34" charset="0"/>
                          <a:cs typeface="Calibri" panose="020F0502020204030204" pitchFamily="34" charset="0"/>
                        </a:rPr>
                        <a:t> Focuses on improving the efficiency of edge detection algorithms using branch prediction techniques. </a:t>
                      </a:r>
                      <a:r>
                        <a:rPr lang="en-US" sz="800" b="1">
                          <a:solidFill>
                            <a:srgbClr val="000000"/>
                          </a:solidFill>
                          <a:effectLst/>
                          <a:latin typeface="Calibri" panose="020F0502020204030204" pitchFamily="34" charset="0"/>
                          <a:cs typeface="Calibri" panose="020F0502020204030204" pitchFamily="34" charset="0"/>
                        </a:rPr>
                        <a:t>Demerits:</a:t>
                      </a:r>
                      <a:r>
                        <a:rPr lang="en-US" sz="800">
                          <a:solidFill>
                            <a:srgbClr val="000000"/>
                          </a:solidFill>
                          <a:effectLst/>
                          <a:latin typeface="Calibri" panose="020F0502020204030204" pitchFamily="34" charset="0"/>
                          <a:cs typeface="Calibri" panose="020F0502020204030204" pitchFamily="34" charset="0"/>
                        </a:rPr>
                        <a:t> Limited discussion on the specific branch prediction techniques and their performance compared to traditional edge detection algorithms.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1507382333"/>
                  </a:ext>
                </a:extLst>
              </a:tr>
              <a:tr h="687510">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25</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Zahraa Elhassan et al. (2010) "Hardware Implementation of an Optimized Processor Architecture for Sobel Image Edge Detection Operator"</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dirty="0">
                          <a:solidFill>
                            <a:srgbClr val="000000"/>
                          </a:solidFill>
                          <a:effectLst/>
                          <a:latin typeface="Calibri" panose="020F0502020204030204" pitchFamily="34" charset="0"/>
                          <a:cs typeface="Calibri" panose="020F0502020204030204" pitchFamily="34" charset="0"/>
                        </a:rPr>
                        <a:t>Discusses the hardware implementation of an optimized processor architecture for the Sobel image edge detection operator, aiming for efficient edge detection suitable for real-time applications.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dirty="0">
                          <a:solidFill>
                            <a:srgbClr val="000000"/>
                          </a:solidFill>
                          <a:effectLst/>
                          <a:latin typeface="Calibri" panose="020F0502020204030204" pitchFamily="34" charset="0"/>
                          <a:cs typeface="Calibri" panose="020F0502020204030204" pitchFamily="34" charset="0"/>
                        </a:rPr>
                        <a:t>Merits:</a:t>
                      </a:r>
                      <a:r>
                        <a:rPr lang="en-US" sz="800" dirty="0">
                          <a:solidFill>
                            <a:srgbClr val="000000"/>
                          </a:solidFill>
                          <a:effectLst/>
                          <a:latin typeface="Calibri" panose="020F0502020204030204" pitchFamily="34" charset="0"/>
                          <a:cs typeface="Calibri" panose="020F0502020204030204" pitchFamily="34" charset="0"/>
                        </a:rPr>
                        <a:t> Focuses on achieving efficient edge detection using an optimized processor architecture. </a:t>
                      </a:r>
                      <a:r>
                        <a:rPr lang="en-US" sz="800" b="1" dirty="0">
                          <a:solidFill>
                            <a:srgbClr val="000000"/>
                          </a:solidFill>
                          <a:effectLst/>
                          <a:latin typeface="Calibri" panose="020F0502020204030204" pitchFamily="34" charset="0"/>
                          <a:cs typeface="Calibri" panose="020F0502020204030204" pitchFamily="34" charset="0"/>
                        </a:rPr>
                        <a:t>Demerits:</a:t>
                      </a:r>
                      <a:r>
                        <a:rPr lang="en-US" sz="800" dirty="0">
                          <a:solidFill>
                            <a:srgbClr val="000000"/>
                          </a:solidFill>
                          <a:effectLst/>
                          <a:latin typeface="Calibri" panose="020F0502020204030204" pitchFamily="34" charset="0"/>
                          <a:cs typeface="Calibri" panose="020F0502020204030204" pitchFamily="34" charset="0"/>
                        </a:rPr>
                        <a:t> Limited discussion on the optimization techniques and their performance compared to traditional FPGA-based implementations.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508968304"/>
                  </a:ext>
                </a:extLst>
              </a:tr>
            </a:tbl>
          </a:graphicData>
        </a:graphic>
      </p:graphicFrame>
    </p:spTree>
    <p:extLst>
      <p:ext uri="{BB962C8B-B14F-4D97-AF65-F5344CB8AC3E}">
        <p14:creationId xmlns:p14="http://schemas.microsoft.com/office/powerpoint/2010/main" val="408616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04400" y="6545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Summary Of Literature Review</a:t>
            </a:r>
          </a:p>
        </p:txBody>
      </p:sp>
      <p:sp>
        <p:nvSpPr>
          <p:cNvPr id="288" name="Google Shape;288;p28"/>
          <p:cNvSpPr txBox="1">
            <a:spLocks noGrp="1"/>
          </p:cNvSpPr>
          <p:nvPr>
            <p:ph type="body" idx="1"/>
          </p:nvPr>
        </p:nvSpPr>
        <p:spPr>
          <a:xfrm>
            <a:off x="720000" y="1419175"/>
            <a:ext cx="7688400" cy="3086150"/>
          </a:xfrm>
          <a:prstGeom prst="rect">
            <a:avLst/>
          </a:prstGeom>
        </p:spPr>
        <p:txBody>
          <a:bodyPr spcFirstLastPara="1" wrap="square" lIns="91425" tIns="91425" rIns="91425" bIns="91425" anchor="t" anchorCtr="0">
            <a:noAutofit/>
          </a:bodyPr>
          <a:lstStyle/>
          <a:p>
            <a:pPr marL="342900" indent="-342900" algn="just">
              <a:buFont typeface="Arial" panose="020B0604020202020204" pitchFamily="34" charset="0"/>
              <a:buChar char="•"/>
            </a:pPr>
            <a:r>
              <a:rPr lang="en-US" sz="1800" dirty="0">
                <a:latin typeface="Calibri" panose="020F0502020204030204" pitchFamily="34" charset="0"/>
                <a:cs typeface="Calibri" panose="020F0502020204030204" pitchFamily="34" charset="0"/>
              </a:rPr>
              <a:t>The literature review highlights the significance of edge detection in image processing, particularly using the Sobel operator.</a:t>
            </a:r>
          </a:p>
          <a:p>
            <a:pPr marL="342900" indent="-342900" algn="just">
              <a:buFont typeface="Arial" panose="020B0604020202020204" pitchFamily="34" charset="0"/>
              <a:buChar char="•"/>
            </a:pPr>
            <a:r>
              <a:rPr lang="en-US" sz="1800" dirty="0">
                <a:latin typeface="Calibri" panose="020F0502020204030204" pitchFamily="34" charset="0"/>
                <a:cs typeface="Calibri" panose="020F0502020204030204" pitchFamily="34" charset="0"/>
              </a:rPr>
              <a:t>Various studies have proposed efficient hardware implementations of the Sobel edge detection algorithm, focusing on </a:t>
            </a:r>
            <a:r>
              <a:rPr lang="en-US" sz="1800" dirty="0">
                <a:solidFill>
                  <a:schemeClr val="tx1"/>
                </a:solidFill>
                <a:latin typeface="Calibri" panose="020F0502020204030204" pitchFamily="34" charset="0"/>
                <a:cs typeface="Calibri" panose="020F0502020204030204" pitchFamily="34" charset="0"/>
              </a:rPr>
              <a:t>FPGA and ASIC designs</a:t>
            </a:r>
            <a:r>
              <a:rPr lang="en-US" sz="1800" dirty="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r>
              <a:rPr lang="en-US" sz="1800" dirty="0">
                <a:latin typeface="Calibri" panose="020F0502020204030204" pitchFamily="34" charset="0"/>
                <a:cs typeface="Calibri" panose="020F0502020204030204" pitchFamily="34" charset="0"/>
              </a:rPr>
              <a:t>These implementations offer high-speed and real-time edge detection suitable for applications like image enhancement and recognition.</a:t>
            </a:r>
          </a:p>
          <a:p>
            <a:pPr marL="342900" indent="-342900" algn="just">
              <a:buFont typeface="Arial" panose="020B0604020202020204" pitchFamily="34" charset="0"/>
              <a:buChar char="•"/>
            </a:pPr>
            <a:r>
              <a:rPr lang="en-US" sz="1800" dirty="0">
                <a:latin typeface="Calibri" panose="020F0502020204030204" pitchFamily="34" charset="0"/>
                <a:cs typeface="Calibri" panose="020F0502020204030204" pitchFamily="34" charset="0"/>
              </a:rPr>
              <a:t>Furthermore, the literature discusses the application of edge detection in real-world scenarios, such as </a:t>
            </a:r>
            <a:r>
              <a:rPr lang="en-US" sz="1800" dirty="0">
                <a:solidFill>
                  <a:schemeClr val="tx1"/>
                </a:solidFill>
                <a:latin typeface="Calibri" panose="020F0502020204030204" pitchFamily="34" charset="0"/>
                <a:cs typeface="Calibri" panose="020F0502020204030204" pitchFamily="34" charset="0"/>
              </a:rPr>
              <a:t>palmprint identification and vehicle edge detection in video content analysis</a:t>
            </a:r>
            <a:r>
              <a:rPr lang="en-US" sz="1800" dirty="0">
                <a:latin typeface="Calibri" panose="020F0502020204030204" pitchFamily="34" charset="0"/>
                <a:cs typeface="Calibri" panose="020F0502020204030204" pitchFamily="34" charset="0"/>
              </a:rPr>
              <a:t> systems.</a:t>
            </a:r>
          </a:p>
          <a:p>
            <a:pPr marL="342900" indent="-342900" algn="just">
              <a:buFont typeface="Arial" panose="020B0604020202020204" pitchFamily="34" charset="0"/>
              <a:buChar char="•"/>
            </a:pPr>
            <a:r>
              <a:rPr lang="en-US" sz="1800" dirty="0">
                <a:latin typeface="Calibri" panose="020F0502020204030204" pitchFamily="34" charset="0"/>
                <a:cs typeface="Calibri" panose="020F0502020204030204" pitchFamily="34" charset="0"/>
              </a:rPr>
              <a:t>These applications demonstrate the versatility and importance of edge detection algorithms in various fields.</a:t>
            </a:r>
          </a:p>
        </p:txBody>
      </p:sp>
      <p:grpSp>
        <p:nvGrpSpPr>
          <p:cNvPr id="2" name="Google Shape;241;p21">
            <a:extLst>
              <a:ext uri="{FF2B5EF4-FFF2-40B4-BE49-F238E27FC236}">
                <a16:creationId xmlns:a16="http://schemas.microsoft.com/office/drawing/2014/main" id="{ECB76AB4-F9F4-0F94-1993-91BB5EFA8906}"/>
              </a:ext>
            </a:extLst>
          </p:cNvPr>
          <p:cNvGrpSpPr/>
          <p:nvPr/>
        </p:nvGrpSpPr>
        <p:grpSpPr>
          <a:xfrm>
            <a:off x="-1388454" y="1948308"/>
            <a:ext cx="11635157" cy="3036598"/>
            <a:chOff x="-490907" y="3183000"/>
            <a:chExt cx="10308652" cy="2601294"/>
          </a:xfrm>
        </p:grpSpPr>
        <p:sp>
          <p:nvSpPr>
            <p:cNvPr id="3" name="Google Shape;242;p21">
              <a:extLst>
                <a:ext uri="{FF2B5EF4-FFF2-40B4-BE49-F238E27FC236}">
                  <a16:creationId xmlns:a16="http://schemas.microsoft.com/office/drawing/2014/main" id="{23A36DBC-2F63-18D9-BB0E-D126ADA06DAC}"/>
                </a:ext>
              </a:extLst>
            </p:cNvPr>
            <p:cNvSpPr/>
            <p:nvPr/>
          </p:nvSpPr>
          <p:spPr>
            <a:xfrm flipH="1">
              <a:off x="-490907" y="3183000"/>
              <a:ext cx="1734977" cy="1710691"/>
            </a:xfrm>
            <a:custGeom>
              <a:avLst/>
              <a:gdLst/>
              <a:ahLst/>
              <a:cxnLst/>
              <a:rect l="l" t="t" r="r" b="b"/>
              <a:pathLst>
                <a:path w="37863" h="37333" extrusionOk="0">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4;p21">
              <a:extLst>
                <a:ext uri="{FF2B5EF4-FFF2-40B4-BE49-F238E27FC236}">
                  <a16:creationId xmlns:a16="http://schemas.microsoft.com/office/drawing/2014/main" id="{7F124BB8-2792-C446-8BCC-E444D66331E0}"/>
                </a:ext>
              </a:extLst>
            </p:cNvPr>
            <p:cNvSpPr/>
            <p:nvPr/>
          </p:nvSpPr>
          <p:spPr>
            <a:xfrm flipH="1">
              <a:off x="-325235" y="3858421"/>
              <a:ext cx="793279" cy="781686"/>
            </a:xfrm>
            <a:custGeom>
              <a:avLst/>
              <a:gdLst/>
              <a:ahLst/>
              <a:cxnLst/>
              <a:rect l="l" t="t" r="r" b="b"/>
              <a:pathLst>
                <a:path w="17312" h="17059" extrusionOk="0">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5;p21">
              <a:extLst>
                <a:ext uri="{FF2B5EF4-FFF2-40B4-BE49-F238E27FC236}">
                  <a16:creationId xmlns:a16="http://schemas.microsoft.com/office/drawing/2014/main" id="{5F87F7EA-5BC8-0668-7CD4-A89EC6BB0E5E}"/>
                </a:ext>
              </a:extLst>
            </p:cNvPr>
            <p:cNvSpPr/>
            <p:nvPr/>
          </p:nvSpPr>
          <p:spPr>
            <a:xfrm flipH="1">
              <a:off x="8082813" y="4112525"/>
              <a:ext cx="1734932" cy="1671769"/>
            </a:xfrm>
            <a:custGeom>
              <a:avLst/>
              <a:gdLst/>
              <a:ahLst/>
              <a:cxnLst/>
              <a:rect l="l" t="t" r="r" b="b"/>
              <a:pathLst>
                <a:path w="47578" h="45849" extrusionOk="0">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362;p33">
            <a:extLst>
              <a:ext uri="{FF2B5EF4-FFF2-40B4-BE49-F238E27FC236}">
                <a16:creationId xmlns:a16="http://schemas.microsoft.com/office/drawing/2014/main" id="{754F3986-98F0-D52B-C447-039587E6AF99}"/>
              </a:ext>
            </a:extLst>
          </p:cNvPr>
          <p:cNvGrpSpPr/>
          <p:nvPr/>
        </p:nvGrpSpPr>
        <p:grpSpPr>
          <a:xfrm>
            <a:off x="6498628" y="747068"/>
            <a:ext cx="385083" cy="385051"/>
            <a:chOff x="-25094250" y="3547050"/>
            <a:chExt cx="295400" cy="295375"/>
          </a:xfrm>
        </p:grpSpPr>
        <p:sp>
          <p:nvSpPr>
            <p:cNvPr id="7" name="Google Shape;363;p33">
              <a:extLst>
                <a:ext uri="{FF2B5EF4-FFF2-40B4-BE49-F238E27FC236}">
                  <a16:creationId xmlns:a16="http://schemas.microsoft.com/office/drawing/2014/main" id="{21AEF78E-31BC-70D6-D6D0-697973C46460}"/>
                </a:ext>
              </a:extLst>
            </p:cNvPr>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4;p33">
              <a:extLst>
                <a:ext uri="{FF2B5EF4-FFF2-40B4-BE49-F238E27FC236}">
                  <a16:creationId xmlns:a16="http://schemas.microsoft.com/office/drawing/2014/main" id="{DDDFB4B0-E4E4-81D4-7CFB-34A18CC510DE}"/>
                </a:ext>
              </a:extLst>
            </p:cNvPr>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5;p33">
              <a:extLst>
                <a:ext uri="{FF2B5EF4-FFF2-40B4-BE49-F238E27FC236}">
                  <a16:creationId xmlns:a16="http://schemas.microsoft.com/office/drawing/2014/main" id="{FAB1CCD6-F917-6D5B-E5FD-54FA980139C4}"/>
                </a:ext>
              </a:extLst>
            </p:cNvPr>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6;p33">
              <a:extLst>
                <a:ext uri="{FF2B5EF4-FFF2-40B4-BE49-F238E27FC236}">
                  <a16:creationId xmlns:a16="http://schemas.microsoft.com/office/drawing/2014/main" id="{72BC8319-F5FF-EBBB-255A-70C238BA5912}"/>
                </a:ext>
              </a:extLst>
            </p:cNvPr>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7;p33">
              <a:extLst>
                <a:ext uri="{FF2B5EF4-FFF2-40B4-BE49-F238E27FC236}">
                  <a16:creationId xmlns:a16="http://schemas.microsoft.com/office/drawing/2014/main" id="{20DB0F03-8E28-F097-5384-315D10FF684F}"/>
                </a:ext>
              </a:extLst>
            </p:cNvPr>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19077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04400" y="6545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Sobel Operator</a:t>
            </a:r>
            <a:endParaRPr dirty="0"/>
          </a:p>
        </p:txBody>
      </p:sp>
      <p:sp>
        <p:nvSpPr>
          <p:cNvPr id="288" name="Google Shape;288;p28"/>
          <p:cNvSpPr txBox="1">
            <a:spLocks noGrp="1"/>
          </p:cNvSpPr>
          <p:nvPr>
            <p:ph type="body" idx="1"/>
          </p:nvPr>
        </p:nvSpPr>
        <p:spPr>
          <a:xfrm>
            <a:off x="720000" y="1419175"/>
            <a:ext cx="7688400" cy="1337425"/>
          </a:xfrm>
          <a:prstGeom prst="rect">
            <a:avLst/>
          </a:prstGeom>
        </p:spPr>
        <p:txBody>
          <a:bodyPr spcFirstLastPara="1" wrap="square" lIns="91425" tIns="91425" rIns="91425" bIns="91425" anchor="t" anchorCtr="0">
            <a:noAutofit/>
          </a:bodyPr>
          <a:lstStyle/>
          <a:p>
            <a:pPr marL="0" lvl="0" indent="0" algn="just">
              <a:buNone/>
            </a:pPr>
            <a:r>
              <a:rPr lang="en-US" sz="2000" dirty="0">
                <a:latin typeface="Calibri" panose="020F0502020204030204" pitchFamily="34" charset="0"/>
                <a:cs typeface="Calibri" panose="020F0502020204030204" pitchFamily="34" charset="0"/>
              </a:rPr>
              <a:t>The process is based on convolving the image with a pair of </a:t>
            </a:r>
            <a:r>
              <a:rPr lang="en-US" sz="2000" dirty="0">
                <a:solidFill>
                  <a:schemeClr val="tx1"/>
                </a:solidFill>
                <a:latin typeface="Calibri" panose="020F0502020204030204" pitchFamily="34" charset="0"/>
                <a:cs typeface="Calibri" panose="020F0502020204030204" pitchFamily="34" charset="0"/>
              </a:rPr>
              <a:t>3x3 kernels </a:t>
            </a:r>
            <a:r>
              <a:rPr lang="en-US" sz="2000" dirty="0">
                <a:latin typeface="Calibri" panose="020F0502020204030204" pitchFamily="34" charset="0"/>
                <a:cs typeface="Calibri" panose="020F0502020204030204" pitchFamily="34" charset="0"/>
              </a:rPr>
              <a:t>to calculate the approximate gradient of the image intensity in the horizontal and vertical directions. The gradient magnitude and direction are then used to identify edges in the image.</a:t>
            </a:r>
          </a:p>
        </p:txBody>
      </p:sp>
      <p:grpSp>
        <p:nvGrpSpPr>
          <p:cNvPr id="2" name="Google Shape;241;p21">
            <a:extLst>
              <a:ext uri="{FF2B5EF4-FFF2-40B4-BE49-F238E27FC236}">
                <a16:creationId xmlns:a16="http://schemas.microsoft.com/office/drawing/2014/main" id="{498C8EF7-BAEB-DCC9-1013-544812646400}"/>
              </a:ext>
            </a:extLst>
          </p:cNvPr>
          <p:cNvGrpSpPr/>
          <p:nvPr/>
        </p:nvGrpSpPr>
        <p:grpSpPr>
          <a:xfrm>
            <a:off x="-1388454" y="-3103058"/>
            <a:ext cx="11635157" cy="8087965"/>
            <a:chOff x="-490907" y="-1144240"/>
            <a:chExt cx="10308652" cy="6928534"/>
          </a:xfrm>
        </p:grpSpPr>
        <p:sp>
          <p:nvSpPr>
            <p:cNvPr id="3" name="Google Shape;242;p21">
              <a:extLst>
                <a:ext uri="{FF2B5EF4-FFF2-40B4-BE49-F238E27FC236}">
                  <a16:creationId xmlns:a16="http://schemas.microsoft.com/office/drawing/2014/main" id="{562243FB-1B93-A6A7-D0D1-0CB1F2C96590}"/>
                </a:ext>
              </a:extLst>
            </p:cNvPr>
            <p:cNvSpPr/>
            <p:nvPr/>
          </p:nvSpPr>
          <p:spPr>
            <a:xfrm flipH="1">
              <a:off x="-490907" y="3183000"/>
              <a:ext cx="1734977" cy="1710691"/>
            </a:xfrm>
            <a:custGeom>
              <a:avLst/>
              <a:gdLst/>
              <a:ahLst/>
              <a:cxnLst/>
              <a:rect l="l" t="t" r="r" b="b"/>
              <a:pathLst>
                <a:path w="37863" h="37333" extrusionOk="0">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3;p21">
              <a:extLst>
                <a:ext uri="{FF2B5EF4-FFF2-40B4-BE49-F238E27FC236}">
                  <a16:creationId xmlns:a16="http://schemas.microsoft.com/office/drawing/2014/main" id="{0C158DD8-94DD-1DDE-7098-62206D04B167}"/>
                </a:ext>
              </a:extLst>
            </p:cNvPr>
            <p:cNvSpPr/>
            <p:nvPr/>
          </p:nvSpPr>
          <p:spPr>
            <a:xfrm flipH="1">
              <a:off x="4" y="-1144240"/>
              <a:ext cx="1958133" cy="1908874"/>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244;p21">
              <a:extLst>
                <a:ext uri="{FF2B5EF4-FFF2-40B4-BE49-F238E27FC236}">
                  <a16:creationId xmlns:a16="http://schemas.microsoft.com/office/drawing/2014/main" id="{EF1E05E4-5952-AAAB-3293-63FB6554CAE5}"/>
                </a:ext>
              </a:extLst>
            </p:cNvPr>
            <p:cNvSpPr/>
            <p:nvPr/>
          </p:nvSpPr>
          <p:spPr>
            <a:xfrm flipH="1">
              <a:off x="-325235" y="3858421"/>
              <a:ext cx="793279" cy="781686"/>
            </a:xfrm>
            <a:custGeom>
              <a:avLst/>
              <a:gdLst/>
              <a:ahLst/>
              <a:cxnLst/>
              <a:rect l="l" t="t" r="r" b="b"/>
              <a:pathLst>
                <a:path w="17312" h="17059" extrusionOk="0">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5;p21">
              <a:extLst>
                <a:ext uri="{FF2B5EF4-FFF2-40B4-BE49-F238E27FC236}">
                  <a16:creationId xmlns:a16="http://schemas.microsoft.com/office/drawing/2014/main" id="{EDAC22D3-2400-2A3A-F235-7D1149C5938F}"/>
                </a:ext>
              </a:extLst>
            </p:cNvPr>
            <p:cNvSpPr/>
            <p:nvPr/>
          </p:nvSpPr>
          <p:spPr>
            <a:xfrm flipH="1">
              <a:off x="8082813" y="4112525"/>
              <a:ext cx="1734932" cy="1671769"/>
            </a:xfrm>
            <a:custGeom>
              <a:avLst/>
              <a:gdLst/>
              <a:ahLst/>
              <a:cxnLst/>
              <a:rect l="l" t="t" r="r" b="b"/>
              <a:pathLst>
                <a:path w="47578" h="45849" extrusionOk="0">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5005;p60">
            <a:extLst>
              <a:ext uri="{FF2B5EF4-FFF2-40B4-BE49-F238E27FC236}">
                <a16:creationId xmlns:a16="http://schemas.microsoft.com/office/drawing/2014/main" id="{AC4F67D5-A0EC-B336-0847-D1E7FF559ECE}"/>
              </a:ext>
            </a:extLst>
          </p:cNvPr>
          <p:cNvGrpSpPr/>
          <p:nvPr/>
        </p:nvGrpSpPr>
        <p:grpSpPr>
          <a:xfrm>
            <a:off x="3612961" y="767432"/>
            <a:ext cx="322099" cy="370529"/>
            <a:chOff x="-42971725" y="3217825"/>
            <a:chExt cx="275675" cy="317125"/>
          </a:xfrm>
          <a:solidFill>
            <a:srgbClr val="C00000"/>
          </a:solidFill>
        </p:grpSpPr>
        <p:sp>
          <p:nvSpPr>
            <p:cNvPr id="12" name="Google Shape;5006;p60">
              <a:extLst>
                <a:ext uri="{FF2B5EF4-FFF2-40B4-BE49-F238E27FC236}">
                  <a16:creationId xmlns:a16="http://schemas.microsoft.com/office/drawing/2014/main" id="{39CB48AF-5CC7-252E-9A1F-D26A83572B08}"/>
                </a:ext>
              </a:extLst>
            </p:cNvPr>
            <p:cNvSpPr/>
            <p:nvPr/>
          </p:nvSpPr>
          <p:spPr>
            <a:xfrm>
              <a:off x="-42951250" y="3279250"/>
              <a:ext cx="233950" cy="152050"/>
            </a:xfrm>
            <a:custGeom>
              <a:avLst/>
              <a:gdLst/>
              <a:ahLst/>
              <a:cxnLst/>
              <a:rect l="l" t="t" r="r" b="b"/>
              <a:pathLst>
                <a:path w="9358" h="6082" extrusionOk="0">
                  <a:moveTo>
                    <a:pt x="379" y="1"/>
                  </a:moveTo>
                  <a:cubicBezTo>
                    <a:pt x="158" y="1"/>
                    <a:pt x="1" y="221"/>
                    <a:pt x="1" y="410"/>
                  </a:cubicBezTo>
                  <a:lnTo>
                    <a:pt x="1" y="6081"/>
                  </a:lnTo>
                  <a:lnTo>
                    <a:pt x="9357" y="6081"/>
                  </a:lnTo>
                  <a:lnTo>
                    <a:pt x="9357" y="410"/>
                  </a:lnTo>
                  <a:cubicBezTo>
                    <a:pt x="9357" y="158"/>
                    <a:pt x="9168" y="1"/>
                    <a:pt x="89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07;p60">
              <a:extLst>
                <a:ext uri="{FF2B5EF4-FFF2-40B4-BE49-F238E27FC236}">
                  <a16:creationId xmlns:a16="http://schemas.microsoft.com/office/drawing/2014/main" id="{5B3ED1A0-D67A-EBBF-DAD1-F939EE573BC6}"/>
                </a:ext>
              </a:extLst>
            </p:cNvPr>
            <p:cNvSpPr/>
            <p:nvPr/>
          </p:nvSpPr>
          <p:spPr>
            <a:xfrm>
              <a:off x="-42971725" y="3451750"/>
              <a:ext cx="275675" cy="83200"/>
            </a:xfrm>
            <a:custGeom>
              <a:avLst/>
              <a:gdLst/>
              <a:ahLst/>
              <a:cxnLst/>
              <a:rect l="l" t="t" r="r" b="b"/>
              <a:pathLst>
                <a:path w="11027" h="3328" extrusionOk="0">
                  <a:moveTo>
                    <a:pt x="63" y="0"/>
                  </a:moveTo>
                  <a:cubicBezTo>
                    <a:pt x="32" y="126"/>
                    <a:pt x="0" y="284"/>
                    <a:pt x="0" y="410"/>
                  </a:cubicBezTo>
                  <a:cubicBezTo>
                    <a:pt x="0" y="1103"/>
                    <a:pt x="536" y="1670"/>
                    <a:pt x="1198" y="1670"/>
                  </a:cubicBezTo>
                  <a:lnTo>
                    <a:pt x="3151" y="1670"/>
                  </a:lnTo>
                  <a:lnTo>
                    <a:pt x="2615" y="2710"/>
                  </a:lnTo>
                  <a:cubicBezTo>
                    <a:pt x="2521" y="2930"/>
                    <a:pt x="2615" y="3182"/>
                    <a:pt x="2836" y="3277"/>
                  </a:cubicBezTo>
                  <a:cubicBezTo>
                    <a:pt x="2889" y="3312"/>
                    <a:pt x="2949" y="3328"/>
                    <a:pt x="3009" y="3328"/>
                  </a:cubicBezTo>
                  <a:cubicBezTo>
                    <a:pt x="3166" y="3328"/>
                    <a:pt x="3326" y="3224"/>
                    <a:pt x="3371" y="3088"/>
                  </a:cubicBezTo>
                  <a:lnTo>
                    <a:pt x="4096" y="1639"/>
                  </a:lnTo>
                  <a:lnTo>
                    <a:pt x="5073" y="1639"/>
                  </a:lnTo>
                  <a:lnTo>
                    <a:pt x="5073" y="2867"/>
                  </a:lnTo>
                  <a:cubicBezTo>
                    <a:pt x="5073" y="3119"/>
                    <a:pt x="5262" y="3308"/>
                    <a:pt x="5514" y="3308"/>
                  </a:cubicBezTo>
                  <a:cubicBezTo>
                    <a:pt x="5734" y="3308"/>
                    <a:pt x="5892" y="3119"/>
                    <a:pt x="5892" y="2867"/>
                  </a:cubicBezTo>
                  <a:lnTo>
                    <a:pt x="5892" y="1639"/>
                  </a:lnTo>
                  <a:lnTo>
                    <a:pt x="6868" y="1639"/>
                  </a:lnTo>
                  <a:lnTo>
                    <a:pt x="7593" y="3088"/>
                  </a:lnTo>
                  <a:cubicBezTo>
                    <a:pt x="7688" y="3230"/>
                    <a:pt x="7835" y="3301"/>
                    <a:pt x="7983" y="3301"/>
                  </a:cubicBezTo>
                  <a:cubicBezTo>
                    <a:pt x="8032" y="3301"/>
                    <a:pt x="8081" y="3293"/>
                    <a:pt x="8129" y="3277"/>
                  </a:cubicBezTo>
                  <a:cubicBezTo>
                    <a:pt x="8349" y="3151"/>
                    <a:pt x="8412" y="2930"/>
                    <a:pt x="8349" y="2710"/>
                  </a:cubicBezTo>
                  <a:lnTo>
                    <a:pt x="7814" y="1670"/>
                  </a:lnTo>
                  <a:lnTo>
                    <a:pt x="9767" y="1670"/>
                  </a:lnTo>
                  <a:cubicBezTo>
                    <a:pt x="10429" y="1670"/>
                    <a:pt x="11027" y="1103"/>
                    <a:pt x="11027" y="410"/>
                  </a:cubicBezTo>
                  <a:cubicBezTo>
                    <a:pt x="11027" y="252"/>
                    <a:pt x="10964" y="126"/>
                    <a:pt x="109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08;p60">
              <a:extLst>
                <a:ext uri="{FF2B5EF4-FFF2-40B4-BE49-F238E27FC236}">
                  <a16:creationId xmlns:a16="http://schemas.microsoft.com/office/drawing/2014/main" id="{FAD81C4E-3F4F-2364-1A42-4BF45493BBF4}"/>
                </a:ext>
              </a:extLst>
            </p:cNvPr>
            <p:cNvSpPr/>
            <p:nvPr/>
          </p:nvSpPr>
          <p:spPr>
            <a:xfrm>
              <a:off x="-42866975" y="3217825"/>
              <a:ext cx="63025" cy="40975"/>
            </a:xfrm>
            <a:custGeom>
              <a:avLst/>
              <a:gdLst/>
              <a:ahLst/>
              <a:cxnLst/>
              <a:rect l="l" t="t" r="r" b="b"/>
              <a:pathLst>
                <a:path w="2521" h="1639" extrusionOk="0">
                  <a:moveTo>
                    <a:pt x="442" y="0"/>
                  </a:moveTo>
                  <a:cubicBezTo>
                    <a:pt x="221" y="0"/>
                    <a:pt x="1" y="189"/>
                    <a:pt x="1" y="410"/>
                  </a:cubicBezTo>
                  <a:lnTo>
                    <a:pt x="1" y="1639"/>
                  </a:lnTo>
                  <a:lnTo>
                    <a:pt x="2489" y="1639"/>
                  </a:lnTo>
                  <a:lnTo>
                    <a:pt x="2489" y="410"/>
                  </a:lnTo>
                  <a:lnTo>
                    <a:pt x="2521" y="410"/>
                  </a:lnTo>
                  <a:cubicBezTo>
                    <a:pt x="2521" y="189"/>
                    <a:pt x="2332" y="0"/>
                    <a:pt x="21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A479280-2EA9-26E6-677D-20689BB9AE3F}"/>
                  </a:ext>
                </a:extLst>
              </p:cNvPr>
              <p:cNvSpPr txBox="1"/>
              <p:nvPr/>
            </p:nvSpPr>
            <p:spPr>
              <a:xfrm>
                <a:off x="2915765" y="2877252"/>
                <a:ext cx="984821" cy="5697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m:t>
                                </m:r>
                                <m:r>
                                  <a:rPr lang="en-IN" b="0" i="1" smtClean="0">
                                    <a:latin typeface="Cambria Math" panose="02040503050406030204" pitchFamily="18" charset="0"/>
                                  </a:rPr>
                                  <m:t>1</m:t>
                                </m:r>
                              </m:e>
                              <m:e>
                                <m:r>
                                  <a:rPr lang="en-IN" b="0" i="1" smtClean="0">
                                    <a:latin typeface="Cambria Math" panose="02040503050406030204" pitchFamily="18" charset="0"/>
                                  </a:rPr>
                                  <m:t>0</m:t>
                                </m:r>
                              </m:e>
                              <m:e>
                                <m:r>
                                  <a:rPr lang="en-IN" b="0" i="1" smtClean="0">
                                    <a:latin typeface="Cambria Math" panose="02040503050406030204" pitchFamily="18" charset="0"/>
                                  </a:rPr>
                                  <m:t>1</m:t>
                                </m:r>
                              </m:e>
                            </m:mr>
                            <m:mr>
                              <m:e>
                                <m:r>
                                  <a:rPr lang="en-IN" b="0" i="1" smtClean="0">
                                    <a:latin typeface="Cambria Math" panose="02040503050406030204" pitchFamily="18" charset="0"/>
                                  </a:rPr>
                                  <m:t>−2</m:t>
                                </m:r>
                              </m:e>
                              <m:e>
                                <m:r>
                                  <a:rPr lang="en-IN" b="0" i="1" smtClean="0">
                                    <a:latin typeface="Cambria Math" panose="02040503050406030204" pitchFamily="18" charset="0"/>
                                  </a:rPr>
                                  <m:t>0</m:t>
                                </m:r>
                              </m:e>
                              <m:e>
                                <m:r>
                                  <a:rPr lang="en-IN" b="0" i="1" smtClean="0">
                                    <a:latin typeface="Cambria Math" panose="02040503050406030204" pitchFamily="18" charset="0"/>
                                  </a:rPr>
                                  <m:t>2</m:t>
                                </m:r>
                              </m:e>
                            </m:mr>
                            <m:mr>
                              <m:e>
                                <m:r>
                                  <a:rPr lang="en-IN" b="0" i="1" smtClean="0">
                                    <a:latin typeface="Cambria Math" panose="02040503050406030204" pitchFamily="18" charset="0"/>
                                  </a:rPr>
                                  <m:t>−1</m:t>
                                </m:r>
                              </m:e>
                              <m:e>
                                <m:r>
                                  <a:rPr lang="en-IN" b="0" i="1" smtClean="0">
                                    <a:latin typeface="Cambria Math" panose="02040503050406030204" pitchFamily="18" charset="0"/>
                                  </a:rPr>
                                  <m:t>0</m:t>
                                </m:r>
                              </m:e>
                              <m:e>
                                <m:r>
                                  <a:rPr lang="en-IN" b="0" i="1" smtClean="0">
                                    <a:latin typeface="Cambria Math" panose="02040503050406030204" pitchFamily="18" charset="0"/>
                                  </a:rPr>
                                  <m:t>1</m:t>
                                </m:r>
                              </m:e>
                            </m:mr>
                          </m:m>
                        </m:e>
                      </m:d>
                    </m:oMath>
                  </m:oMathPara>
                </a14:m>
                <a:endParaRPr lang="en-IN" dirty="0"/>
              </a:p>
            </p:txBody>
          </p:sp>
        </mc:Choice>
        <mc:Fallback xmlns="">
          <p:sp>
            <p:nvSpPr>
              <p:cNvPr id="8" name="TextBox 7">
                <a:extLst>
                  <a:ext uri="{FF2B5EF4-FFF2-40B4-BE49-F238E27FC236}">
                    <a16:creationId xmlns:a16="http://schemas.microsoft.com/office/drawing/2014/main" id="{5A479280-2EA9-26E6-677D-20689BB9AE3F}"/>
                  </a:ext>
                </a:extLst>
              </p:cNvPr>
              <p:cNvSpPr txBox="1">
                <a:spLocks noRot="1" noChangeAspect="1" noMove="1" noResize="1" noEditPoints="1" noAdjustHandles="1" noChangeArrowheads="1" noChangeShapeType="1" noTextEdit="1"/>
              </p:cNvSpPr>
              <p:nvPr/>
            </p:nvSpPr>
            <p:spPr>
              <a:xfrm>
                <a:off x="2915765" y="2877252"/>
                <a:ext cx="984821" cy="569771"/>
              </a:xfrm>
              <a:prstGeom prst="rect">
                <a:avLst/>
              </a:prstGeom>
              <a:blipFill>
                <a:blip r:embed="rId3"/>
                <a:stretch>
                  <a:fillRect b="-10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C1EF50A-FD0B-5EA5-78FC-AF5DDFB62BA1}"/>
                  </a:ext>
                </a:extLst>
              </p:cNvPr>
              <p:cNvSpPr txBox="1"/>
              <p:nvPr/>
            </p:nvSpPr>
            <p:spPr>
              <a:xfrm>
                <a:off x="4894299" y="2877250"/>
                <a:ext cx="1254126" cy="569771"/>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m:t>
                                </m:r>
                                <m:r>
                                  <a:rPr lang="en-IN" b="0" i="1" smtClean="0">
                                    <a:latin typeface="Cambria Math" panose="02040503050406030204" pitchFamily="18" charset="0"/>
                                  </a:rPr>
                                  <m:t>1</m:t>
                                </m:r>
                              </m:e>
                              <m:e>
                                <m:r>
                                  <a:rPr lang="en-IN" b="0" i="1" smtClean="0">
                                    <a:latin typeface="Cambria Math" panose="02040503050406030204" pitchFamily="18" charset="0"/>
                                  </a:rPr>
                                  <m:t>−2</m:t>
                                </m:r>
                              </m:e>
                              <m:e>
                                <m:r>
                                  <a:rPr lang="en-IN" b="0" i="1" smtClean="0">
                                    <a:latin typeface="Cambria Math" panose="02040503050406030204" pitchFamily="18" charset="0"/>
                                  </a:rPr>
                                  <m:t>−1</m:t>
                                </m:r>
                              </m:e>
                            </m:mr>
                            <m:mr>
                              <m:e>
                                <m:r>
                                  <a:rPr lang="en-IN" b="0"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0</m:t>
                                </m:r>
                              </m:e>
                            </m:mr>
                            <m:mr>
                              <m:e>
                                <m:r>
                                  <a:rPr lang="en-IN" b="0" i="1" smtClean="0">
                                    <a:latin typeface="Cambria Math" panose="02040503050406030204" pitchFamily="18" charset="0"/>
                                  </a:rPr>
                                  <m:t>1</m:t>
                                </m:r>
                              </m:e>
                              <m:e>
                                <m:r>
                                  <a:rPr lang="en-IN" b="0" i="1" smtClean="0">
                                    <a:latin typeface="Cambria Math" panose="02040503050406030204" pitchFamily="18" charset="0"/>
                                  </a:rPr>
                                  <m:t>2</m:t>
                                </m:r>
                              </m:e>
                              <m:e>
                                <m:r>
                                  <a:rPr lang="en-IN" b="0" i="1" smtClean="0">
                                    <a:latin typeface="Cambria Math" panose="02040503050406030204" pitchFamily="18" charset="0"/>
                                  </a:rPr>
                                  <m:t>1</m:t>
                                </m:r>
                              </m:e>
                            </m:mr>
                          </m:m>
                        </m:e>
                      </m:d>
                    </m:oMath>
                  </m:oMathPara>
                </a14:m>
                <a:endParaRPr lang="en-IN" dirty="0"/>
              </a:p>
            </p:txBody>
          </p:sp>
        </mc:Choice>
        <mc:Fallback xmlns="">
          <p:sp>
            <p:nvSpPr>
              <p:cNvPr id="9" name="TextBox 8">
                <a:extLst>
                  <a:ext uri="{FF2B5EF4-FFF2-40B4-BE49-F238E27FC236}">
                    <a16:creationId xmlns:a16="http://schemas.microsoft.com/office/drawing/2014/main" id="{1C1EF50A-FD0B-5EA5-78FC-AF5DDFB62BA1}"/>
                  </a:ext>
                </a:extLst>
              </p:cNvPr>
              <p:cNvSpPr txBox="1">
                <a:spLocks noRot="1" noChangeAspect="1" noMove="1" noResize="1" noEditPoints="1" noAdjustHandles="1" noChangeArrowheads="1" noChangeShapeType="1" noTextEdit="1"/>
              </p:cNvSpPr>
              <p:nvPr/>
            </p:nvSpPr>
            <p:spPr>
              <a:xfrm>
                <a:off x="4894299" y="2877250"/>
                <a:ext cx="1254126" cy="569771"/>
              </a:xfrm>
              <a:prstGeom prst="rect">
                <a:avLst/>
              </a:prstGeom>
              <a:blipFill>
                <a:blip r:embed="rId4"/>
                <a:stretch>
                  <a:fillRect/>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62E5BF72-C1A5-B652-E427-1310F674FEF3}"/>
              </a:ext>
            </a:extLst>
          </p:cNvPr>
          <p:cNvSpPr txBox="1"/>
          <p:nvPr/>
        </p:nvSpPr>
        <p:spPr>
          <a:xfrm>
            <a:off x="2148190" y="2981142"/>
            <a:ext cx="984821" cy="307777"/>
          </a:xfrm>
          <a:prstGeom prst="rect">
            <a:avLst/>
          </a:prstGeom>
          <a:noFill/>
        </p:spPr>
        <p:txBody>
          <a:bodyPr wrap="square" rtlCol="0">
            <a:spAutoFit/>
          </a:bodyPr>
          <a:lstStyle/>
          <a:p>
            <a:r>
              <a:rPr lang="es-ES" sz="1400" dirty="0">
                <a:latin typeface="Calibri" panose="020F0502020204030204" pitchFamily="34" charset="0"/>
                <a:cs typeface="Calibri" panose="020F0502020204030204" pitchFamily="34" charset="0"/>
              </a:rPr>
              <a:t>Sobel_x =</a:t>
            </a:r>
            <a:endParaRPr lang="en-IN" dirty="0"/>
          </a:p>
        </p:txBody>
      </p:sp>
      <p:sp>
        <p:nvSpPr>
          <p:cNvPr id="15" name="TextBox 14">
            <a:extLst>
              <a:ext uri="{FF2B5EF4-FFF2-40B4-BE49-F238E27FC236}">
                <a16:creationId xmlns:a16="http://schemas.microsoft.com/office/drawing/2014/main" id="{AB64FEB5-9103-2E22-432C-C8683048E40D}"/>
              </a:ext>
            </a:extLst>
          </p:cNvPr>
          <p:cNvSpPr txBox="1"/>
          <p:nvPr/>
        </p:nvSpPr>
        <p:spPr>
          <a:xfrm>
            <a:off x="4123245" y="3008248"/>
            <a:ext cx="984821" cy="307777"/>
          </a:xfrm>
          <a:prstGeom prst="rect">
            <a:avLst/>
          </a:prstGeom>
          <a:noFill/>
        </p:spPr>
        <p:txBody>
          <a:bodyPr wrap="square" rtlCol="0">
            <a:spAutoFit/>
          </a:bodyPr>
          <a:lstStyle/>
          <a:p>
            <a:r>
              <a:rPr lang="es-ES" sz="1400" dirty="0">
                <a:latin typeface="Calibri" panose="020F0502020204030204" pitchFamily="34" charset="0"/>
                <a:cs typeface="Calibri" panose="020F0502020204030204" pitchFamily="34" charset="0"/>
              </a:rPr>
              <a:t>Sobel_y =</a:t>
            </a:r>
            <a:endParaRPr lang="en-IN" dirty="0"/>
          </a:p>
        </p:txBody>
      </p:sp>
      <p:sp>
        <p:nvSpPr>
          <p:cNvPr id="16" name="TextBox 15">
            <a:extLst>
              <a:ext uri="{FF2B5EF4-FFF2-40B4-BE49-F238E27FC236}">
                <a16:creationId xmlns:a16="http://schemas.microsoft.com/office/drawing/2014/main" id="{C7F27419-BCD2-1E5B-15E1-ACEEEC45D6AD}"/>
              </a:ext>
            </a:extLst>
          </p:cNvPr>
          <p:cNvSpPr txBox="1"/>
          <p:nvPr/>
        </p:nvSpPr>
        <p:spPr>
          <a:xfrm>
            <a:off x="569778" y="3649250"/>
            <a:ext cx="7443018" cy="369332"/>
          </a:xfrm>
          <a:prstGeom prst="rect">
            <a:avLst/>
          </a:prstGeom>
          <a:noFill/>
        </p:spPr>
        <p:txBody>
          <a:bodyPr wrap="square" rtlCol="0">
            <a:spAutoFit/>
          </a:bodyPr>
          <a:lstStyle/>
          <a:p>
            <a:pPr algn="ctr"/>
            <a:r>
              <a:rPr lang="en-IN" sz="1800" b="0" i="1" dirty="0">
                <a:solidFill>
                  <a:srgbClr val="601F1A"/>
                </a:solidFill>
                <a:effectLst/>
                <a:latin typeface="Calibri" panose="020F0502020204030204" pitchFamily="34" charset="0"/>
                <a:ea typeface="Calibri" panose="020F0502020204030204" pitchFamily="34" charset="0"/>
                <a:cs typeface="Calibri" panose="020F0502020204030204" pitchFamily="34" charset="0"/>
              </a:rPr>
              <a:t>Gradient Magnitude= √( </a:t>
            </a:r>
            <a:r>
              <a:rPr lang="en-IN" sz="1800" b="0" i="1" dirty="0" err="1">
                <a:solidFill>
                  <a:srgbClr val="601F1A"/>
                </a:solidFill>
                <a:effectLst/>
                <a:latin typeface="Calibri" panose="020F0502020204030204" pitchFamily="34" charset="0"/>
                <a:ea typeface="Calibri" panose="020F0502020204030204" pitchFamily="34" charset="0"/>
                <a:cs typeface="Calibri" panose="020F0502020204030204" pitchFamily="34" charset="0"/>
              </a:rPr>
              <a:t>Sobel_x</a:t>
            </a:r>
            <a:r>
              <a:rPr lang="en-IN" sz="1800" i="1" dirty="0">
                <a:solidFill>
                  <a:srgbClr val="601F1A"/>
                </a:solidFill>
                <a:latin typeface="Calibri" panose="020F0502020204030204" pitchFamily="34" charset="0"/>
                <a:ea typeface="Calibri" panose="020F0502020204030204" pitchFamily="34" charset="0"/>
                <a:cs typeface="Calibri" panose="020F0502020204030204" pitchFamily="34" charset="0"/>
              </a:rPr>
              <a:t> * </a:t>
            </a:r>
            <a:r>
              <a:rPr lang="en-IN" sz="1800" b="0" i="1" dirty="0">
                <a:solidFill>
                  <a:srgbClr val="601F1A"/>
                </a:solidFill>
                <a:effectLst/>
                <a:latin typeface="Calibri" panose="020F0502020204030204" pitchFamily="34" charset="0"/>
                <a:ea typeface="Calibri" panose="020F0502020204030204" pitchFamily="34" charset="0"/>
                <a:cs typeface="Calibri" panose="020F0502020204030204" pitchFamily="34" charset="0"/>
              </a:rPr>
              <a:t>Image)² + (</a:t>
            </a:r>
            <a:r>
              <a:rPr lang="en-IN" sz="1800" b="0" i="1" dirty="0" err="1">
                <a:solidFill>
                  <a:srgbClr val="601F1A"/>
                </a:solidFill>
                <a:effectLst/>
                <a:latin typeface="Calibri" panose="020F0502020204030204" pitchFamily="34" charset="0"/>
                <a:ea typeface="Calibri" panose="020F0502020204030204" pitchFamily="34" charset="0"/>
                <a:cs typeface="Calibri" panose="020F0502020204030204" pitchFamily="34" charset="0"/>
              </a:rPr>
              <a:t>Sobel_y</a:t>
            </a:r>
            <a:r>
              <a:rPr lang="en-IN" sz="1800" b="0" i="1" dirty="0">
                <a:solidFill>
                  <a:srgbClr val="601F1A"/>
                </a:solidFill>
                <a:effectLst/>
                <a:latin typeface="Calibri" panose="020F0502020204030204" pitchFamily="34" charset="0"/>
                <a:ea typeface="Calibri" panose="020F0502020204030204" pitchFamily="34" charset="0"/>
                <a:cs typeface="Calibri" panose="020F0502020204030204" pitchFamily="34" charset="0"/>
              </a:rPr>
              <a:t> * Image)²</a:t>
            </a:r>
          </a:p>
        </p:txBody>
      </p:sp>
    </p:spTree>
    <p:extLst>
      <p:ext uri="{BB962C8B-B14F-4D97-AF65-F5344CB8AC3E}">
        <p14:creationId xmlns:p14="http://schemas.microsoft.com/office/powerpoint/2010/main" val="797387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04400" y="6545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Block Diagram</a:t>
            </a:r>
          </a:p>
        </p:txBody>
      </p:sp>
      <p:grpSp>
        <p:nvGrpSpPr>
          <p:cNvPr id="38" name="Google Shape;241;p21">
            <a:extLst>
              <a:ext uri="{FF2B5EF4-FFF2-40B4-BE49-F238E27FC236}">
                <a16:creationId xmlns:a16="http://schemas.microsoft.com/office/drawing/2014/main" id="{26DEDA64-B58F-FCF3-F866-6AF71C496061}"/>
              </a:ext>
            </a:extLst>
          </p:cNvPr>
          <p:cNvGrpSpPr/>
          <p:nvPr/>
        </p:nvGrpSpPr>
        <p:grpSpPr>
          <a:xfrm>
            <a:off x="-1261179" y="490983"/>
            <a:ext cx="11635157" cy="3036598"/>
            <a:chOff x="-490907" y="3183000"/>
            <a:chExt cx="10308652" cy="2601294"/>
          </a:xfrm>
        </p:grpSpPr>
        <p:sp>
          <p:nvSpPr>
            <p:cNvPr id="39" name="Google Shape;242;p21">
              <a:extLst>
                <a:ext uri="{FF2B5EF4-FFF2-40B4-BE49-F238E27FC236}">
                  <a16:creationId xmlns:a16="http://schemas.microsoft.com/office/drawing/2014/main" id="{4FF7061A-0599-1D26-78E4-4A989923BD77}"/>
                </a:ext>
              </a:extLst>
            </p:cNvPr>
            <p:cNvSpPr/>
            <p:nvPr/>
          </p:nvSpPr>
          <p:spPr>
            <a:xfrm flipH="1">
              <a:off x="-490907" y="3183000"/>
              <a:ext cx="1734977" cy="1710691"/>
            </a:xfrm>
            <a:custGeom>
              <a:avLst/>
              <a:gdLst/>
              <a:ahLst/>
              <a:cxnLst/>
              <a:rect l="l" t="t" r="r" b="b"/>
              <a:pathLst>
                <a:path w="37863" h="37333" extrusionOk="0">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p21">
              <a:extLst>
                <a:ext uri="{FF2B5EF4-FFF2-40B4-BE49-F238E27FC236}">
                  <a16:creationId xmlns:a16="http://schemas.microsoft.com/office/drawing/2014/main" id="{2579FB51-D7FE-B1BD-FB7E-F2E6418741DE}"/>
                </a:ext>
              </a:extLst>
            </p:cNvPr>
            <p:cNvSpPr/>
            <p:nvPr/>
          </p:nvSpPr>
          <p:spPr>
            <a:xfrm flipH="1">
              <a:off x="-325235" y="3858421"/>
              <a:ext cx="793279" cy="781686"/>
            </a:xfrm>
            <a:custGeom>
              <a:avLst/>
              <a:gdLst/>
              <a:ahLst/>
              <a:cxnLst/>
              <a:rect l="l" t="t" r="r" b="b"/>
              <a:pathLst>
                <a:path w="17312" h="17059" extrusionOk="0">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5;p21">
              <a:extLst>
                <a:ext uri="{FF2B5EF4-FFF2-40B4-BE49-F238E27FC236}">
                  <a16:creationId xmlns:a16="http://schemas.microsoft.com/office/drawing/2014/main" id="{13E2533C-2098-CF88-BABB-BEC4F7377BB6}"/>
                </a:ext>
              </a:extLst>
            </p:cNvPr>
            <p:cNvSpPr/>
            <p:nvPr/>
          </p:nvSpPr>
          <p:spPr>
            <a:xfrm flipH="1">
              <a:off x="8082813" y="4112525"/>
              <a:ext cx="1734932" cy="1671769"/>
            </a:xfrm>
            <a:custGeom>
              <a:avLst/>
              <a:gdLst/>
              <a:ahLst/>
              <a:cxnLst/>
              <a:rect l="l" t="t" r="r" b="b"/>
              <a:pathLst>
                <a:path w="47578" h="45849" extrusionOk="0">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362;p33">
            <a:extLst>
              <a:ext uri="{FF2B5EF4-FFF2-40B4-BE49-F238E27FC236}">
                <a16:creationId xmlns:a16="http://schemas.microsoft.com/office/drawing/2014/main" id="{352CB7AE-C8F3-C18B-3C07-F9E377935E32}"/>
              </a:ext>
            </a:extLst>
          </p:cNvPr>
          <p:cNvGrpSpPr/>
          <p:nvPr/>
        </p:nvGrpSpPr>
        <p:grpSpPr>
          <a:xfrm>
            <a:off x="3564928" y="748399"/>
            <a:ext cx="385083" cy="385051"/>
            <a:chOff x="-25094250" y="3547050"/>
            <a:chExt cx="295400" cy="295375"/>
          </a:xfrm>
        </p:grpSpPr>
        <p:sp>
          <p:nvSpPr>
            <p:cNvPr id="3" name="Google Shape;363;p33">
              <a:extLst>
                <a:ext uri="{FF2B5EF4-FFF2-40B4-BE49-F238E27FC236}">
                  <a16:creationId xmlns:a16="http://schemas.microsoft.com/office/drawing/2014/main" id="{E05EBEBC-5C3C-ECDA-C376-9DB0383BB1D5}"/>
                </a:ext>
              </a:extLst>
            </p:cNvPr>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64;p33">
              <a:extLst>
                <a:ext uri="{FF2B5EF4-FFF2-40B4-BE49-F238E27FC236}">
                  <a16:creationId xmlns:a16="http://schemas.microsoft.com/office/drawing/2014/main" id="{7F733925-BB5C-500A-BD8E-51D25DFFDF47}"/>
                </a:ext>
              </a:extLst>
            </p:cNvPr>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65;p33">
              <a:extLst>
                <a:ext uri="{FF2B5EF4-FFF2-40B4-BE49-F238E27FC236}">
                  <a16:creationId xmlns:a16="http://schemas.microsoft.com/office/drawing/2014/main" id="{E506A42C-C821-BAE0-D648-1E63C065CC5E}"/>
                </a:ext>
              </a:extLst>
            </p:cNvPr>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6;p33">
              <a:extLst>
                <a:ext uri="{FF2B5EF4-FFF2-40B4-BE49-F238E27FC236}">
                  <a16:creationId xmlns:a16="http://schemas.microsoft.com/office/drawing/2014/main" id="{6633B3B9-AC6D-8D31-4E69-53EA3756EFC7}"/>
                </a:ext>
              </a:extLst>
            </p:cNvPr>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7;p33">
              <a:extLst>
                <a:ext uri="{FF2B5EF4-FFF2-40B4-BE49-F238E27FC236}">
                  <a16:creationId xmlns:a16="http://schemas.microsoft.com/office/drawing/2014/main" id="{CA1F8254-07B8-E17C-1010-B35FD4C175FC}"/>
                </a:ext>
              </a:extLst>
            </p:cNvPr>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roup 10">
            <a:extLst>
              <a:ext uri="{FF2B5EF4-FFF2-40B4-BE49-F238E27FC236}">
                <a16:creationId xmlns:a16="http://schemas.microsoft.com/office/drawing/2014/main" id="{B3DFC3CA-364E-45B1-9C12-613BF4A2347D}"/>
              </a:ext>
            </a:extLst>
          </p:cNvPr>
          <p:cNvGrpSpPr/>
          <p:nvPr/>
        </p:nvGrpSpPr>
        <p:grpSpPr>
          <a:xfrm>
            <a:off x="711797" y="1687087"/>
            <a:ext cx="7704000" cy="2819045"/>
            <a:chOff x="555447" y="2542139"/>
            <a:chExt cx="8418657" cy="2303801"/>
          </a:xfrm>
        </p:grpSpPr>
        <p:grpSp>
          <p:nvGrpSpPr>
            <p:cNvPr id="67" name="Group 2">
              <a:extLst>
                <a:ext uri="{FF2B5EF4-FFF2-40B4-BE49-F238E27FC236}">
                  <a16:creationId xmlns:a16="http://schemas.microsoft.com/office/drawing/2014/main" id="{D5514F77-C6F4-45B5-BF5B-8DBC83B55F3B}"/>
                </a:ext>
              </a:extLst>
            </p:cNvPr>
            <p:cNvGrpSpPr/>
            <p:nvPr/>
          </p:nvGrpSpPr>
          <p:grpSpPr>
            <a:xfrm>
              <a:off x="555447" y="2560003"/>
              <a:ext cx="1456973" cy="703649"/>
              <a:chOff x="0" y="0"/>
              <a:chExt cx="1942630" cy="938199"/>
            </a:xfrm>
          </p:grpSpPr>
          <p:grpSp>
            <p:nvGrpSpPr>
              <p:cNvPr id="68" name="Group 3">
                <a:extLst>
                  <a:ext uri="{FF2B5EF4-FFF2-40B4-BE49-F238E27FC236}">
                    <a16:creationId xmlns:a16="http://schemas.microsoft.com/office/drawing/2014/main" id="{F18C3B51-8919-46BF-AE95-7BAB059B43D0}"/>
                  </a:ext>
                </a:extLst>
              </p:cNvPr>
              <p:cNvGrpSpPr/>
              <p:nvPr/>
            </p:nvGrpSpPr>
            <p:grpSpPr>
              <a:xfrm>
                <a:off x="0" y="0"/>
                <a:ext cx="1942630" cy="938199"/>
                <a:chOff x="0" y="0"/>
                <a:chExt cx="601711" cy="290598"/>
              </a:xfrm>
            </p:grpSpPr>
            <p:sp>
              <p:nvSpPr>
                <p:cNvPr id="70" name="Freeform 4">
                  <a:extLst>
                    <a:ext uri="{FF2B5EF4-FFF2-40B4-BE49-F238E27FC236}">
                      <a16:creationId xmlns:a16="http://schemas.microsoft.com/office/drawing/2014/main" id="{CD6D1B80-73CC-4F2F-8204-CE0CBE90956A}"/>
                    </a:ext>
                  </a:extLst>
                </p:cNvPr>
                <p:cNvSpPr/>
                <p:nvPr/>
              </p:nvSpPr>
              <p:spPr>
                <a:xfrm>
                  <a:off x="0" y="0"/>
                  <a:ext cx="601711" cy="290598"/>
                </a:xfrm>
                <a:custGeom>
                  <a:avLst/>
                  <a:gdLst/>
                  <a:ahLst/>
                  <a:cxnLst/>
                  <a:rect l="l" t="t" r="r" b="b"/>
                  <a:pathLst>
                    <a:path w="601711" h="290598">
                      <a:moveTo>
                        <a:pt x="63764" y="0"/>
                      </a:moveTo>
                      <a:lnTo>
                        <a:pt x="537947" y="0"/>
                      </a:lnTo>
                      <a:cubicBezTo>
                        <a:pt x="554858" y="0"/>
                        <a:pt x="571077" y="6718"/>
                        <a:pt x="583035" y="18676"/>
                      </a:cubicBezTo>
                      <a:cubicBezTo>
                        <a:pt x="594993" y="30634"/>
                        <a:pt x="601711" y="46853"/>
                        <a:pt x="601711" y="63764"/>
                      </a:cubicBezTo>
                      <a:lnTo>
                        <a:pt x="601711" y="226834"/>
                      </a:lnTo>
                      <a:cubicBezTo>
                        <a:pt x="601711" y="243745"/>
                        <a:pt x="594993" y="259964"/>
                        <a:pt x="583035" y="271922"/>
                      </a:cubicBezTo>
                      <a:cubicBezTo>
                        <a:pt x="571077" y="283880"/>
                        <a:pt x="554858" y="290598"/>
                        <a:pt x="537947" y="290598"/>
                      </a:cubicBezTo>
                      <a:lnTo>
                        <a:pt x="63764" y="290598"/>
                      </a:lnTo>
                      <a:cubicBezTo>
                        <a:pt x="46853" y="290598"/>
                        <a:pt x="30634" y="283880"/>
                        <a:pt x="18676" y="271922"/>
                      </a:cubicBezTo>
                      <a:cubicBezTo>
                        <a:pt x="6718" y="259964"/>
                        <a:pt x="0" y="243745"/>
                        <a:pt x="0" y="226834"/>
                      </a:cubicBezTo>
                      <a:lnTo>
                        <a:pt x="0" y="63764"/>
                      </a:lnTo>
                      <a:cubicBezTo>
                        <a:pt x="0" y="46853"/>
                        <a:pt x="6718" y="30634"/>
                        <a:pt x="18676" y="18676"/>
                      </a:cubicBezTo>
                      <a:cubicBezTo>
                        <a:pt x="30634" y="6718"/>
                        <a:pt x="46853" y="0"/>
                        <a:pt x="63764" y="0"/>
                      </a:cubicBezTo>
                      <a:close/>
                    </a:path>
                  </a:pathLst>
                </a:custGeom>
                <a:solidFill>
                  <a:srgbClr val="FFFFFF"/>
                </a:solidFill>
                <a:ln w="19050" cap="sq">
                  <a:solidFill>
                    <a:srgbClr val="000000"/>
                  </a:solidFill>
                  <a:prstDash val="solid"/>
                  <a:miter/>
                </a:ln>
              </p:spPr>
            </p:sp>
            <p:sp>
              <p:nvSpPr>
                <p:cNvPr id="71" name="TextBox 5">
                  <a:extLst>
                    <a:ext uri="{FF2B5EF4-FFF2-40B4-BE49-F238E27FC236}">
                      <a16:creationId xmlns:a16="http://schemas.microsoft.com/office/drawing/2014/main" id="{7FECFE9B-4D32-4696-A402-4BEDAF67F014}"/>
                    </a:ext>
                  </a:extLst>
                </p:cNvPr>
                <p:cNvSpPr txBox="1"/>
                <p:nvPr/>
              </p:nvSpPr>
              <p:spPr>
                <a:xfrm>
                  <a:off x="0" y="-19050"/>
                  <a:ext cx="601711" cy="309648"/>
                </a:xfrm>
                <a:prstGeom prst="rect">
                  <a:avLst/>
                </a:prstGeom>
              </p:spPr>
              <p:txBody>
                <a:bodyPr lIns="50800" tIns="50800" rIns="50800" bIns="50800" rtlCol="0" anchor="ctr"/>
                <a:lstStyle/>
                <a:p>
                  <a:pPr algn="ctr">
                    <a:lnSpc>
                      <a:spcPts val="1620"/>
                    </a:lnSpc>
                  </a:pPr>
                  <a:endParaRPr/>
                </a:p>
              </p:txBody>
            </p:sp>
          </p:grpSp>
          <p:sp>
            <p:nvSpPr>
              <p:cNvPr id="69" name="TextBox 6">
                <a:extLst>
                  <a:ext uri="{FF2B5EF4-FFF2-40B4-BE49-F238E27FC236}">
                    <a16:creationId xmlns:a16="http://schemas.microsoft.com/office/drawing/2014/main" id="{16413F26-AF5A-45AD-A586-06C7E2A8B453}"/>
                  </a:ext>
                </a:extLst>
              </p:cNvPr>
              <p:cNvSpPr txBox="1"/>
              <p:nvPr/>
            </p:nvSpPr>
            <p:spPr>
              <a:xfrm>
                <a:off x="173366" y="111176"/>
                <a:ext cx="1595899" cy="687272"/>
              </a:xfrm>
              <a:prstGeom prst="rect">
                <a:avLst/>
              </a:prstGeom>
            </p:spPr>
            <p:txBody>
              <a:bodyPr lIns="0" tIns="0" rIns="0" bIns="0" rtlCol="0" anchor="t">
                <a:spAutoFit/>
              </a:bodyPr>
              <a:lstStyle/>
              <a:p>
                <a:pPr algn="ctr">
                  <a:lnSpc>
                    <a:spcPts val="2170"/>
                  </a:lnSpc>
                  <a:spcBef>
                    <a:spcPct val="0"/>
                  </a:spcBef>
                </a:pPr>
                <a:r>
                  <a:rPr lang="en-US" sz="1550" dirty="0">
                    <a:solidFill>
                      <a:srgbClr val="000000"/>
                    </a:solidFill>
                    <a:latin typeface="Garet"/>
                  </a:rPr>
                  <a:t>Input RGB Image</a:t>
                </a:r>
              </a:p>
            </p:txBody>
          </p:sp>
        </p:grpSp>
        <p:grpSp>
          <p:nvGrpSpPr>
            <p:cNvPr id="72" name="Group 7">
              <a:extLst>
                <a:ext uri="{FF2B5EF4-FFF2-40B4-BE49-F238E27FC236}">
                  <a16:creationId xmlns:a16="http://schemas.microsoft.com/office/drawing/2014/main" id="{413B5026-A6F4-42FF-992B-206F4A97EF3C}"/>
                </a:ext>
              </a:extLst>
            </p:cNvPr>
            <p:cNvGrpSpPr/>
            <p:nvPr/>
          </p:nvGrpSpPr>
          <p:grpSpPr>
            <a:xfrm>
              <a:off x="2867900" y="2542139"/>
              <a:ext cx="1456973" cy="703649"/>
              <a:chOff x="0" y="0"/>
              <a:chExt cx="1942630" cy="938199"/>
            </a:xfrm>
          </p:grpSpPr>
          <p:grpSp>
            <p:nvGrpSpPr>
              <p:cNvPr id="73" name="Group 8">
                <a:extLst>
                  <a:ext uri="{FF2B5EF4-FFF2-40B4-BE49-F238E27FC236}">
                    <a16:creationId xmlns:a16="http://schemas.microsoft.com/office/drawing/2014/main" id="{FA5A1E5C-ACC2-4CF3-ABC6-CE381B4DF3C5}"/>
                  </a:ext>
                </a:extLst>
              </p:cNvPr>
              <p:cNvGrpSpPr/>
              <p:nvPr/>
            </p:nvGrpSpPr>
            <p:grpSpPr>
              <a:xfrm>
                <a:off x="0" y="0"/>
                <a:ext cx="1942630" cy="938199"/>
                <a:chOff x="0" y="0"/>
                <a:chExt cx="601711" cy="290598"/>
              </a:xfrm>
            </p:grpSpPr>
            <p:sp>
              <p:nvSpPr>
                <p:cNvPr id="75" name="Freeform 9">
                  <a:extLst>
                    <a:ext uri="{FF2B5EF4-FFF2-40B4-BE49-F238E27FC236}">
                      <a16:creationId xmlns:a16="http://schemas.microsoft.com/office/drawing/2014/main" id="{48D54CC1-2B65-4359-8BDC-6BB3F0BF95D3}"/>
                    </a:ext>
                  </a:extLst>
                </p:cNvPr>
                <p:cNvSpPr/>
                <p:nvPr/>
              </p:nvSpPr>
              <p:spPr>
                <a:xfrm>
                  <a:off x="0" y="0"/>
                  <a:ext cx="601711" cy="290598"/>
                </a:xfrm>
                <a:custGeom>
                  <a:avLst/>
                  <a:gdLst/>
                  <a:ahLst/>
                  <a:cxnLst/>
                  <a:rect l="l" t="t" r="r" b="b"/>
                  <a:pathLst>
                    <a:path w="601711" h="290598">
                      <a:moveTo>
                        <a:pt x="63764" y="0"/>
                      </a:moveTo>
                      <a:lnTo>
                        <a:pt x="537947" y="0"/>
                      </a:lnTo>
                      <a:cubicBezTo>
                        <a:pt x="554858" y="0"/>
                        <a:pt x="571077" y="6718"/>
                        <a:pt x="583035" y="18676"/>
                      </a:cubicBezTo>
                      <a:cubicBezTo>
                        <a:pt x="594993" y="30634"/>
                        <a:pt x="601711" y="46853"/>
                        <a:pt x="601711" y="63764"/>
                      </a:cubicBezTo>
                      <a:lnTo>
                        <a:pt x="601711" y="226834"/>
                      </a:lnTo>
                      <a:cubicBezTo>
                        <a:pt x="601711" y="243745"/>
                        <a:pt x="594993" y="259964"/>
                        <a:pt x="583035" y="271922"/>
                      </a:cubicBezTo>
                      <a:cubicBezTo>
                        <a:pt x="571077" y="283880"/>
                        <a:pt x="554858" y="290598"/>
                        <a:pt x="537947" y="290598"/>
                      </a:cubicBezTo>
                      <a:lnTo>
                        <a:pt x="63764" y="290598"/>
                      </a:lnTo>
                      <a:cubicBezTo>
                        <a:pt x="46853" y="290598"/>
                        <a:pt x="30634" y="283880"/>
                        <a:pt x="18676" y="271922"/>
                      </a:cubicBezTo>
                      <a:cubicBezTo>
                        <a:pt x="6718" y="259964"/>
                        <a:pt x="0" y="243745"/>
                        <a:pt x="0" y="226834"/>
                      </a:cubicBezTo>
                      <a:lnTo>
                        <a:pt x="0" y="63764"/>
                      </a:lnTo>
                      <a:cubicBezTo>
                        <a:pt x="0" y="46853"/>
                        <a:pt x="6718" y="30634"/>
                        <a:pt x="18676" y="18676"/>
                      </a:cubicBezTo>
                      <a:cubicBezTo>
                        <a:pt x="30634" y="6718"/>
                        <a:pt x="46853" y="0"/>
                        <a:pt x="63764" y="0"/>
                      </a:cubicBezTo>
                      <a:close/>
                    </a:path>
                  </a:pathLst>
                </a:custGeom>
                <a:solidFill>
                  <a:srgbClr val="FFFFFF"/>
                </a:solidFill>
                <a:ln w="19050" cap="sq">
                  <a:solidFill>
                    <a:srgbClr val="000000"/>
                  </a:solidFill>
                  <a:prstDash val="solid"/>
                  <a:miter/>
                </a:ln>
              </p:spPr>
            </p:sp>
            <p:sp>
              <p:nvSpPr>
                <p:cNvPr id="76" name="TextBox 10">
                  <a:extLst>
                    <a:ext uri="{FF2B5EF4-FFF2-40B4-BE49-F238E27FC236}">
                      <a16:creationId xmlns:a16="http://schemas.microsoft.com/office/drawing/2014/main" id="{EF291F78-3C2B-494D-8044-A9DA0AD6B90F}"/>
                    </a:ext>
                  </a:extLst>
                </p:cNvPr>
                <p:cNvSpPr txBox="1"/>
                <p:nvPr/>
              </p:nvSpPr>
              <p:spPr>
                <a:xfrm>
                  <a:off x="0" y="-19050"/>
                  <a:ext cx="601711" cy="309648"/>
                </a:xfrm>
                <a:prstGeom prst="rect">
                  <a:avLst/>
                </a:prstGeom>
              </p:spPr>
              <p:txBody>
                <a:bodyPr lIns="50800" tIns="50800" rIns="50800" bIns="50800" rtlCol="0" anchor="ctr"/>
                <a:lstStyle/>
                <a:p>
                  <a:pPr algn="ctr">
                    <a:lnSpc>
                      <a:spcPts val="1620"/>
                    </a:lnSpc>
                  </a:pPr>
                  <a:endParaRPr/>
                </a:p>
              </p:txBody>
            </p:sp>
          </p:grpSp>
          <p:sp>
            <p:nvSpPr>
              <p:cNvPr id="74" name="TextBox 11">
                <a:extLst>
                  <a:ext uri="{FF2B5EF4-FFF2-40B4-BE49-F238E27FC236}">
                    <a16:creationId xmlns:a16="http://schemas.microsoft.com/office/drawing/2014/main" id="{B1287911-DEF1-429F-AF1A-EA9E96E91E71}"/>
                  </a:ext>
                </a:extLst>
              </p:cNvPr>
              <p:cNvSpPr txBox="1"/>
              <p:nvPr/>
            </p:nvSpPr>
            <p:spPr>
              <a:xfrm>
                <a:off x="50554" y="83170"/>
                <a:ext cx="1828902" cy="687272"/>
              </a:xfrm>
              <a:prstGeom prst="rect">
                <a:avLst/>
              </a:prstGeom>
            </p:spPr>
            <p:txBody>
              <a:bodyPr lIns="0" tIns="0" rIns="0" bIns="0" rtlCol="0" anchor="t">
                <a:spAutoFit/>
              </a:bodyPr>
              <a:lstStyle/>
              <a:p>
                <a:pPr algn="ctr">
                  <a:lnSpc>
                    <a:spcPts val="2170"/>
                  </a:lnSpc>
                  <a:spcBef>
                    <a:spcPct val="0"/>
                  </a:spcBef>
                </a:pPr>
                <a:r>
                  <a:rPr lang="en-US" sz="1550" dirty="0">
                    <a:solidFill>
                      <a:srgbClr val="000000"/>
                    </a:solidFill>
                    <a:latin typeface="Garet"/>
                  </a:rPr>
                  <a:t>RGB to Grayscale </a:t>
                </a:r>
              </a:p>
            </p:txBody>
          </p:sp>
        </p:grpSp>
        <p:grpSp>
          <p:nvGrpSpPr>
            <p:cNvPr id="77" name="Group 12">
              <a:extLst>
                <a:ext uri="{FF2B5EF4-FFF2-40B4-BE49-F238E27FC236}">
                  <a16:creationId xmlns:a16="http://schemas.microsoft.com/office/drawing/2014/main" id="{8A28F1D4-91EF-47AA-9F5B-F6FEE50C48A7}"/>
                </a:ext>
              </a:extLst>
            </p:cNvPr>
            <p:cNvGrpSpPr/>
            <p:nvPr/>
          </p:nvGrpSpPr>
          <p:grpSpPr>
            <a:xfrm>
              <a:off x="7507606" y="2542139"/>
              <a:ext cx="1456973" cy="703649"/>
              <a:chOff x="0" y="0"/>
              <a:chExt cx="601711" cy="290598"/>
            </a:xfrm>
          </p:grpSpPr>
          <p:sp>
            <p:nvSpPr>
              <p:cNvPr id="78" name="Freeform 13">
                <a:extLst>
                  <a:ext uri="{FF2B5EF4-FFF2-40B4-BE49-F238E27FC236}">
                    <a16:creationId xmlns:a16="http://schemas.microsoft.com/office/drawing/2014/main" id="{BD2AB2AE-1125-4580-A749-453951478275}"/>
                  </a:ext>
                </a:extLst>
              </p:cNvPr>
              <p:cNvSpPr/>
              <p:nvPr/>
            </p:nvSpPr>
            <p:spPr>
              <a:xfrm>
                <a:off x="0" y="0"/>
                <a:ext cx="601711" cy="290598"/>
              </a:xfrm>
              <a:custGeom>
                <a:avLst/>
                <a:gdLst/>
                <a:ahLst/>
                <a:cxnLst/>
                <a:rect l="l" t="t" r="r" b="b"/>
                <a:pathLst>
                  <a:path w="601711" h="290598">
                    <a:moveTo>
                      <a:pt x="63764" y="0"/>
                    </a:moveTo>
                    <a:lnTo>
                      <a:pt x="537947" y="0"/>
                    </a:lnTo>
                    <a:cubicBezTo>
                      <a:pt x="554858" y="0"/>
                      <a:pt x="571077" y="6718"/>
                      <a:pt x="583035" y="18676"/>
                    </a:cubicBezTo>
                    <a:cubicBezTo>
                      <a:pt x="594993" y="30634"/>
                      <a:pt x="601711" y="46853"/>
                      <a:pt x="601711" y="63764"/>
                    </a:cubicBezTo>
                    <a:lnTo>
                      <a:pt x="601711" y="226834"/>
                    </a:lnTo>
                    <a:cubicBezTo>
                      <a:pt x="601711" y="243745"/>
                      <a:pt x="594993" y="259964"/>
                      <a:pt x="583035" y="271922"/>
                    </a:cubicBezTo>
                    <a:cubicBezTo>
                      <a:pt x="571077" y="283880"/>
                      <a:pt x="554858" y="290598"/>
                      <a:pt x="537947" y="290598"/>
                    </a:cubicBezTo>
                    <a:lnTo>
                      <a:pt x="63764" y="290598"/>
                    </a:lnTo>
                    <a:cubicBezTo>
                      <a:pt x="46853" y="290598"/>
                      <a:pt x="30634" y="283880"/>
                      <a:pt x="18676" y="271922"/>
                    </a:cubicBezTo>
                    <a:cubicBezTo>
                      <a:pt x="6718" y="259964"/>
                      <a:pt x="0" y="243745"/>
                      <a:pt x="0" y="226834"/>
                    </a:cubicBezTo>
                    <a:lnTo>
                      <a:pt x="0" y="63764"/>
                    </a:lnTo>
                    <a:cubicBezTo>
                      <a:pt x="0" y="46853"/>
                      <a:pt x="6718" y="30634"/>
                      <a:pt x="18676" y="18676"/>
                    </a:cubicBezTo>
                    <a:cubicBezTo>
                      <a:pt x="30634" y="6718"/>
                      <a:pt x="46853" y="0"/>
                      <a:pt x="63764" y="0"/>
                    </a:cubicBezTo>
                    <a:close/>
                  </a:path>
                </a:pathLst>
              </a:custGeom>
              <a:solidFill>
                <a:srgbClr val="FFFFFF"/>
              </a:solidFill>
              <a:ln w="19050" cap="sq">
                <a:solidFill>
                  <a:srgbClr val="000000"/>
                </a:solidFill>
                <a:prstDash val="solid"/>
                <a:miter/>
              </a:ln>
            </p:spPr>
          </p:sp>
          <p:sp>
            <p:nvSpPr>
              <p:cNvPr id="79" name="TextBox 14">
                <a:extLst>
                  <a:ext uri="{FF2B5EF4-FFF2-40B4-BE49-F238E27FC236}">
                    <a16:creationId xmlns:a16="http://schemas.microsoft.com/office/drawing/2014/main" id="{7360B3AB-BDE3-4669-A291-9B8C9C419622}"/>
                  </a:ext>
                </a:extLst>
              </p:cNvPr>
              <p:cNvSpPr txBox="1"/>
              <p:nvPr/>
            </p:nvSpPr>
            <p:spPr>
              <a:xfrm>
                <a:off x="0" y="-19050"/>
                <a:ext cx="601711" cy="309648"/>
              </a:xfrm>
              <a:prstGeom prst="rect">
                <a:avLst/>
              </a:prstGeom>
            </p:spPr>
            <p:txBody>
              <a:bodyPr lIns="50800" tIns="50800" rIns="50800" bIns="50800" rtlCol="0" anchor="ctr"/>
              <a:lstStyle/>
              <a:p>
                <a:pPr algn="ctr">
                  <a:lnSpc>
                    <a:spcPts val="1620"/>
                  </a:lnSpc>
                </a:pPr>
                <a:endParaRPr/>
              </a:p>
            </p:txBody>
          </p:sp>
        </p:grpSp>
        <p:sp>
          <p:nvSpPr>
            <p:cNvPr id="80" name="TextBox 15">
              <a:extLst>
                <a:ext uri="{FF2B5EF4-FFF2-40B4-BE49-F238E27FC236}">
                  <a16:creationId xmlns:a16="http://schemas.microsoft.com/office/drawing/2014/main" id="{2C41AC91-2E4C-4789-BD6C-815330999095}"/>
                </a:ext>
              </a:extLst>
            </p:cNvPr>
            <p:cNvSpPr txBox="1"/>
            <p:nvPr/>
          </p:nvSpPr>
          <p:spPr>
            <a:xfrm>
              <a:off x="7665165" y="2643448"/>
              <a:ext cx="1193306" cy="522598"/>
            </a:xfrm>
            <a:prstGeom prst="rect">
              <a:avLst/>
            </a:prstGeom>
          </p:spPr>
          <p:txBody>
            <a:bodyPr lIns="0" tIns="0" rIns="0" bIns="0" rtlCol="0" anchor="t">
              <a:spAutoFit/>
            </a:bodyPr>
            <a:lstStyle/>
            <a:p>
              <a:pPr algn="ctr">
                <a:lnSpc>
                  <a:spcPts val="2170"/>
                </a:lnSpc>
                <a:spcBef>
                  <a:spcPct val="0"/>
                </a:spcBef>
              </a:pPr>
              <a:r>
                <a:rPr lang="en-US" sz="1550">
                  <a:solidFill>
                    <a:srgbClr val="000000"/>
                  </a:solidFill>
                  <a:latin typeface="Garet"/>
                </a:rPr>
                <a:t>Sobel X and Y Modules</a:t>
              </a:r>
            </a:p>
          </p:txBody>
        </p:sp>
        <p:grpSp>
          <p:nvGrpSpPr>
            <p:cNvPr id="81" name="Group 16">
              <a:extLst>
                <a:ext uri="{FF2B5EF4-FFF2-40B4-BE49-F238E27FC236}">
                  <a16:creationId xmlns:a16="http://schemas.microsoft.com/office/drawing/2014/main" id="{4D7424A2-7AC9-47DB-B826-4C27360A0E2D}"/>
                </a:ext>
              </a:extLst>
            </p:cNvPr>
            <p:cNvGrpSpPr/>
            <p:nvPr/>
          </p:nvGrpSpPr>
          <p:grpSpPr>
            <a:xfrm>
              <a:off x="7517131" y="4142291"/>
              <a:ext cx="1456973" cy="703649"/>
              <a:chOff x="0" y="0"/>
              <a:chExt cx="1942630" cy="938199"/>
            </a:xfrm>
          </p:grpSpPr>
          <p:grpSp>
            <p:nvGrpSpPr>
              <p:cNvPr id="82" name="Group 17">
                <a:extLst>
                  <a:ext uri="{FF2B5EF4-FFF2-40B4-BE49-F238E27FC236}">
                    <a16:creationId xmlns:a16="http://schemas.microsoft.com/office/drawing/2014/main" id="{DF4716B3-8C51-4689-96A5-74263F41F30E}"/>
                  </a:ext>
                </a:extLst>
              </p:cNvPr>
              <p:cNvGrpSpPr/>
              <p:nvPr/>
            </p:nvGrpSpPr>
            <p:grpSpPr>
              <a:xfrm>
                <a:off x="0" y="0"/>
                <a:ext cx="1942630" cy="938199"/>
                <a:chOff x="0" y="0"/>
                <a:chExt cx="601711" cy="290598"/>
              </a:xfrm>
            </p:grpSpPr>
            <p:sp>
              <p:nvSpPr>
                <p:cNvPr id="84" name="Freeform 18">
                  <a:extLst>
                    <a:ext uri="{FF2B5EF4-FFF2-40B4-BE49-F238E27FC236}">
                      <a16:creationId xmlns:a16="http://schemas.microsoft.com/office/drawing/2014/main" id="{45BB4733-5395-4CAE-94CB-4602EC89057B}"/>
                    </a:ext>
                  </a:extLst>
                </p:cNvPr>
                <p:cNvSpPr/>
                <p:nvPr/>
              </p:nvSpPr>
              <p:spPr>
                <a:xfrm>
                  <a:off x="0" y="0"/>
                  <a:ext cx="601711" cy="290598"/>
                </a:xfrm>
                <a:custGeom>
                  <a:avLst/>
                  <a:gdLst/>
                  <a:ahLst/>
                  <a:cxnLst/>
                  <a:rect l="l" t="t" r="r" b="b"/>
                  <a:pathLst>
                    <a:path w="601711" h="290598">
                      <a:moveTo>
                        <a:pt x="63764" y="0"/>
                      </a:moveTo>
                      <a:lnTo>
                        <a:pt x="537947" y="0"/>
                      </a:lnTo>
                      <a:cubicBezTo>
                        <a:pt x="554858" y="0"/>
                        <a:pt x="571077" y="6718"/>
                        <a:pt x="583035" y="18676"/>
                      </a:cubicBezTo>
                      <a:cubicBezTo>
                        <a:pt x="594993" y="30634"/>
                        <a:pt x="601711" y="46853"/>
                        <a:pt x="601711" y="63764"/>
                      </a:cubicBezTo>
                      <a:lnTo>
                        <a:pt x="601711" y="226834"/>
                      </a:lnTo>
                      <a:cubicBezTo>
                        <a:pt x="601711" y="243745"/>
                        <a:pt x="594993" y="259964"/>
                        <a:pt x="583035" y="271922"/>
                      </a:cubicBezTo>
                      <a:cubicBezTo>
                        <a:pt x="571077" y="283880"/>
                        <a:pt x="554858" y="290598"/>
                        <a:pt x="537947" y="290598"/>
                      </a:cubicBezTo>
                      <a:lnTo>
                        <a:pt x="63764" y="290598"/>
                      </a:lnTo>
                      <a:cubicBezTo>
                        <a:pt x="46853" y="290598"/>
                        <a:pt x="30634" y="283880"/>
                        <a:pt x="18676" y="271922"/>
                      </a:cubicBezTo>
                      <a:cubicBezTo>
                        <a:pt x="6718" y="259964"/>
                        <a:pt x="0" y="243745"/>
                        <a:pt x="0" y="226834"/>
                      </a:cubicBezTo>
                      <a:lnTo>
                        <a:pt x="0" y="63764"/>
                      </a:lnTo>
                      <a:cubicBezTo>
                        <a:pt x="0" y="46853"/>
                        <a:pt x="6718" y="30634"/>
                        <a:pt x="18676" y="18676"/>
                      </a:cubicBezTo>
                      <a:cubicBezTo>
                        <a:pt x="30634" y="6718"/>
                        <a:pt x="46853" y="0"/>
                        <a:pt x="63764" y="0"/>
                      </a:cubicBezTo>
                      <a:close/>
                    </a:path>
                  </a:pathLst>
                </a:custGeom>
                <a:solidFill>
                  <a:srgbClr val="FFFFFF"/>
                </a:solidFill>
                <a:ln w="19050" cap="sq">
                  <a:solidFill>
                    <a:srgbClr val="000000"/>
                  </a:solidFill>
                  <a:prstDash val="solid"/>
                  <a:miter/>
                </a:ln>
              </p:spPr>
            </p:sp>
            <p:sp>
              <p:nvSpPr>
                <p:cNvPr id="85" name="TextBox 19">
                  <a:extLst>
                    <a:ext uri="{FF2B5EF4-FFF2-40B4-BE49-F238E27FC236}">
                      <a16:creationId xmlns:a16="http://schemas.microsoft.com/office/drawing/2014/main" id="{E3DC1BBB-E126-4224-9CF8-21A590CD8F0F}"/>
                    </a:ext>
                  </a:extLst>
                </p:cNvPr>
                <p:cNvSpPr txBox="1"/>
                <p:nvPr/>
              </p:nvSpPr>
              <p:spPr>
                <a:xfrm>
                  <a:off x="0" y="-19050"/>
                  <a:ext cx="601711" cy="309648"/>
                </a:xfrm>
                <a:prstGeom prst="rect">
                  <a:avLst/>
                </a:prstGeom>
              </p:spPr>
              <p:txBody>
                <a:bodyPr lIns="50800" tIns="50800" rIns="50800" bIns="50800" rtlCol="0" anchor="ctr"/>
                <a:lstStyle/>
                <a:p>
                  <a:pPr algn="ctr">
                    <a:lnSpc>
                      <a:spcPts val="1620"/>
                    </a:lnSpc>
                  </a:pPr>
                  <a:endParaRPr/>
                </a:p>
              </p:txBody>
            </p:sp>
          </p:grpSp>
          <p:sp>
            <p:nvSpPr>
              <p:cNvPr id="83" name="TextBox 20">
                <a:extLst>
                  <a:ext uri="{FF2B5EF4-FFF2-40B4-BE49-F238E27FC236}">
                    <a16:creationId xmlns:a16="http://schemas.microsoft.com/office/drawing/2014/main" id="{4556C43A-74B8-404B-B174-F48864CA7874}"/>
                  </a:ext>
                </a:extLst>
              </p:cNvPr>
              <p:cNvSpPr txBox="1"/>
              <p:nvPr/>
            </p:nvSpPr>
            <p:spPr>
              <a:xfrm>
                <a:off x="186941" y="83170"/>
                <a:ext cx="1543509" cy="687272"/>
              </a:xfrm>
              <a:prstGeom prst="rect">
                <a:avLst/>
              </a:prstGeom>
            </p:spPr>
            <p:txBody>
              <a:bodyPr lIns="0" tIns="0" rIns="0" bIns="0" rtlCol="0" anchor="t">
                <a:spAutoFit/>
              </a:bodyPr>
              <a:lstStyle/>
              <a:p>
                <a:pPr algn="ctr">
                  <a:lnSpc>
                    <a:spcPts val="2170"/>
                  </a:lnSpc>
                  <a:spcBef>
                    <a:spcPct val="0"/>
                  </a:spcBef>
                </a:pPr>
                <a:r>
                  <a:rPr lang="en-US" sz="1550">
                    <a:solidFill>
                      <a:srgbClr val="000000"/>
                    </a:solidFill>
                    <a:latin typeface="Garet"/>
                  </a:rPr>
                  <a:t>Gradient Magnitude </a:t>
                </a:r>
              </a:p>
            </p:txBody>
          </p:sp>
        </p:grpSp>
        <p:grpSp>
          <p:nvGrpSpPr>
            <p:cNvPr id="86" name="Group 21">
              <a:extLst>
                <a:ext uri="{FF2B5EF4-FFF2-40B4-BE49-F238E27FC236}">
                  <a16:creationId xmlns:a16="http://schemas.microsoft.com/office/drawing/2014/main" id="{57CC1F44-70CD-4E79-9AC1-6340CF0FDAB6}"/>
                </a:ext>
              </a:extLst>
            </p:cNvPr>
            <p:cNvGrpSpPr/>
            <p:nvPr/>
          </p:nvGrpSpPr>
          <p:grpSpPr>
            <a:xfrm>
              <a:off x="5017662" y="4142291"/>
              <a:ext cx="1789016" cy="703649"/>
              <a:chOff x="0" y="0"/>
              <a:chExt cx="2385354" cy="938199"/>
            </a:xfrm>
          </p:grpSpPr>
          <p:grpSp>
            <p:nvGrpSpPr>
              <p:cNvPr id="87" name="Group 22">
                <a:extLst>
                  <a:ext uri="{FF2B5EF4-FFF2-40B4-BE49-F238E27FC236}">
                    <a16:creationId xmlns:a16="http://schemas.microsoft.com/office/drawing/2014/main" id="{6D67D27A-3730-49AC-9424-B2EB8BDCBFBA}"/>
                  </a:ext>
                </a:extLst>
              </p:cNvPr>
              <p:cNvGrpSpPr/>
              <p:nvPr/>
            </p:nvGrpSpPr>
            <p:grpSpPr>
              <a:xfrm>
                <a:off x="0" y="0"/>
                <a:ext cx="2385354" cy="938199"/>
                <a:chOff x="0" y="0"/>
                <a:chExt cx="738841" cy="290598"/>
              </a:xfrm>
            </p:grpSpPr>
            <p:sp>
              <p:nvSpPr>
                <p:cNvPr id="89" name="Freeform 23">
                  <a:extLst>
                    <a:ext uri="{FF2B5EF4-FFF2-40B4-BE49-F238E27FC236}">
                      <a16:creationId xmlns:a16="http://schemas.microsoft.com/office/drawing/2014/main" id="{CF04C617-2747-4981-8E99-EEDC2916BC73}"/>
                    </a:ext>
                  </a:extLst>
                </p:cNvPr>
                <p:cNvSpPr/>
                <p:nvPr/>
              </p:nvSpPr>
              <p:spPr>
                <a:xfrm>
                  <a:off x="0" y="0"/>
                  <a:ext cx="738841" cy="290598"/>
                </a:xfrm>
                <a:custGeom>
                  <a:avLst/>
                  <a:gdLst/>
                  <a:ahLst/>
                  <a:cxnLst/>
                  <a:rect l="l" t="t" r="r" b="b"/>
                  <a:pathLst>
                    <a:path w="738841" h="290598">
                      <a:moveTo>
                        <a:pt x="51930" y="0"/>
                      </a:moveTo>
                      <a:lnTo>
                        <a:pt x="686911" y="0"/>
                      </a:lnTo>
                      <a:cubicBezTo>
                        <a:pt x="700684" y="0"/>
                        <a:pt x="713892" y="5471"/>
                        <a:pt x="723631" y="15210"/>
                      </a:cubicBezTo>
                      <a:cubicBezTo>
                        <a:pt x="733370" y="24949"/>
                        <a:pt x="738841" y="38157"/>
                        <a:pt x="738841" y="51930"/>
                      </a:cubicBezTo>
                      <a:lnTo>
                        <a:pt x="738841" y="238669"/>
                      </a:lnTo>
                      <a:cubicBezTo>
                        <a:pt x="738841" y="252441"/>
                        <a:pt x="733370" y="265650"/>
                        <a:pt x="723631" y="275388"/>
                      </a:cubicBezTo>
                      <a:cubicBezTo>
                        <a:pt x="713892" y="285127"/>
                        <a:pt x="700684" y="290598"/>
                        <a:pt x="686911" y="290598"/>
                      </a:cubicBezTo>
                      <a:lnTo>
                        <a:pt x="51930" y="290598"/>
                      </a:lnTo>
                      <a:cubicBezTo>
                        <a:pt x="38157" y="290598"/>
                        <a:pt x="24949" y="285127"/>
                        <a:pt x="15210" y="275388"/>
                      </a:cubicBezTo>
                      <a:cubicBezTo>
                        <a:pt x="5471" y="265650"/>
                        <a:pt x="0" y="252441"/>
                        <a:pt x="0" y="238669"/>
                      </a:cubicBezTo>
                      <a:lnTo>
                        <a:pt x="0" y="51930"/>
                      </a:lnTo>
                      <a:cubicBezTo>
                        <a:pt x="0" y="38157"/>
                        <a:pt x="5471" y="24949"/>
                        <a:pt x="15210" y="15210"/>
                      </a:cubicBezTo>
                      <a:cubicBezTo>
                        <a:pt x="24949" y="5471"/>
                        <a:pt x="38157" y="0"/>
                        <a:pt x="51930" y="0"/>
                      </a:cubicBezTo>
                      <a:close/>
                    </a:path>
                  </a:pathLst>
                </a:custGeom>
                <a:solidFill>
                  <a:srgbClr val="FFFFFF"/>
                </a:solidFill>
                <a:ln w="19050" cap="sq">
                  <a:solidFill>
                    <a:srgbClr val="000000"/>
                  </a:solidFill>
                  <a:prstDash val="solid"/>
                  <a:miter/>
                </a:ln>
              </p:spPr>
            </p:sp>
            <p:sp>
              <p:nvSpPr>
                <p:cNvPr id="90" name="TextBox 24">
                  <a:extLst>
                    <a:ext uri="{FF2B5EF4-FFF2-40B4-BE49-F238E27FC236}">
                      <a16:creationId xmlns:a16="http://schemas.microsoft.com/office/drawing/2014/main" id="{480A70A1-099C-4EA8-80DF-D7C7F4CDD31B}"/>
                    </a:ext>
                  </a:extLst>
                </p:cNvPr>
                <p:cNvSpPr txBox="1"/>
                <p:nvPr/>
              </p:nvSpPr>
              <p:spPr>
                <a:xfrm>
                  <a:off x="0" y="-19050"/>
                  <a:ext cx="738841" cy="309648"/>
                </a:xfrm>
                <a:prstGeom prst="rect">
                  <a:avLst/>
                </a:prstGeom>
              </p:spPr>
              <p:txBody>
                <a:bodyPr lIns="50800" tIns="50800" rIns="50800" bIns="50800" rtlCol="0" anchor="ctr"/>
                <a:lstStyle/>
                <a:p>
                  <a:pPr algn="ctr">
                    <a:lnSpc>
                      <a:spcPts val="1620"/>
                    </a:lnSpc>
                  </a:pPr>
                  <a:endParaRPr/>
                </a:p>
              </p:txBody>
            </p:sp>
          </p:grpSp>
          <p:sp>
            <p:nvSpPr>
              <p:cNvPr id="88" name="TextBox 25">
                <a:extLst>
                  <a:ext uri="{FF2B5EF4-FFF2-40B4-BE49-F238E27FC236}">
                    <a16:creationId xmlns:a16="http://schemas.microsoft.com/office/drawing/2014/main" id="{51A11991-7303-4384-A655-F3118944089E}"/>
                  </a:ext>
                </a:extLst>
              </p:cNvPr>
              <p:cNvSpPr txBox="1"/>
              <p:nvPr/>
            </p:nvSpPr>
            <p:spPr>
              <a:xfrm>
                <a:off x="103869" y="98723"/>
                <a:ext cx="2177616" cy="712185"/>
              </a:xfrm>
              <a:prstGeom prst="rect">
                <a:avLst/>
              </a:prstGeom>
            </p:spPr>
            <p:txBody>
              <a:bodyPr lIns="0" tIns="0" rIns="0" bIns="0" rtlCol="0" anchor="t">
                <a:spAutoFit/>
              </a:bodyPr>
              <a:lstStyle/>
              <a:p>
                <a:pPr algn="ctr">
                  <a:lnSpc>
                    <a:spcPts val="2180"/>
                  </a:lnSpc>
                  <a:spcBef>
                    <a:spcPct val="0"/>
                  </a:spcBef>
                </a:pPr>
                <a:r>
                  <a:rPr lang="en-US" sz="1557">
                    <a:solidFill>
                      <a:srgbClr val="000000"/>
                    </a:solidFill>
                    <a:latin typeface="Garet"/>
                  </a:rPr>
                  <a:t>Thresholding Image</a:t>
                </a:r>
              </a:p>
            </p:txBody>
          </p:sp>
        </p:grpSp>
        <p:sp>
          <p:nvSpPr>
            <p:cNvPr id="91" name="AutoShape 26">
              <a:extLst>
                <a:ext uri="{FF2B5EF4-FFF2-40B4-BE49-F238E27FC236}">
                  <a16:creationId xmlns:a16="http://schemas.microsoft.com/office/drawing/2014/main" id="{C88222C4-940F-4FCE-8988-9D5D4026BBE0}"/>
                </a:ext>
              </a:extLst>
            </p:cNvPr>
            <p:cNvSpPr/>
            <p:nvPr/>
          </p:nvSpPr>
          <p:spPr>
            <a:xfrm flipH="1">
              <a:off x="2012419" y="2904620"/>
              <a:ext cx="855306" cy="7207"/>
            </a:xfrm>
            <a:prstGeom prst="line">
              <a:avLst/>
            </a:prstGeom>
            <a:ln w="19050" cap="rnd">
              <a:solidFill>
                <a:srgbClr val="000000"/>
              </a:solidFill>
              <a:prstDash val="solid"/>
              <a:headEnd type="arrow" w="med" len="sm"/>
              <a:tailEnd type="none" w="sm" len="sm"/>
            </a:ln>
          </p:spPr>
        </p:sp>
        <p:grpSp>
          <p:nvGrpSpPr>
            <p:cNvPr id="92" name="Group 27">
              <a:extLst>
                <a:ext uri="{FF2B5EF4-FFF2-40B4-BE49-F238E27FC236}">
                  <a16:creationId xmlns:a16="http://schemas.microsoft.com/office/drawing/2014/main" id="{0880E97A-0EE8-4B3D-8D7F-DEC3E0A7B3F2}"/>
                </a:ext>
              </a:extLst>
            </p:cNvPr>
            <p:cNvGrpSpPr/>
            <p:nvPr/>
          </p:nvGrpSpPr>
          <p:grpSpPr>
            <a:xfrm>
              <a:off x="2858201" y="4142291"/>
              <a:ext cx="1426274" cy="703649"/>
              <a:chOff x="0" y="0"/>
              <a:chExt cx="1901699" cy="938199"/>
            </a:xfrm>
          </p:grpSpPr>
          <p:grpSp>
            <p:nvGrpSpPr>
              <p:cNvPr id="93" name="Group 28">
                <a:extLst>
                  <a:ext uri="{FF2B5EF4-FFF2-40B4-BE49-F238E27FC236}">
                    <a16:creationId xmlns:a16="http://schemas.microsoft.com/office/drawing/2014/main" id="{5AC2847A-A68B-4840-B2F1-9BF9DA9856E0}"/>
                  </a:ext>
                </a:extLst>
              </p:cNvPr>
              <p:cNvGrpSpPr/>
              <p:nvPr/>
            </p:nvGrpSpPr>
            <p:grpSpPr>
              <a:xfrm>
                <a:off x="0" y="0"/>
                <a:ext cx="1901699" cy="938199"/>
                <a:chOff x="0" y="0"/>
                <a:chExt cx="589033" cy="290598"/>
              </a:xfrm>
            </p:grpSpPr>
            <p:sp>
              <p:nvSpPr>
                <p:cNvPr id="95" name="Freeform 29">
                  <a:extLst>
                    <a:ext uri="{FF2B5EF4-FFF2-40B4-BE49-F238E27FC236}">
                      <a16:creationId xmlns:a16="http://schemas.microsoft.com/office/drawing/2014/main" id="{21390B2B-A4D5-4C99-A10A-4A14F334B30E}"/>
                    </a:ext>
                  </a:extLst>
                </p:cNvPr>
                <p:cNvSpPr/>
                <p:nvPr/>
              </p:nvSpPr>
              <p:spPr>
                <a:xfrm>
                  <a:off x="0" y="0"/>
                  <a:ext cx="589033" cy="290598"/>
                </a:xfrm>
                <a:custGeom>
                  <a:avLst/>
                  <a:gdLst/>
                  <a:ahLst/>
                  <a:cxnLst/>
                  <a:rect l="l" t="t" r="r" b="b"/>
                  <a:pathLst>
                    <a:path w="589033" h="290598">
                      <a:moveTo>
                        <a:pt x="65137" y="0"/>
                      </a:moveTo>
                      <a:lnTo>
                        <a:pt x="523896" y="0"/>
                      </a:lnTo>
                      <a:cubicBezTo>
                        <a:pt x="559870" y="0"/>
                        <a:pt x="589033" y="29163"/>
                        <a:pt x="589033" y="65137"/>
                      </a:cubicBezTo>
                      <a:lnTo>
                        <a:pt x="589033" y="225461"/>
                      </a:lnTo>
                      <a:cubicBezTo>
                        <a:pt x="589033" y="242737"/>
                        <a:pt x="582170" y="259305"/>
                        <a:pt x="569955" y="271520"/>
                      </a:cubicBezTo>
                      <a:cubicBezTo>
                        <a:pt x="557739" y="283736"/>
                        <a:pt x="541172" y="290598"/>
                        <a:pt x="523896" y="290598"/>
                      </a:cubicBezTo>
                      <a:lnTo>
                        <a:pt x="65137" y="290598"/>
                      </a:lnTo>
                      <a:cubicBezTo>
                        <a:pt x="29163" y="290598"/>
                        <a:pt x="0" y="261435"/>
                        <a:pt x="0" y="225461"/>
                      </a:cubicBezTo>
                      <a:lnTo>
                        <a:pt x="0" y="65137"/>
                      </a:lnTo>
                      <a:cubicBezTo>
                        <a:pt x="0" y="29163"/>
                        <a:pt x="29163" y="0"/>
                        <a:pt x="65137" y="0"/>
                      </a:cubicBezTo>
                      <a:close/>
                    </a:path>
                  </a:pathLst>
                </a:custGeom>
                <a:solidFill>
                  <a:srgbClr val="FFFFFF"/>
                </a:solidFill>
                <a:ln w="19050" cap="sq">
                  <a:solidFill>
                    <a:srgbClr val="000000"/>
                  </a:solidFill>
                  <a:prstDash val="solid"/>
                  <a:miter/>
                </a:ln>
              </p:spPr>
            </p:sp>
            <p:sp>
              <p:nvSpPr>
                <p:cNvPr id="96" name="TextBox 30">
                  <a:extLst>
                    <a:ext uri="{FF2B5EF4-FFF2-40B4-BE49-F238E27FC236}">
                      <a16:creationId xmlns:a16="http://schemas.microsoft.com/office/drawing/2014/main" id="{9B3C1C77-526F-48D0-8C8F-27D7833F3509}"/>
                    </a:ext>
                  </a:extLst>
                </p:cNvPr>
                <p:cNvSpPr txBox="1"/>
                <p:nvPr/>
              </p:nvSpPr>
              <p:spPr>
                <a:xfrm>
                  <a:off x="0" y="-19050"/>
                  <a:ext cx="589033" cy="309648"/>
                </a:xfrm>
                <a:prstGeom prst="rect">
                  <a:avLst/>
                </a:prstGeom>
              </p:spPr>
              <p:txBody>
                <a:bodyPr lIns="50800" tIns="50800" rIns="50800" bIns="50800" rtlCol="0" anchor="ctr"/>
                <a:lstStyle/>
                <a:p>
                  <a:pPr algn="ctr">
                    <a:lnSpc>
                      <a:spcPts val="1620"/>
                    </a:lnSpc>
                  </a:pPr>
                  <a:endParaRPr/>
                </a:p>
              </p:txBody>
            </p:sp>
          </p:grpSp>
          <p:sp>
            <p:nvSpPr>
              <p:cNvPr id="94" name="TextBox 31">
                <a:extLst>
                  <a:ext uri="{FF2B5EF4-FFF2-40B4-BE49-F238E27FC236}">
                    <a16:creationId xmlns:a16="http://schemas.microsoft.com/office/drawing/2014/main" id="{2A4B3764-08F1-4CE8-8964-37878F7375F3}"/>
                  </a:ext>
                </a:extLst>
              </p:cNvPr>
              <p:cNvSpPr txBox="1"/>
              <p:nvPr/>
            </p:nvSpPr>
            <p:spPr>
              <a:xfrm>
                <a:off x="82809" y="98723"/>
                <a:ext cx="1736081" cy="712185"/>
              </a:xfrm>
              <a:prstGeom prst="rect">
                <a:avLst/>
              </a:prstGeom>
            </p:spPr>
            <p:txBody>
              <a:bodyPr lIns="0" tIns="0" rIns="0" bIns="0" rtlCol="0" anchor="t">
                <a:spAutoFit/>
              </a:bodyPr>
              <a:lstStyle/>
              <a:p>
                <a:pPr algn="ctr">
                  <a:lnSpc>
                    <a:spcPts val="2180"/>
                  </a:lnSpc>
                  <a:spcBef>
                    <a:spcPct val="0"/>
                  </a:spcBef>
                </a:pPr>
                <a:r>
                  <a:rPr lang="en-US" sz="1557">
                    <a:solidFill>
                      <a:srgbClr val="000000"/>
                    </a:solidFill>
                    <a:latin typeface="Garet"/>
                  </a:rPr>
                  <a:t>Output Edge Image</a:t>
                </a:r>
              </a:p>
            </p:txBody>
          </p:sp>
        </p:grpSp>
        <p:sp>
          <p:nvSpPr>
            <p:cNvPr id="97" name="AutoShape 32">
              <a:extLst>
                <a:ext uri="{FF2B5EF4-FFF2-40B4-BE49-F238E27FC236}">
                  <a16:creationId xmlns:a16="http://schemas.microsoft.com/office/drawing/2014/main" id="{0EDAAC95-4E4F-41D0-B690-9B81B53FD2B1}"/>
                </a:ext>
              </a:extLst>
            </p:cNvPr>
            <p:cNvSpPr/>
            <p:nvPr/>
          </p:nvSpPr>
          <p:spPr>
            <a:xfrm>
              <a:off x="4284474" y="4494115"/>
              <a:ext cx="733188" cy="0"/>
            </a:xfrm>
            <a:prstGeom prst="line">
              <a:avLst/>
            </a:prstGeom>
            <a:ln w="19050" cap="rnd">
              <a:solidFill>
                <a:srgbClr val="000000"/>
              </a:solidFill>
              <a:prstDash val="solid"/>
              <a:headEnd type="arrow" w="med" len="sm"/>
              <a:tailEnd type="none" w="sm" len="sm"/>
            </a:ln>
          </p:spPr>
        </p:sp>
        <p:grpSp>
          <p:nvGrpSpPr>
            <p:cNvPr id="98" name="Group 33">
              <a:extLst>
                <a:ext uri="{FF2B5EF4-FFF2-40B4-BE49-F238E27FC236}">
                  <a16:creationId xmlns:a16="http://schemas.microsoft.com/office/drawing/2014/main" id="{D5B53DFE-2203-4B79-B0C9-559DE63DCC71}"/>
                </a:ext>
              </a:extLst>
            </p:cNvPr>
            <p:cNvGrpSpPr/>
            <p:nvPr/>
          </p:nvGrpSpPr>
          <p:grpSpPr>
            <a:xfrm>
              <a:off x="5074812" y="2552796"/>
              <a:ext cx="1456973" cy="703649"/>
              <a:chOff x="0" y="0"/>
              <a:chExt cx="601711" cy="290598"/>
            </a:xfrm>
          </p:grpSpPr>
          <p:sp>
            <p:nvSpPr>
              <p:cNvPr id="99" name="Freeform 34">
                <a:extLst>
                  <a:ext uri="{FF2B5EF4-FFF2-40B4-BE49-F238E27FC236}">
                    <a16:creationId xmlns:a16="http://schemas.microsoft.com/office/drawing/2014/main" id="{50E39585-D604-4296-8B29-0EDA8CFB06C3}"/>
                  </a:ext>
                </a:extLst>
              </p:cNvPr>
              <p:cNvSpPr/>
              <p:nvPr/>
            </p:nvSpPr>
            <p:spPr>
              <a:xfrm>
                <a:off x="0" y="0"/>
                <a:ext cx="601711" cy="290598"/>
              </a:xfrm>
              <a:custGeom>
                <a:avLst/>
                <a:gdLst/>
                <a:ahLst/>
                <a:cxnLst/>
                <a:rect l="l" t="t" r="r" b="b"/>
                <a:pathLst>
                  <a:path w="601711" h="290598">
                    <a:moveTo>
                      <a:pt x="63764" y="0"/>
                    </a:moveTo>
                    <a:lnTo>
                      <a:pt x="537947" y="0"/>
                    </a:lnTo>
                    <a:cubicBezTo>
                      <a:pt x="554858" y="0"/>
                      <a:pt x="571077" y="6718"/>
                      <a:pt x="583035" y="18676"/>
                    </a:cubicBezTo>
                    <a:cubicBezTo>
                      <a:pt x="594993" y="30634"/>
                      <a:pt x="601711" y="46853"/>
                      <a:pt x="601711" y="63764"/>
                    </a:cubicBezTo>
                    <a:lnTo>
                      <a:pt x="601711" y="226834"/>
                    </a:lnTo>
                    <a:cubicBezTo>
                      <a:pt x="601711" y="243745"/>
                      <a:pt x="594993" y="259964"/>
                      <a:pt x="583035" y="271922"/>
                    </a:cubicBezTo>
                    <a:cubicBezTo>
                      <a:pt x="571077" y="283880"/>
                      <a:pt x="554858" y="290598"/>
                      <a:pt x="537947" y="290598"/>
                    </a:cubicBezTo>
                    <a:lnTo>
                      <a:pt x="63764" y="290598"/>
                    </a:lnTo>
                    <a:cubicBezTo>
                      <a:pt x="46853" y="290598"/>
                      <a:pt x="30634" y="283880"/>
                      <a:pt x="18676" y="271922"/>
                    </a:cubicBezTo>
                    <a:cubicBezTo>
                      <a:pt x="6718" y="259964"/>
                      <a:pt x="0" y="243745"/>
                      <a:pt x="0" y="226834"/>
                    </a:cubicBezTo>
                    <a:lnTo>
                      <a:pt x="0" y="63764"/>
                    </a:lnTo>
                    <a:cubicBezTo>
                      <a:pt x="0" y="46853"/>
                      <a:pt x="6718" y="30634"/>
                      <a:pt x="18676" y="18676"/>
                    </a:cubicBezTo>
                    <a:cubicBezTo>
                      <a:pt x="30634" y="6718"/>
                      <a:pt x="46853" y="0"/>
                      <a:pt x="63764" y="0"/>
                    </a:cubicBezTo>
                    <a:close/>
                  </a:path>
                </a:pathLst>
              </a:custGeom>
              <a:solidFill>
                <a:srgbClr val="FFFFFF"/>
              </a:solidFill>
              <a:ln w="19050" cap="sq">
                <a:solidFill>
                  <a:srgbClr val="000000"/>
                </a:solidFill>
                <a:prstDash val="solid"/>
                <a:miter/>
              </a:ln>
            </p:spPr>
          </p:sp>
          <p:sp>
            <p:nvSpPr>
              <p:cNvPr id="100" name="TextBox 35">
                <a:extLst>
                  <a:ext uri="{FF2B5EF4-FFF2-40B4-BE49-F238E27FC236}">
                    <a16:creationId xmlns:a16="http://schemas.microsoft.com/office/drawing/2014/main" id="{36691753-2E7F-462E-BE90-D75A3ABCE7DD}"/>
                  </a:ext>
                </a:extLst>
              </p:cNvPr>
              <p:cNvSpPr txBox="1"/>
              <p:nvPr/>
            </p:nvSpPr>
            <p:spPr>
              <a:xfrm>
                <a:off x="0" y="-19050"/>
                <a:ext cx="601711" cy="309648"/>
              </a:xfrm>
              <a:prstGeom prst="rect">
                <a:avLst/>
              </a:prstGeom>
            </p:spPr>
            <p:txBody>
              <a:bodyPr lIns="50800" tIns="50800" rIns="50800" bIns="50800" rtlCol="0" anchor="ctr"/>
              <a:lstStyle/>
              <a:p>
                <a:pPr algn="ctr">
                  <a:lnSpc>
                    <a:spcPts val="1620"/>
                  </a:lnSpc>
                </a:pPr>
                <a:endParaRPr/>
              </a:p>
            </p:txBody>
          </p:sp>
        </p:grpSp>
        <p:sp>
          <p:nvSpPr>
            <p:cNvPr id="101" name="TextBox 36">
              <a:extLst>
                <a:ext uri="{FF2B5EF4-FFF2-40B4-BE49-F238E27FC236}">
                  <a16:creationId xmlns:a16="http://schemas.microsoft.com/office/drawing/2014/main" id="{6783BA9D-9344-4FB7-887F-5DBCD3E6650C}"/>
                </a:ext>
              </a:extLst>
            </p:cNvPr>
            <p:cNvSpPr txBox="1"/>
            <p:nvPr/>
          </p:nvSpPr>
          <p:spPr>
            <a:xfrm>
              <a:off x="5074948" y="2629034"/>
              <a:ext cx="1456837" cy="522598"/>
            </a:xfrm>
            <a:prstGeom prst="rect">
              <a:avLst/>
            </a:prstGeom>
          </p:spPr>
          <p:txBody>
            <a:bodyPr lIns="0" tIns="0" rIns="0" bIns="0" rtlCol="0" anchor="t">
              <a:spAutoFit/>
            </a:bodyPr>
            <a:lstStyle/>
            <a:p>
              <a:pPr algn="ctr">
                <a:lnSpc>
                  <a:spcPts val="2170"/>
                </a:lnSpc>
                <a:spcBef>
                  <a:spcPct val="0"/>
                </a:spcBef>
              </a:pPr>
              <a:r>
                <a:rPr lang="en-US" sz="1550" dirty="0">
                  <a:solidFill>
                    <a:srgbClr val="000000"/>
                  </a:solidFill>
                  <a:latin typeface="Garet"/>
                </a:rPr>
                <a:t>Image Enhancement</a:t>
              </a:r>
            </a:p>
          </p:txBody>
        </p:sp>
        <p:sp>
          <p:nvSpPr>
            <p:cNvPr id="102" name="AutoShape 37">
              <a:extLst>
                <a:ext uri="{FF2B5EF4-FFF2-40B4-BE49-F238E27FC236}">
                  <a16:creationId xmlns:a16="http://schemas.microsoft.com/office/drawing/2014/main" id="{2BAD7473-1182-4DB7-8499-AF604EFABEF3}"/>
                </a:ext>
              </a:extLst>
            </p:cNvPr>
            <p:cNvSpPr/>
            <p:nvPr/>
          </p:nvSpPr>
          <p:spPr>
            <a:xfrm flipH="1" flipV="1">
              <a:off x="4315408" y="2895097"/>
              <a:ext cx="759403" cy="9524"/>
            </a:xfrm>
            <a:prstGeom prst="line">
              <a:avLst/>
            </a:prstGeom>
            <a:ln w="19050" cap="rnd">
              <a:solidFill>
                <a:srgbClr val="000000"/>
              </a:solidFill>
              <a:prstDash val="solid"/>
              <a:headEnd type="arrow" w="med" len="sm"/>
              <a:tailEnd type="none" w="sm" len="sm"/>
            </a:ln>
          </p:spPr>
        </p:sp>
        <p:sp>
          <p:nvSpPr>
            <p:cNvPr id="103" name="AutoShape 38">
              <a:extLst>
                <a:ext uri="{FF2B5EF4-FFF2-40B4-BE49-F238E27FC236}">
                  <a16:creationId xmlns:a16="http://schemas.microsoft.com/office/drawing/2014/main" id="{718F13F9-2DF5-48C1-8F3F-297B7F623DA5}"/>
                </a:ext>
              </a:extLst>
            </p:cNvPr>
            <p:cNvSpPr/>
            <p:nvPr/>
          </p:nvSpPr>
          <p:spPr>
            <a:xfrm flipH="1">
              <a:off x="6531785" y="2895096"/>
              <a:ext cx="975741" cy="9525"/>
            </a:xfrm>
            <a:prstGeom prst="line">
              <a:avLst/>
            </a:prstGeom>
            <a:ln w="19050" cap="rnd">
              <a:solidFill>
                <a:srgbClr val="000000"/>
              </a:solidFill>
              <a:prstDash val="solid"/>
              <a:headEnd type="arrow" w="med" len="sm"/>
              <a:tailEnd type="none" w="sm" len="sm"/>
            </a:ln>
          </p:spPr>
        </p:sp>
        <p:sp>
          <p:nvSpPr>
            <p:cNvPr id="104" name="AutoShape 39">
              <a:extLst>
                <a:ext uri="{FF2B5EF4-FFF2-40B4-BE49-F238E27FC236}">
                  <a16:creationId xmlns:a16="http://schemas.microsoft.com/office/drawing/2014/main" id="{AF042016-1A47-401E-9E94-1EEC8BE35B3E}"/>
                </a:ext>
              </a:extLst>
            </p:cNvPr>
            <p:cNvSpPr/>
            <p:nvPr/>
          </p:nvSpPr>
          <p:spPr>
            <a:xfrm flipV="1">
              <a:off x="6806678" y="4494115"/>
              <a:ext cx="710453" cy="9525"/>
            </a:xfrm>
            <a:prstGeom prst="line">
              <a:avLst/>
            </a:prstGeom>
            <a:ln w="19050" cap="rnd">
              <a:solidFill>
                <a:srgbClr val="000000"/>
              </a:solidFill>
              <a:prstDash val="solid"/>
              <a:headEnd type="arrow" w="med" len="sm"/>
              <a:tailEnd type="none" w="sm" len="sm"/>
            </a:ln>
          </p:spPr>
        </p:sp>
        <p:sp>
          <p:nvSpPr>
            <p:cNvPr id="105" name="AutoShape 40">
              <a:extLst>
                <a:ext uri="{FF2B5EF4-FFF2-40B4-BE49-F238E27FC236}">
                  <a16:creationId xmlns:a16="http://schemas.microsoft.com/office/drawing/2014/main" id="{3E672A72-8106-457C-930B-1002BE0D4600}"/>
                </a:ext>
              </a:extLst>
            </p:cNvPr>
            <p:cNvSpPr/>
            <p:nvPr/>
          </p:nvSpPr>
          <p:spPr>
            <a:xfrm flipV="1">
              <a:off x="8252293" y="3263652"/>
              <a:ext cx="0" cy="855337"/>
            </a:xfrm>
            <a:prstGeom prst="line">
              <a:avLst/>
            </a:prstGeom>
            <a:ln w="19050" cap="rnd">
              <a:solidFill>
                <a:srgbClr val="000000"/>
              </a:solidFill>
              <a:prstDash val="solid"/>
              <a:headEnd type="arrow" w="med" len="sm"/>
              <a:tailEnd type="none" w="sm" len="sm"/>
            </a:ln>
          </p:spPr>
        </p:sp>
      </p:grpSp>
    </p:spTree>
    <p:extLst>
      <p:ext uri="{BB962C8B-B14F-4D97-AF65-F5344CB8AC3E}">
        <p14:creationId xmlns:p14="http://schemas.microsoft.com/office/powerpoint/2010/main" val="2270885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04400" y="6545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Flow Diagram</a:t>
            </a:r>
          </a:p>
        </p:txBody>
      </p:sp>
      <p:grpSp>
        <p:nvGrpSpPr>
          <p:cNvPr id="38" name="Google Shape;241;p21">
            <a:extLst>
              <a:ext uri="{FF2B5EF4-FFF2-40B4-BE49-F238E27FC236}">
                <a16:creationId xmlns:a16="http://schemas.microsoft.com/office/drawing/2014/main" id="{26DEDA64-B58F-FCF3-F866-6AF71C496061}"/>
              </a:ext>
            </a:extLst>
          </p:cNvPr>
          <p:cNvGrpSpPr/>
          <p:nvPr/>
        </p:nvGrpSpPr>
        <p:grpSpPr>
          <a:xfrm>
            <a:off x="-1261179" y="490983"/>
            <a:ext cx="11635157" cy="3036598"/>
            <a:chOff x="-490907" y="3183000"/>
            <a:chExt cx="10308652" cy="2601294"/>
          </a:xfrm>
        </p:grpSpPr>
        <p:sp>
          <p:nvSpPr>
            <p:cNvPr id="39" name="Google Shape;242;p21">
              <a:extLst>
                <a:ext uri="{FF2B5EF4-FFF2-40B4-BE49-F238E27FC236}">
                  <a16:creationId xmlns:a16="http://schemas.microsoft.com/office/drawing/2014/main" id="{4FF7061A-0599-1D26-78E4-4A989923BD77}"/>
                </a:ext>
              </a:extLst>
            </p:cNvPr>
            <p:cNvSpPr/>
            <p:nvPr/>
          </p:nvSpPr>
          <p:spPr>
            <a:xfrm flipH="1">
              <a:off x="-490907" y="3183000"/>
              <a:ext cx="1734977" cy="1710691"/>
            </a:xfrm>
            <a:custGeom>
              <a:avLst/>
              <a:gdLst/>
              <a:ahLst/>
              <a:cxnLst/>
              <a:rect l="l" t="t" r="r" b="b"/>
              <a:pathLst>
                <a:path w="37863" h="37333" extrusionOk="0">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p21">
              <a:extLst>
                <a:ext uri="{FF2B5EF4-FFF2-40B4-BE49-F238E27FC236}">
                  <a16:creationId xmlns:a16="http://schemas.microsoft.com/office/drawing/2014/main" id="{2579FB51-D7FE-B1BD-FB7E-F2E6418741DE}"/>
                </a:ext>
              </a:extLst>
            </p:cNvPr>
            <p:cNvSpPr/>
            <p:nvPr/>
          </p:nvSpPr>
          <p:spPr>
            <a:xfrm flipH="1">
              <a:off x="-325235" y="3858421"/>
              <a:ext cx="793279" cy="781686"/>
            </a:xfrm>
            <a:custGeom>
              <a:avLst/>
              <a:gdLst/>
              <a:ahLst/>
              <a:cxnLst/>
              <a:rect l="l" t="t" r="r" b="b"/>
              <a:pathLst>
                <a:path w="17312" h="17059" extrusionOk="0">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5;p21">
              <a:extLst>
                <a:ext uri="{FF2B5EF4-FFF2-40B4-BE49-F238E27FC236}">
                  <a16:creationId xmlns:a16="http://schemas.microsoft.com/office/drawing/2014/main" id="{13E2533C-2098-CF88-BABB-BEC4F7377BB6}"/>
                </a:ext>
              </a:extLst>
            </p:cNvPr>
            <p:cNvSpPr/>
            <p:nvPr/>
          </p:nvSpPr>
          <p:spPr>
            <a:xfrm flipH="1">
              <a:off x="8082813" y="4112525"/>
              <a:ext cx="1734932" cy="1671769"/>
            </a:xfrm>
            <a:custGeom>
              <a:avLst/>
              <a:gdLst/>
              <a:ahLst/>
              <a:cxnLst/>
              <a:rect l="l" t="t" r="r" b="b"/>
              <a:pathLst>
                <a:path w="47578" h="45849" extrusionOk="0">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362;p33">
            <a:extLst>
              <a:ext uri="{FF2B5EF4-FFF2-40B4-BE49-F238E27FC236}">
                <a16:creationId xmlns:a16="http://schemas.microsoft.com/office/drawing/2014/main" id="{352CB7AE-C8F3-C18B-3C07-F9E377935E32}"/>
              </a:ext>
            </a:extLst>
          </p:cNvPr>
          <p:cNvGrpSpPr/>
          <p:nvPr/>
        </p:nvGrpSpPr>
        <p:grpSpPr>
          <a:xfrm>
            <a:off x="3564928" y="748399"/>
            <a:ext cx="385083" cy="385051"/>
            <a:chOff x="-25094250" y="3547050"/>
            <a:chExt cx="295400" cy="295375"/>
          </a:xfrm>
        </p:grpSpPr>
        <p:sp>
          <p:nvSpPr>
            <p:cNvPr id="3" name="Google Shape;363;p33">
              <a:extLst>
                <a:ext uri="{FF2B5EF4-FFF2-40B4-BE49-F238E27FC236}">
                  <a16:creationId xmlns:a16="http://schemas.microsoft.com/office/drawing/2014/main" id="{E05EBEBC-5C3C-ECDA-C376-9DB0383BB1D5}"/>
                </a:ext>
              </a:extLst>
            </p:cNvPr>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64;p33">
              <a:extLst>
                <a:ext uri="{FF2B5EF4-FFF2-40B4-BE49-F238E27FC236}">
                  <a16:creationId xmlns:a16="http://schemas.microsoft.com/office/drawing/2014/main" id="{7F733925-BB5C-500A-BD8E-51D25DFFDF47}"/>
                </a:ext>
              </a:extLst>
            </p:cNvPr>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65;p33">
              <a:extLst>
                <a:ext uri="{FF2B5EF4-FFF2-40B4-BE49-F238E27FC236}">
                  <a16:creationId xmlns:a16="http://schemas.microsoft.com/office/drawing/2014/main" id="{E506A42C-C821-BAE0-D648-1E63C065CC5E}"/>
                </a:ext>
              </a:extLst>
            </p:cNvPr>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6;p33">
              <a:extLst>
                <a:ext uri="{FF2B5EF4-FFF2-40B4-BE49-F238E27FC236}">
                  <a16:creationId xmlns:a16="http://schemas.microsoft.com/office/drawing/2014/main" id="{6633B3B9-AC6D-8D31-4E69-53EA3756EFC7}"/>
                </a:ext>
              </a:extLst>
            </p:cNvPr>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7;p33">
              <a:extLst>
                <a:ext uri="{FF2B5EF4-FFF2-40B4-BE49-F238E27FC236}">
                  <a16:creationId xmlns:a16="http://schemas.microsoft.com/office/drawing/2014/main" id="{CA1F8254-07B8-E17C-1010-B35FD4C175FC}"/>
                </a:ext>
              </a:extLst>
            </p:cNvPr>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a:extLst>
              <a:ext uri="{FF2B5EF4-FFF2-40B4-BE49-F238E27FC236}">
                <a16:creationId xmlns:a16="http://schemas.microsoft.com/office/drawing/2014/main" id="{A91200A1-0B62-4AFB-AF53-F152F279D042}"/>
              </a:ext>
            </a:extLst>
          </p:cNvPr>
          <p:cNvGrpSpPr/>
          <p:nvPr/>
        </p:nvGrpSpPr>
        <p:grpSpPr>
          <a:xfrm>
            <a:off x="697053" y="372292"/>
            <a:ext cx="7604394" cy="4598126"/>
            <a:chOff x="820218" y="1167922"/>
            <a:chExt cx="8169683" cy="4909457"/>
          </a:xfrm>
        </p:grpSpPr>
        <p:grpSp>
          <p:nvGrpSpPr>
            <p:cNvPr id="53" name="Group 2">
              <a:extLst>
                <a:ext uri="{FF2B5EF4-FFF2-40B4-BE49-F238E27FC236}">
                  <a16:creationId xmlns:a16="http://schemas.microsoft.com/office/drawing/2014/main" id="{B51AAAAB-53BA-4DED-9391-C9EA74033A0C}"/>
                </a:ext>
              </a:extLst>
            </p:cNvPr>
            <p:cNvGrpSpPr/>
            <p:nvPr/>
          </p:nvGrpSpPr>
          <p:grpSpPr>
            <a:xfrm>
              <a:off x="7495012" y="1167922"/>
              <a:ext cx="1456973" cy="703649"/>
              <a:chOff x="0" y="0"/>
              <a:chExt cx="601711" cy="290598"/>
            </a:xfrm>
          </p:grpSpPr>
          <p:sp>
            <p:nvSpPr>
              <p:cNvPr id="54" name="Freeform 3">
                <a:extLst>
                  <a:ext uri="{FF2B5EF4-FFF2-40B4-BE49-F238E27FC236}">
                    <a16:creationId xmlns:a16="http://schemas.microsoft.com/office/drawing/2014/main" id="{3AD942CF-5809-4DD1-A6EB-A1C47727DC23}"/>
                  </a:ext>
                </a:extLst>
              </p:cNvPr>
              <p:cNvSpPr/>
              <p:nvPr/>
            </p:nvSpPr>
            <p:spPr>
              <a:xfrm>
                <a:off x="0" y="0"/>
                <a:ext cx="601711" cy="290598"/>
              </a:xfrm>
              <a:custGeom>
                <a:avLst/>
                <a:gdLst/>
                <a:ahLst/>
                <a:cxnLst/>
                <a:rect l="l" t="t" r="r" b="b"/>
                <a:pathLst>
                  <a:path w="601711" h="290598">
                    <a:moveTo>
                      <a:pt x="63764" y="0"/>
                    </a:moveTo>
                    <a:lnTo>
                      <a:pt x="537947" y="0"/>
                    </a:lnTo>
                    <a:cubicBezTo>
                      <a:pt x="554858" y="0"/>
                      <a:pt x="571077" y="6718"/>
                      <a:pt x="583035" y="18676"/>
                    </a:cubicBezTo>
                    <a:cubicBezTo>
                      <a:pt x="594993" y="30634"/>
                      <a:pt x="601711" y="46853"/>
                      <a:pt x="601711" y="63764"/>
                    </a:cubicBezTo>
                    <a:lnTo>
                      <a:pt x="601711" y="226834"/>
                    </a:lnTo>
                    <a:cubicBezTo>
                      <a:pt x="601711" y="243745"/>
                      <a:pt x="594993" y="259964"/>
                      <a:pt x="583035" y="271922"/>
                    </a:cubicBezTo>
                    <a:cubicBezTo>
                      <a:pt x="571077" y="283880"/>
                      <a:pt x="554858" y="290598"/>
                      <a:pt x="537947" y="290598"/>
                    </a:cubicBezTo>
                    <a:lnTo>
                      <a:pt x="63764" y="290598"/>
                    </a:lnTo>
                    <a:cubicBezTo>
                      <a:pt x="46853" y="290598"/>
                      <a:pt x="30634" y="283880"/>
                      <a:pt x="18676" y="271922"/>
                    </a:cubicBezTo>
                    <a:cubicBezTo>
                      <a:pt x="6718" y="259964"/>
                      <a:pt x="0" y="243745"/>
                      <a:pt x="0" y="226834"/>
                    </a:cubicBezTo>
                    <a:lnTo>
                      <a:pt x="0" y="63764"/>
                    </a:lnTo>
                    <a:cubicBezTo>
                      <a:pt x="0" y="46853"/>
                      <a:pt x="6718" y="30634"/>
                      <a:pt x="18676" y="18676"/>
                    </a:cubicBezTo>
                    <a:cubicBezTo>
                      <a:pt x="30634" y="6718"/>
                      <a:pt x="46853" y="0"/>
                      <a:pt x="63764" y="0"/>
                    </a:cubicBezTo>
                    <a:close/>
                  </a:path>
                </a:pathLst>
              </a:custGeom>
              <a:solidFill>
                <a:srgbClr val="FFFFFF"/>
              </a:solidFill>
              <a:ln w="19050" cap="sq">
                <a:solidFill>
                  <a:srgbClr val="000000"/>
                </a:solidFill>
                <a:prstDash val="solid"/>
                <a:miter/>
              </a:ln>
            </p:spPr>
          </p:sp>
          <p:sp>
            <p:nvSpPr>
              <p:cNvPr id="55" name="TextBox 4">
                <a:extLst>
                  <a:ext uri="{FF2B5EF4-FFF2-40B4-BE49-F238E27FC236}">
                    <a16:creationId xmlns:a16="http://schemas.microsoft.com/office/drawing/2014/main" id="{3C0A3C40-6B95-4B03-ADFB-D3F6E2DA6ECE}"/>
                  </a:ext>
                </a:extLst>
              </p:cNvPr>
              <p:cNvSpPr txBox="1"/>
              <p:nvPr/>
            </p:nvSpPr>
            <p:spPr>
              <a:xfrm>
                <a:off x="0" y="-19050"/>
                <a:ext cx="601711" cy="309648"/>
              </a:xfrm>
              <a:prstGeom prst="rect">
                <a:avLst/>
              </a:prstGeom>
            </p:spPr>
            <p:txBody>
              <a:bodyPr lIns="50800" tIns="50800" rIns="50800" bIns="50800" rtlCol="0" anchor="ctr"/>
              <a:lstStyle/>
              <a:p>
                <a:pPr algn="ctr">
                  <a:lnSpc>
                    <a:spcPts val="1620"/>
                  </a:lnSpc>
                </a:pPr>
                <a:endParaRPr/>
              </a:p>
            </p:txBody>
          </p:sp>
        </p:grpSp>
        <p:sp>
          <p:nvSpPr>
            <p:cNvPr id="56" name="TextBox 5">
              <a:extLst>
                <a:ext uri="{FF2B5EF4-FFF2-40B4-BE49-F238E27FC236}">
                  <a16:creationId xmlns:a16="http://schemas.microsoft.com/office/drawing/2014/main" id="{6A10FADF-4AA2-4802-8874-A3EDB6178B63}"/>
                </a:ext>
              </a:extLst>
            </p:cNvPr>
            <p:cNvSpPr txBox="1"/>
            <p:nvPr/>
          </p:nvSpPr>
          <p:spPr>
            <a:xfrm>
              <a:off x="7615571" y="1316541"/>
              <a:ext cx="1196924" cy="198120"/>
            </a:xfrm>
            <a:prstGeom prst="rect">
              <a:avLst/>
            </a:prstGeom>
          </p:spPr>
          <p:txBody>
            <a:bodyPr lIns="0" tIns="0" rIns="0" bIns="0" rtlCol="0" anchor="t">
              <a:spAutoFit/>
            </a:bodyPr>
            <a:lstStyle/>
            <a:p>
              <a:pPr algn="ctr">
                <a:lnSpc>
                  <a:spcPts val="1680"/>
                </a:lnSpc>
                <a:spcBef>
                  <a:spcPct val="0"/>
                </a:spcBef>
              </a:pPr>
              <a:r>
                <a:rPr lang="en-US" sz="1200">
                  <a:solidFill>
                    <a:srgbClr val="000000"/>
                  </a:solidFill>
                  <a:latin typeface="Garet"/>
                </a:rPr>
                <a:t>RGB Iris Image</a:t>
              </a:r>
            </a:p>
          </p:txBody>
        </p:sp>
        <p:grpSp>
          <p:nvGrpSpPr>
            <p:cNvPr id="57" name="Group 6">
              <a:extLst>
                <a:ext uri="{FF2B5EF4-FFF2-40B4-BE49-F238E27FC236}">
                  <a16:creationId xmlns:a16="http://schemas.microsoft.com/office/drawing/2014/main" id="{F3557C0E-3ED6-40A0-ADCC-50B40D7B0290}"/>
                </a:ext>
              </a:extLst>
            </p:cNvPr>
            <p:cNvGrpSpPr/>
            <p:nvPr/>
          </p:nvGrpSpPr>
          <p:grpSpPr>
            <a:xfrm>
              <a:off x="7499745" y="2597991"/>
              <a:ext cx="1456973" cy="703649"/>
              <a:chOff x="0" y="0"/>
              <a:chExt cx="601711" cy="290598"/>
            </a:xfrm>
          </p:grpSpPr>
          <p:sp>
            <p:nvSpPr>
              <p:cNvPr id="58" name="Freeform 7">
                <a:extLst>
                  <a:ext uri="{FF2B5EF4-FFF2-40B4-BE49-F238E27FC236}">
                    <a16:creationId xmlns:a16="http://schemas.microsoft.com/office/drawing/2014/main" id="{07C264E2-F8B0-4F5C-9A74-2E36768EB61A}"/>
                  </a:ext>
                </a:extLst>
              </p:cNvPr>
              <p:cNvSpPr/>
              <p:nvPr/>
            </p:nvSpPr>
            <p:spPr>
              <a:xfrm>
                <a:off x="0" y="0"/>
                <a:ext cx="601711" cy="290598"/>
              </a:xfrm>
              <a:custGeom>
                <a:avLst/>
                <a:gdLst/>
                <a:ahLst/>
                <a:cxnLst/>
                <a:rect l="l" t="t" r="r" b="b"/>
                <a:pathLst>
                  <a:path w="601711" h="290598">
                    <a:moveTo>
                      <a:pt x="63764" y="0"/>
                    </a:moveTo>
                    <a:lnTo>
                      <a:pt x="537947" y="0"/>
                    </a:lnTo>
                    <a:cubicBezTo>
                      <a:pt x="554858" y="0"/>
                      <a:pt x="571077" y="6718"/>
                      <a:pt x="583035" y="18676"/>
                    </a:cubicBezTo>
                    <a:cubicBezTo>
                      <a:pt x="594993" y="30634"/>
                      <a:pt x="601711" y="46853"/>
                      <a:pt x="601711" y="63764"/>
                    </a:cubicBezTo>
                    <a:lnTo>
                      <a:pt x="601711" y="226834"/>
                    </a:lnTo>
                    <a:cubicBezTo>
                      <a:pt x="601711" y="243745"/>
                      <a:pt x="594993" y="259964"/>
                      <a:pt x="583035" y="271922"/>
                    </a:cubicBezTo>
                    <a:cubicBezTo>
                      <a:pt x="571077" y="283880"/>
                      <a:pt x="554858" y="290598"/>
                      <a:pt x="537947" y="290598"/>
                    </a:cubicBezTo>
                    <a:lnTo>
                      <a:pt x="63764" y="290598"/>
                    </a:lnTo>
                    <a:cubicBezTo>
                      <a:pt x="46853" y="290598"/>
                      <a:pt x="30634" y="283880"/>
                      <a:pt x="18676" y="271922"/>
                    </a:cubicBezTo>
                    <a:cubicBezTo>
                      <a:pt x="6718" y="259964"/>
                      <a:pt x="0" y="243745"/>
                      <a:pt x="0" y="226834"/>
                    </a:cubicBezTo>
                    <a:lnTo>
                      <a:pt x="0" y="63764"/>
                    </a:lnTo>
                    <a:cubicBezTo>
                      <a:pt x="0" y="46853"/>
                      <a:pt x="6718" y="30634"/>
                      <a:pt x="18676" y="18676"/>
                    </a:cubicBezTo>
                    <a:cubicBezTo>
                      <a:pt x="30634" y="6718"/>
                      <a:pt x="46853" y="0"/>
                      <a:pt x="63764" y="0"/>
                    </a:cubicBezTo>
                    <a:close/>
                  </a:path>
                </a:pathLst>
              </a:custGeom>
              <a:solidFill>
                <a:srgbClr val="FFFFFF"/>
              </a:solidFill>
              <a:ln w="19050" cap="sq">
                <a:solidFill>
                  <a:srgbClr val="000000"/>
                </a:solidFill>
                <a:prstDash val="solid"/>
                <a:miter/>
              </a:ln>
            </p:spPr>
          </p:sp>
          <p:sp>
            <p:nvSpPr>
              <p:cNvPr id="59" name="TextBox 8">
                <a:extLst>
                  <a:ext uri="{FF2B5EF4-FFF2-40B4-BE49-F238E27FC236}">
                    <a16:creationId xmlns:a16="http://schemas.microsoft.com/office/drawing/2014/main" id="{6F63E8D4-29EA-4DBE-A0DC-BDB519B6A58B}"/>
                  </a:ext>
                </a:extLst>
              </p:cNvPr>
              <p:cNvSpPr txBox="1"/>
              <p:nvPr/>
            </p:nvSpPr>
            <p:spPr>
              <a:xfrm>
                <a:off x="0" y="-19050"/>
                <a:ext cx="601711" cy="309648"/>
              </a:xfrm>
              <a:prstGeom prst="rect">
                <a:avLst/>
              </a:prstGeom>
            </p:spPr>
            <p:txBody>
              <a:bodyPr lIns="50800" tIns="50800" rIns="50800" bIns="50800" rtlCol="0" anchor="ctr"/>
              <a:lstStyle/>
              <a:p>
                <a:pPr algn="ctr">
                  <a:lnSpc>
                    <a:spcPts val="1620"/>
                  </a:lnSpc>
                </a:pPr>
                <a:endParaRPr/>
              </a:p>
            </p:txBody>
          </p:sp>
        </p:grpSp>
        <p:sp>
          <p:nvSpPr>
            <p:cNvPr id="60" name="TextBox 9">
              <a:extLst>
                <a:ext uri="{FF2B5EF4-FFF2-40B4-BE49-F238E27FC236}">
                  <a16:creationId xmlns:a16="http://schemas.microsoft.com/office/drawing/2014/main" id="{4AE23638-4AE9-49C8-88B4-3B0271D0923F}"/>
                </a:ext>
              </a:extLst>
            </p:cNvPr>
            <p:cNvSpPr txBox="1"/>
            <p:nvPr/>
          </p:nvSpPr>
          <p:spPr>
            <a:xfrm>
              <a:off x="7542393" y="2631681"/>
              <a:ext cx="1371676" cy="617220"/>
            </a:xfrm>
            <a:prstGeom prst="rect">
              <a:avLst/>
            </a:prstGeom>
          </p:spPr>
          <p:txBody>
            <a:bodyPr lIns="0" tIns="0" rIns="0" bIns="0" rtlCol="0" anchor="t">
              <a:spAutoFit/>
            </a:bodyPr>
            <a:lstStyle/>
            <a:p>
              <a:pPr algn="ctr">
                <a:lnSpc>
                  <a:spcPts val="1680"/>
                </a:lnSpc>
                <a:spcBef>
                  <a:spcPct val="0"/>
                </a:spcBef>
              </a:pPr>
              <a:r>
                <a:rPr lang="en-US" sz="1200">
                  <a:solidFill>
                    <a:srgbClr val="000000"/>
                  </a:solidFill>
                  <a:latin typeface="Garet"/>
                </a:rPr>
                <a:t>Pixels to Array format using Matlab </a:t>
              </a:r>
            </a:p>
          </p:txBody>
        </p:sp>
        <p:grpSp>
          <p:nvGrpSpPr>
            <p:cNvPr id="61" name="Group 10">
              <a:extLst>
                <a:ext uri="{FF2B5EF4-FFF2-40B4-BE49-F238E27FC236}">
                  <a16:creationId xmlns:a16="http://schemas.microsoft.com/office/drawing/2014/main" id="{FCDDCB82-BBCE-4E0A-9CB5-B87C237C44EC}"/>
                </a:ext>
              </a:extLst>
            </p:cNvPr>
            <p:cNvGrpSpPr/>
            <p:nvPr/>
          </p:nvGrpSpPr>
          <p:grpSpPr>
            <a:xfrm>
              <a:off x="5183042" y="2597991"/>
              <a:ext cx="1456973" cy="703649"/>
              <a:chOff x="0" y="0"/>
              <a:chExt cx="601711" cy="290598"/>
            </a:xfrm>
          </p:grpSpPr>
          <p:sp>
            <p:nvSpPr>
              <p:cNvPr id="62" name="Freeform 11">
                <a:extLst>
                  <a:ext uri="{FF2B5EF4-FFF2-40B4-BE49-F238E27FC236}">
                    <a16:creationId xmlns:a16="http://schemas.microsoft.com/office/drawing/2014/main" id="{05E3989D-5754-48DF-B9F2-526F7FFF62D1}"/>
                  </a:ext>
                </a:extLst>
              </p:cNvPr>
              <p:cNvSpPr/>
              <p:nvPr/>
            </p:nvSpPr>
            <p:spPr>
              <a:xfrm>
                <a:off x="0" y="0"/>
                <a:ext cx="601711" cy="290598"/>
              </a:xfrm>
              <a:custGeom>
                <a:avLst/>
                <a:gdLst/>
                <a:ahLst/>
                <a:cxnLst/>
                <a:rect l="l" t="t" r="r" b="b"/>
                <a:pathLst>
                  <a:path w="601711" h="290598">
                    <a:moveTo>
                      <a:pt x="63764" y="0"/>
                    </a:moveTo>
                    <a:lnTo>
                      <a:pt x="537947" y="0"/>
                    </a:lnTo>
                    <a:cubicBezTo>
                      <a:pt x="554858" y="0"/>
                      <a:pt x="571077" y="6718"/>
                      <a:pt x="583035" y="18676"/>
                    </a:cubicBezTo>
                    <a:cubicBezTo>
                      <a:pt x="594993" y="30634"/>
                      <a:pt x="601711" y="46853"/>
                      <a:pt x="601711" y="63764"/>
                    </a:cubicBezTo>
                    <a:lnTo>
                      <a:pt x="601711" y="226834"/>
                    </a:lnTo>
                    <a:cubicBezTo>
                      <a:pt x="601711" y="243745"/>
                      <a:pt x="594993" y="259964"/>
                      <a:pt x="583035" y="271922"/>
                    </a:cubicBezTo>
                    <a:cubicBezTo>
                      <a:pt x="571077" y="283880"/>
                      <a:pt x="554858" y="290598"/>
                      <a:pt x="537947" y="290598"/>
                    </a:cubicBezTo>
                    <a:lnTo>
                      <a:pt x="63764" y="290598"/>
                    </a:lnTo>
                    <a:cubicBezTo>
                      <a:pt x="46853" y="290598"/>
                      <a:pt x="30634" y="283880"/>
                      <a:pt x="18676" y="271922"/>
                    </a:cubicBezTo>
                    <a:cubicBezTo>
                      <a:pt x="6718" y="259964"/>
                      <a:pt x="0" y="243745"/>
                      <a:pt x="0" y="226834"/>
                    </a:cubicBezTo>
                    <a:lnTo>
                      <a:pt x="0" y="63764"/>
                    </a:lnTo>
                    <a:cubicBezTo>
                      <a:pt x="0" y="46853"/>
                      <a:pt x="6718" y="30634"/>
                      <a:pt x="18676" y="18676"/>
                    </a:cubicBezTo>
                    <a:cubicBezTo>
                      <a:pt x="30634" y="6718"/>
                      <a:pt x="46853" y="0"/>
                      <a:pt x="63764" y="0"/>
                    </a:cubicBezTo>
                    <a:close/>
                  </a:path>
                </a:pathLst>
              </a:custGeom>
              <a:solidFill>
                <a:srgbClr val="FFFFFF"/>
              </a:solidFill>
              <a:ln w="19050" cap="sq">
                <a:solidFill>
                  <a:srgbClr val="000000"/>
                </a:solidFill>
                <a:prstDash val="solid"/>
                <a:miter/>
              </a:ln>
            </p:spPr>
          </p:sp>
          <p:sp>
            <p:nvSpPr>
              <p:cNvPr id="63" name="TextBox 12">
                <a:extLst>
                  <a:ext uri="{FF2B5EF4-FFF2-40B4-BE49-F238E27FC236}">
                    <a16:creationId xmlns:a16="http://schemas.microsoft.com/office/drawing/2014/main" id="{CB696CCC-C0E9-469B-9DBC-6EE3BC81D236}"/>
                  </a:ext>
                </a:extLst>
              </p:cNvPr>
              <p:cNvSpPr txBox="1"/>
              <p:nvPr/>
            </p:nvSpPr>
            <p:spPr>
              <a:xfrm>
                <a:off x="0" y="-19050"/>
                <a:ext cx="601711" cy="309648"/>
              </a:xfrm>
              <a:prstGeom prst="rect">
                <a:avLst/>
              </a:prstGeom>
            </p:spPr>
            <p:txBody>
              <a:bodyPr lIns="50800" tIns="50800" rIns="50800" bIns="50800" rtlCol="0" anchor="ctr"/>
              <a:lstStyle/>
              <a:p>
                <a:pPr algn="ctr">
                  <a:lnSpc>
                    <a:spcPts val="1620"/>
                  </a:lnSpc>
                </a:pPr>
                <a:endParaRPr/>
              </a:p>
            </p:txBody>
          </p:sp>
        </p:grpSp>
        <p:sp>
          <p:nvSpPr>
            <p:cNvPr id="64" name="TextBox 13">
              <a:extLst>
                <a:ext uri="{FF2B5EF4-FFF2-40B4-BE49-F238E27FC236}">
                  <a16:creationId xmlns:a16="http://schemas.microsoft.com/office/drawing/2014/main" id="{0483549A-D83A-4846-9437-05E366678071}"/>
                </a:ext>
              </a:extLst>
            </p:cNvPr>
            <p:cNvSpPr txBox="1"/>
            <p:nvPr/>
          </p:nvSpPr>
          <p:spPr>
            <a:xfrm>
              <a:off x="5314875" y="2631681"/>
              <a:ext cx="1193306" cy="617220"/>
            </a:xfrm>
            <a:prstGeom prst="rect">
              <a:avLst/>
            </a:prstGeom>
          </p:spPr>
          <p:txBody>
            <a:bodyPr lIns="0" tIns="0" rIns="0" bIns="0" rtlCol="0" anchor="t">
              <a:spAutoFit/>
            </a:bodyPr>
            <a:lstStyle/>
            <a:p>
              <a:pPr algn="ctr">
                <a:lnSpc>
                  <a:spcPts val="1680"/>
                </a:lnSpc>
                <a:spcBef>
                  <a:spcPct val="0"/>
                </a:spcBef>
              </a:pPr>
              <a:r>
                <a:rPr lang="en-US" sz="1200" dirty="0">
                  <a:solidFill>
                    <a:srgbClr val="000000"/>
                  </a:solidFill>
                  <a:latin typeface="Garet"/>
                </a:rPr>
                <a:t>Grayscale  using Simulink HDL blocks</a:t>
              </a:r>
            </a:p>
          </p:txBody>
        </p:sp>
        <p:grpSp>
          <p:nvGrpSpPr>
            <p:cNvPr id="65" name="Group 14">
              <a:extLst>
                <a:ext uri="{FF2B5EF4-FFF2-40B4-BE49-F238E27FC236}">
                  <a16:creationId xmlns:a16="http://schemas.microsoft.com/office/drawing/2014/main" id="{D154C025-3738-41D9-A83C-540161362D08}"/>
                </a:ext>
              </a:extLst>
            </p:cNvPr>
            <p:cNvGrpSpPr/>
            <p:nvPr/>
          </p:nvGrpSpPr>
          <p:grpSpPr>
            <a:xfrm>
              <a:off x="2866762" y="2597991"/>
              <a:ext cx="1456973" cy="703649"/>
              <a:chOff x="0" y="0"/>
              <a:chExt cx="601711" cy="290598"/>
            </a:xfrm>
          </p:grpSpPr>
          <p:sp>
            <p:nvSpPr>
              <p:cNvPr id="66" name="Freeform 15">
                <a:extLst>
                  <a:ext uri="{FF2B5EF4-FFF2-40B4-BE49-F238E27FC236}">
                    <a16:creationId xmlns:a16="http://schemas.microsoft.com/office/drawing/2014/main" id="{62992807-0767-4941-9BAB-85F40ABB1067}"/>
                  </a:ext>
                </a:extLst>
              </p:cNvPr>
              <p:cNvSpPr/>
              <p:nvPr/>
            </p:nvSpPr>
            <p:spPr>
              <a:xfrm>
                <a:off x="0" y="0"/>
                <a:ext cx="601711" cy="290598"/>
              </a:xfrm>
              <a:custGeom>
                <a:avLst/>
                <a:gdLst/>
                <a:ahLst/>
                <a:cxnLst/>
                <a:rect l="l" t="t" r="r" b="b"/>
                <a:pathLst>
                  <a:path w="601711" h="290598">
                    <a:moveTo>
                      <a:pt x="63764" y="0"/>
                    </a:moveTo>
                    <a:lnTo>
                      <a:pt x="537947" y="0"/>
                    </a:lnTo>
                    <a:cubicBezTo>
                      <a:pt x="554858" y="0"/>
                      <a:pt x="571077" y="6718"/>
                      <a:pt x="583035" y="18676"/>
                    </a:cubicBezTo>
                    <a:cubicBezTo>
                      <a:pt x="594993" y="30634"/>
                      <a:pt x="601711" y="46853"/>
                      <a:pt x="601711" y="63764"/>
                    </a:cubicBezTo>
                    <a:lnTo>
                      <a:pt x="601711" y="226834"/>
                    </a:lnTo>
                    <a:cubicBezTo>
                      <a:pt x="601711" y="243745"/>
                      <a:pt x="594993" y="259964"/>
                      <a:pt x="583035" y="271922"/>
                    </a:cubicBezTo>
                    <a:cubicBezTo>
                      <a:pt x="571077" y="283880"/>
                      <a:pt x="554858" y="290598"/>
                      <a:pt x="537947" y="290598"/>
                    </a:cubicBezTo>
                    <a:lnTo>
                      <a:pt x="63764" y="290598"/>
                    </a:lnTo>
                    <a:cubicBezTo>
                      <a:pt x="46853" y="290598"/>
                      <a:pt x="30634" y="283880"/>
                      <a:pt x="18676" y="271922"/>
                    </a:cubicBezTo>
                    <a:cubicBezTo>
                      <a:pt x="6718" y="259964"/>
                      <a:pt x="0" y="243745"/>
                      <a:pt x="0" y="226834"/>
                    </a:cubicBezTo>
                    <a:lnTo>
                      <a:pt x="0" y="63764"/>
                    </a:lnTo>
                    <a:cubicBezTo>
                      <a:pt x="0" y="46853"/>
                      <a:pt x="6718" y="30634"/>
                      <a:pt x="18676" y="18676"/>
                    </a:cubicBezTo>
                    <a:cubicBezTo>
                      <a:pt x="30634" y="6718"/>
                      <a:pt x="46853" y="0"/>
                      <a:pt x="63764" y="0"/>
                    </a:cubicBezTo>
                    <a:close/>
                  </a:path>
                </a:pathLst>
              </a:custGeom>
              <a:solidFill>
                <a:srgbClr val="FFFFFF"/>
              </a:solidFill>
              <a:ln w="19050" cap="sq">
                <a:solidFill>
                  <a:srgbClr val="000000"/>
                </a:solidFill>
                <a:prstDash val="solid"/>
                <a:miter/>
              </a:ln>
            </p:spPr>
          </p:sp>
          <p:sp>
            <p:nvSpPr>
              <p:cNvPr id="106" name="TextBox 16">
                <a:extLst>
                  <a:ext uri="{FF2B5EF4-FFF2-40B4-BE49-F238E27FC236}">
                    <a16:creationId xmlns:a16="http://schemas.microsoft.com/office/drawing/2014/main" id="{C770DD8F-F9D5-42F7-9F4F-B0959CC35130}"/>
                  </a:ext>
                </a:extLst>
              </p:cNvPr>
              <p:cNvSpPr txBox="1"/>
              <p:nvPr/>
            </p:nvSpPr>
            <p:spPr>
              <a:xfrm>
                <a:off x="0" y="-19050"/>
                <a:ext cx="601711" cy="309648"/>
              </a:xfrm>
              <a:prstGeom prst="rect">
                <a:avLst/>
              </a:prstGeom>
            </p:spPr>
            <p:txBody>
              <a:bodyPr lIns="50800" tIns="50800" rIns="50800" bIns="50800" rtlCol="0" anchor="ctr"/>
              <a:lstStyle/>
              <a:p>
                <a:pPr algn="ctr">
                  <a:lnSpc>
                    <a:spcPts val="1620"/>
                  </a:lnSpc>
                </a:pPr>
                <a:endParaRPr/>
              </a:p>
            </p:txBody>
          </p:sp>
        </p:grpSp>
        <p:sp>
          <p:nvSpPr>
            <p:cNvPr id="107" name="TextBox 17">
              <a:extLst>
                <a:ext uri="{FF2B5EF4-FFF2-40B4-BE49-F238E27FC236}">
                  <a16:creationId xmlns:a16="http://schemas.microsoft.com/office/drawing/2014/main" id="{CB0A9282-AC32-4B3E-983A-B8E4555358B4}"/>
                </a:ext>
              </a:extLst>
            </p:cNvPr>
            <p:cNvSpPr txBox="1"/>
            <p:nvPr/>
          </p:nvSpPr>
          <p:spPr>
            <a:xfrm>
              <a:off x="2966605" y="2641115"/>
              <a:ext cx="1247821" cy="626745"/>
            </a:xfrm>
            <a:prstGeom prst="rect">
              <a:avLst/>
            </a:prstGeom>
          </p:spPr>
          <p:txBody>
            <a:bodyPr lIns="0" tIns="0" rIns="0" bIns="0" rtlCol="0" anchor="t">
              <a:spAutoFit/>
            </a:bodyPr>
            <a:lstStyle/>
            <a:p>
              <a:pPr algn="ctr">
                <a:lnSpc>
                  <a:spcPts val="1680"/>
                </a:lnSpc>
                <a:spcBef>
                  <a:spcPct val="0"/>
                </a:spcBef>
              </a:pPr>
              <a:r>
                <a:rPr lang="en-US" sz="1200">
                  <a:solidFill>
                    <a:srgbClr val="000000"/>
                  </a:solidFill>
                  <a:latin typeface="Garet"/>
                </a:rPr>
                <a:t>Vitis Model  to convert blocks into code </a:t>
              </a:r>
            </a:p>
          </p:txBody>
        </p:sp>
        <p:sp>
          <p:nvSpPr>
            <p:cNvPr id="108" name="AutoShape 18">
              <a:extLst>
                <a:ext uri="{FF2B5EF4-FFF2-40B4-BE49-F238E27FC236}">
                  <a16:creationId xmlns:a16="http://schemas.microsoft.com/office/drawing/2014/main" id="{C50AE6D1-E917-49BB-9217-C97124675AE4}"/>
                </a:ext>
              </a:extLst>
            </p:cNvPr>
            <p:cNvSpPr/>
            <p:nvPr/>
          </p:nvSpPr>
          <p:spPr>
            <a:xfrm flipV="1">
              <a:off x="8228229" y="1894341"/>
              <a:ext cx="8069" cy="703648"/>
            </a:xfrm>
            <a:prstGeom prst="line">
              <a:avLst/>
            </a:prstGeom>
            <a:ln w="19050" cap="rnd">
              <a:solidFill>
                <a:srgbClr val="000000"/>
              </a:solidFill>
              <a:prstDash val="solid"/>
              <a:headEnd type="arrow" w="med" len="sm"/>
              <a:tailEnd type="none" w="sm" len="sm"/>
            </a:ln>
          </p:spPr>
        </p:sp>
        <p:sp>
          <p:nvSpPr>
            <p:cNvPr id="109" name="AutoShape 19">
              <a:extLst>
                <a:ext uri="{FF2B5EF4-FFF2-40B4-BE49-F238E27FC236}">
                  <a16:creationId xmlns:a16="http://schemas.microsoft.com/office/drawing/2014/main" id="{A79F2AFA-8ABF-436E-A37B-7DF9A1AA3683}"/>
                </a:ext>
              </a:extLst>
            </p:cNvPr>
            <p:cNvSpPr/>
            <p:nvPr/>
          </p:nvSpPr>
          <p:spPr>
            <a:xfrm>
              <a:off x="6640015" y="2949816"/>
              <a:ext cx="859730" cy="0"/>
            </a:xfrm>
            <a:prstGeom prst="line">
              <a:avLst/>
            </a:prstGeom>
            <a:ln w="19050" cap="rnd">
              <a:solidFill>
                <a:srgbClr val="000000"/>
              </a:solidFill>
              <a:prstDash val="solid"/>
              <a:headEnd type="arrow" w="med" len="sm"/>
              <a:tailEnd type="none" w="sm" len="sm"/>
            </a:ln>
          </p:spPr>
        </p:sp>
        <p:sp>
          <p:nvSpPr>
            <p:cNvPr id="110" name="AutoShape 20">
              <a:extLst>
                <a:ext uri="{FF2B5EF4-FFF2-40B4-BE49-F238E27FC236}">
                  <a16:creationId xmlns:a16="http://schemas.microsoft.com/office/drawing/2014/main" id="{A42F8591-C65D-4722-847F-37A6B1E0394C}"/>
                </a:ext>
              </a:extLst>
            </p:cNvPr>
            <p:cNvSpPr/>
            <p:nvPr/>
          </p:nvSpPr>
          <p:spPr>
            <a:xfrm>
              <a:off x="4323734" y="2949816"/>
              <a:ext cx="859308" cy="0"/>
            </a:xfrm>
            <a:prstGeom prst="line">
              <a:avLst/>
            </a:prstGeom>
            <a:ln w="19050" cap="rnd">
              <a:solidFill>
                <a:srgbClr val="000000"/>
              </a:solidFill>
              <a:prstDash val="solid"/>
              <a:headEnd type="arrow" w="med" len="sm"/>
              <a:tailEnd type="none" w="sm" len="sm"/>
            </a:ln>
          </p:spPr>
        </p:sp>
        <p:grpSp>
          <p:nvGrpSpPr>
            <p:cNvPr id="111" name="Group 21">
              <a:extLst>
                <a:ext uri="{FF2B5EF4-FFF2-40B4-BE49-F238E27FC236}">
                  <a16:creationId xmlns:a16="http://schemas.microsoft.com/office/drawing/2014/main" id="{0712C2AE-98D6-4DC9-873D-BFCD2FBE7DE7}"/>
                </a:ext>
              </a:extLst>
            </p:cNvPr>
            <p:cNvGrpSpPr/>
            <p:nvPr/>
          </p:nvGrpSpPr>
          <p:grpSpPr>
            <a:xfrm>
              <a:off x="820218" y="4113471"/>
              <a:ext cx="1456973" cy="703649"/>
              <a:chOff x="0" y="0"/>
              <a:chExt cx="601711" cy="290598"/>
            </a:xfrm>
          </p:grpSpPr>
          <p:sp>
            <p:nvSpPr>
              <p:cNvPr id="112" name="Freeform 22">
                <a:extLst>
                  <a:ext uri="{FF2B5EF4-FFF2-40B4-BE49-F238E27FC236}">
                    <a16:creationId xmlns:a16="http://schemas.microsoft.com/office/drawing/2014/main" id="{DB081908-23BD-49E4-AF82-70C3D093E513}"/>
                  </a:ext>
                </a:extLst>
              </p:cNvPr>
              <p:cNvSpPr/>
              <p:nvPr/>
            </p:nvSpPr>
            <p:spPr>
              <a:xfrm>
                <a:off x="0" y="0"/>
                <a:ext cx="601711" cy="290598"/>
              </a:xfrm>
              <a:custGeom>
                <a:avLst/>
                <a:gdLst/>
                <a:ahLst/>
                <a:cxnLst/>
                <a:rect l="l" t="t" r="r" b="b"/>
                <a:pathLst>
                  <a:path w="601711" h="290598">
                    <a:moveTo>
                      <a:pt x="63764" y="0"/>
                    </a:moveTo>
                    <a:lnTo>
                      <a:pt x="537947" y="0"/>
                    </a:lnTo>
                    <a:cubicBezTo>
                      <a:pt x="554858" y="0"/>
                      <a:pt x="571077" y="6718"/>
                      <a:pt x="583035" y="18676"/>
                    </a:cubicBezTo>
                    <a:cubicBezTo>
                      <a:pt x="594993" y="30634"/>
                      <a:pt x="601711" y="46853"/>
                      <a:pt x="601711" y="63764"/>
                    </a:cubicBezTo>
                    <a:lnTo>
                      <a:pt x="601711" y="226834"/>
                    </a:lnTo>
                    <a:cubicBezTo>
                      <a:pt x="601711" y="243745"/>
                      <a:pt x="594993" y="259964"/>
                      <a:pt x="583035" y="271922"/>
                    </a:cubicBezTo>
                    <a:cubicBezTo>
                      <a:pt x="571077" y="283880"/>
                      <a:pt x="554858" y="290598"/>
                      <a:pt x="537947" y="290598"/>
                    </a:cubicBezTo>
                    <a:lnTo>
                      <a:pt x="63764" y="290598"/>
                    </a:lnTo>
                    <a:cubicBezTo>
                      <a:pt x="46853" y="290598"/>
                      <a:pt x="30634" y="283880"/>
                      <a:pt x="18676" y="271922"/>
                    </a:cubicBezTo>
                    <a:cubicBezTo>
                      <a:pt x="6718" y="259964"/>
                      <a:pt x="0" y="243745"/>
                      <a:pt x="0" y="226834"/>
                    </a:cubicBezTo>
                    <a:lnTo>
                      <a:pt x="0" y="63764"/>
                    </a:lnTo>
                    <a:cubicBezTo>
                      <a:pt x="0" y="46853"/>
                      <a:pt x="6718" y="30634"/>
                      <a:pt x="18676" y="18676"/>
                    </a:cubicBezTo>
                    <a:cubicBezTo>
                      <a:pt x="30634" y="6718"/>
                      <a:pt x="46853" y="0"/>
                      <a:pt x="63764" y="0"/>
                    </a:cubicBezTo>
                    <a:close/>
                  </a:path>
                </a:pathLst>
              </a:custGeom>
              <a:solidFill>
                <a:srgbClr val="FFFFFF"/>
              </a:solidFill>
              <a:ln w="19050" cap="sq">
                <a:solidFill>
                  <a:srgbClr val="000000"/>
                </a:solidFill>
                <a:prstDash val="solid"/>
                <a:miter/>
              </a:ln>
            </p:spPr>
          </p:sp>
          <p:sp>
            <p:nvSpPr>
              <p:cNvPr id="113" name="TextBox 23">
                <a:extLst>
                  <a:ext uri="{FF2B5EF4-FFF2-40B4-BE49-F238E27FC236}">
                    <a16:creationId xmlns:a16="http://schemas.microsoft.com/office/drawing/2014/main" id="{778E7809-6B65-49C7-8621-5ECE5FB5FD76}"/>
                  </a:ext>
                </a:extLst>
              </p:cNvPr>
              <p:cNvSpPr txBox="1"/>
              <p:nvPr/>
            </p:nvSpPr>
            <p:spPr>
              <a:xfrm>
                <a:off x="0" y="-19050"/>
                <a:ext cx="601711" cy="309648"/>
              </a:xfrm>
              <a:prstGeom prst="rect">
                <a:avLst/>
              </a:prstGeom>
            </p:spPr>
            <p:txBody>
              <a:bodyPr lIns="50800" tIns="50800" rIns="50800" bIns="50800" rtlCol="0" anchor="ctr"/>
              <a:lstStyle/>
              <a:p>
                <a:pPr algn="ctr">
                  <a:lnSpc>
                    <a:spcPts val="1620"/>
                  </a:lnSpc>
                </a:pPr>
                <a:endParaRPr/>
              </a:p>
            </p:txBody>
          </p:sp>
        </p:grpSp>
        <p:sp>
          <p:nvSpPr>
            <p:cNvPr id="114" name="TextBox 24">
              <a:extLst>
                <a:ext uri="{FF2B5EF4-FFF2-40B4-BE49-F238E27FC236}">
                  <a16:creationId xmlns:a16="http://schemas.microsoft.com/office/drawing/2014/main" id="{EF88E2A4-4688-4A98-AE9C-13E01D9DC04A}"/>
                </a:ext>
              </a:extLst>
            </p:cNvPr>
            <p:cNvSpPr txBox="1"/>
            <p:nvPr/>
          </p:nvSpPr>
          <p:spPr>
            <a:xfrm>
              <a:off x="884670" y="4262091"/>
              <a:ext cx="1300328" cy="407670"/>
            </a:xfrm>
            <a:prstGeom prst="rect">
              <a:avLst/>
            </a:prstGeom>
          </p:spPr>
          <p:txBody>
            <a:bodyPr lIns="0" tIns="0" rIns="0" bIns="0" rtlCol="0" anchor="t">
              <a:spAutoFit/>
            </a:bodyPr>
            <a:lstStyle/>
            <a:p>
              <a:pPr algn="ctr">
                <a:lnSpc>
                  <a:spcPts val="1680"/>
                </a:lnSpc>
                <a:spcBef>
                  <a:spcPct val="0"/>
                </a:spcBef>
              </a:pPr>
              <a:r>
                <a:rPr lang="en-US" sz="1200">
                  <a:solidFill>
                    <a:srgbClr val="000000"/>
                  </a:solidFill>
                  <a:latin typeface="Garet"/>
                </a:rPr>
                <a:t>Sobel X and Y Modules</a:t>
              </a:r>
            </a:p>
          </p:txBody>
        </p:sp>
        <p:grpSp>
          <p:nvGrpSpPr>
            <p:cNvPr id="115" name="Group 25">
              <a:extLst>
                <a:ext uri="{FF2B5EF4-FFF2-40B4-BE49-F238E27FC236}">
                  <a16:creationId xmlns:a16="http://schemas.microsoft.com/office/drawing/2014/main" id="{89636492-1F9D-4B7E-8036-331F284CBA78}"/>
                </a:ext>
              </a:extLst>
            </p:cNvPr>
            <p:cNvGrpSpPr/>
            <p:nvPr/>
          </p:nvGrpSpPr>
          <p:grpSpPr>
            <a:xfrm>
              <a:off x="820218" y="5373730"/>
              <a:ext cx="1456973" cy="703649"/>
              <a:chOff x="0" y="0"/>
              <a:chExt cx="601711" cy="290598"/>
            </a:xfrm>
          </p:grpSpPr>
          <p:sp>
            <p:nvSpPr>
              <p:cNvPr id="116" name="Freeform 26">
                <a:extLst>
                  <a:ext uri="{FF2B5EF4-FFF2-40B4-BE49-F238E27FC236}">
                    <a16:creationId xmlns:a16="http://schemas.microsoft.com/office/drawing/2014/main" id="{7ED80512-63E5-4FCA-8C18-0E0D6B807DA7}"/>
                  </a:ext>
                </a:extLst>
              </p:cNvPr>
              <p:cNvSpPr/>
              <p:nvPr/>
            </p:nvSpPr>
            <p:spPr>
              <a:xfrm>
                <a:off x="0" y="0"/>
                <a:ext cx="601711" cy="290598"/>
              </a:xfrm>
              <a:custGeom>
                <a:avLst/>
                <a:gdLst/>
                <a:ahLst/>
                <a:cxnLst/>
                <a:rect l="l" t="t" r="r" b="b"/>
                <a:pathLst>
                  <a:path w="601711" h="290598">
                    <a:moveTo>
                      <a:pt x="63764" y="0"/>
                    </a:moveTo>
                    <a:lnTo>
                      <a:pt x="537947" y="0"/>
                    </a:lnTo>
                    <a:cubicBezTo>
                      <a:pt x="554858" y="0"/>
                      <a:pt x="571077" y="6718"/>
                      <a:pt x="583035" y="18676"/>
                    </a:cubicBezTo>
                    <a:cubicBezTo>
                      <a:pt x="594993" y="30634"/>
                      <a:pt x="601711" y="46853"/>
                      <a:pt x="601711" y="63764"/>
                    </a:cubicBezTo>
                    <a:lnTo>
                      <a:pt x="601711" y="226834"/>
                    </a:lnTo>
                    <a:cubicBezTo>
                      <a:pt x="601711" y="243745"/>
                      <a:pt x="594993" y="259964"/>
                      <a:pt x="583035" y="271922"/>
                    </a:cubicBezTo>
                    <a:cubicBezTo>
                      <a:pt x="571077" y="283880"/>
                      <a:pt x="554858" y="290598"/>
                      <a:pt x="537947" y="290598"/>
                    </a:cubicBezTo>
                    <a:lnTo>
                      <a:pt x="63764" y="290598"/>
                    </a:lnTo>
                    <a:cubicBezTo>
                      <a:pt x="46853" y="290598"/>
                      <a:pt x="30634" y="283880"/>
                      <a:pt x="18676" y="271922"/>
                    </a:cubicBezTo>
                    <a:cubicBezTo>
                      <a:pt x="6718" y="259964"/>
                      <a:pt x="0" y="243745"/>
                      <a:pt x="0" y="226834"/>
                    </a:cubicBezTo>
                    <a:lnTo>
                      <a:pt x="0" y="63764"/>
                    </a:lnTo>
                    <a:cubicBezTo>
                      <a:pt x="0" y="46853"/>
                      <a:pt x="6718" y="30634"/>
                      <a:pt x="18676" y="18676"/>
                    </a:cubicBezTo>
                    <a:cubicBezTo>
                      <a:pt x="30634" y="6718"/>
                      <a:pt x="46853" y="0"/>
                      <a:pt x="63764" y="0"/>
                    </a:cubicBezTo>
                    <a:close/>
                  </a:path>
                </a:pathLst>
              </a:custGeom>
              <a:solidFill>
                <a:srgbClr val="FFFFFF"/>
              </a:solidFill>
              <a:ln w="19050" cap="sq">
                <a:solidFill>
                  <a:srgbClr val="000000"/>
                </a:solidFill>
                <a:prstDash val="solid"/>
                <a:miter/>
              </a:ln>
            </p:spPr>
          </p:sp>
          <p:sp>
            <p:nvSpPr>
              <p:cNvPr id="117" name="TextBox 27">
                <a:extLst>
                  <a:ext uri="{FF2B5EF4-FFF2-40B4-BE49-F238E27FC236}">
                    <a16:creationId xmlns:a16="http://schemas.microsoft.com/office/drawing/2014/main" id="{6A4FE281-C566-418D-AFF2-D228D6DBE2CE}"/>
                  </a:ext>
                </a:extLst>
              </p:cNvPr>
              <p:cNvSpPr txBox="1"/>
              <p:nvPr/>
            </p:nvSpPr>
            <p:spPr>
              <a:xfrm>
                <a:off x="0" y="-19050"/>
                <a:ext cx="601711" cy="309648"/>
              </a:xfrm>
              <a:prstGeom prst="rect">
                <a:avLst/>
              </a:prstGeom>
            </p:spPr>
            <p:txBody>
              <a:bodyPr lIns="50800" tIns="50800" rIns="50800" bIns="50800" rtlCol="0" anchor="ctr"/>
              <a:lstStyle/>
              <a:p>
                <a:pPr algn="ctr">
                  <a:lnSpc>
                    <a:spcPts val="1620"/>
                  </a:lnSpc>
                </a:pPr>
                <a:endParaRPr/>
              </a:p>
            </p:txBody>
          </p:sp>
        </p:grpSp>
        <p:sp>
          <p:nvSpPr>
            <p:cNvPr id="118" name="TextBox 28">
              <a:extLst>
                <a:ext uri="{FF2B5EF4-FFF2-40B4-BE49-F238E27FC236}">
                  <a16:creationId xmlns:a16="http://schemas.microsoft.com/office/drawing/2014/main" id="{9EB1B10A-A0A1-4B5B-B959-4C9A05E65569}"/>
                </a:ext>
              </a:extLst>
            </p:cNvPr>
            <p:cNvSpPr txBox="1"/>
            <p:nvPr/>
          </p:nvSpPr>
          <p:spPr>
            <a:xfrm>
              <a:off x="884670" y="5417575"/>
              <a:ext cx="1335761" cy="617220"/>
            </a:xfrm>
            <a:prstGeom prst="rect">
              <a:avLst/>
            </a:prstGeom>
          </p:spPr>
          <p:txBody>
            <a:bodyPr lIns="0" tIns="0" rIns="0" bIns="0" rtlCol="0" anchor="t">
              <a:spAutoFit/>
            </a:bodyPr>
            <a:lstStyle/>
            <a:p>
              <a:pPr algn="ctr">
                <a:lnSpc>
                  <a:spcPts val="1680"/>
                </a:lnSpc>
                <a:spcBef>
                  <a:spcPct val="0"/>
                </a:spcBef>
              </a:pPr>
              <a:r>
                <a:rPr lang="en-US" sz="1200" dirty="0">
                  <a:solidFill>
                    <a:srgbClr val="000000"/>
                  </a:solidFill>
                  <a:latin typeface="Garet"/>
                </a:rPr>
                <a:t>Gradient Magnitude in </a:t>
              </a:r>
              <a:r>
                <a:rPr lang="en-US" sz="1200" dirty="0" err="1">
                  <a:solidFill>
                    <a:srgbClr val="000000"/>
                  </a:solidFill>
                  <a:latin typeface="Garet"/>
                </a:rPr>
                <a:t>verilog</a:t>
              </a:r>
              <a:r>
                <a:rPr lang="en-US" sz="1200" dirty="0">
                  <a:solidFill>
                    <a:srgbClr val="000000"/>
                  </a:solidFill>
                  <a:latin typeface="Garet"/>
                </a:rPr>
                <a:t> </a:t>
              </a:r>
            </a:p>
          </p:txBody>
        </p:sp>
        <p:grpSp>
          <p:nvGrpSpPr>
            <p:cNvPr id="119" name="Group 29">
              <a:extLst>
                <a:ext uri="{FF2B5EF4-FFF2-40B4-BE49-F238E27FC236}">
                  <a16:creationId xmlns:a16="http://schemas.microsoft.com/office/drawing/2014/main" id="{3AA7BD47-8CCC-4F0D-89D4-835EB5C0F409}"/>
                </a:ext>
              </a:extLst>
            </p:cNvPr>
            <p:cNvGrpSpPr/>
            <p:nvPr/>
          </p:nvGrpSpPr>
          <p:grpSpPr>
            <a:xfrm>
              <a:off x="2862029" y="5373730"/>
              <a:ext cx="1456973" cy="703649"/>
              <a:chOff x="0" y="0"/>
              <a:chExt cx="601711" cy="290598"/>
            </a:xfrm>
          </p:grpSpPr>
          <p:sp>
            <p:nvSpPr>
              <p:cNvPr id="120" name="Freeform 30">
                <a:extLst>
                  <a:ext uri="{FF2B5EF4-FFF2-40B4-BE49-F238E27FC236}">
                    <a16:creationId xmlns:a16="http://schemas.microsoft.com/office/drawing/2014/main" id="{514984C0-E408-4BB5-9051-40B1A433A174}"/>
                  </a:ext>
                </a:extLst>
              </p:cNvPr>
              <p:cNvSpPr/>
              <p:nvPr/>
            </p:nvSpPr>
            <p:spPr>
              <a:xfrm>
                <a:off x="0" y="0"/>
                <a:ext cx="601711" cy="290598"/>
              </a:xfrm>
              <a:custGeom>
                <a:avLst/>
                <a:gdLst/>
                <a:ahLst/>
                <a:cxnLst/>
                <a:rect l="l" t="t" r="r" b="b"/>
                <a:pathLst>
                  <a:path w="601711" h="290598">
                    <a:moveTo>
                      <a:pt x="63764" y="0"/>
                    </a:moveTo>
                    <a:lnTo>
                      <a:pt x="537947" y="0"/>
                    </a:lnTo>
                    <a:cubicBezTo>
                      <a:pt x="554858" y="0"/>
                      <a:pt x="571077" y="6718"/>
                      <a:pt x="583035" y="18676"/>
                    </a:cubicBezTo>
                    <a:cubicBezTo>
                      <a:pt x="594993" y="30634"/>
                      <a:pt x="601711" y="46853"/>
                      <a:pt x="601711" y="63764"/>
                    </a:cubicBezTo>
                    <a:lnTo>
                      <a:pt x="601711" y="226834"/>
                    </a:lnTo>
                    <a:cubicBezTo>
                      <a:pt x="601711" y="243745"/>
                      <a:pt x="594993" y="259964"/>
                      <a:pt x="583035" y="271922"/>
                    </a:cubicBezTo>
                    <a:cubicBezTo>
                      <a:pt x="571077" y="283880"/>
                      <a:pt x="554858" y="290598"/>
                      <a:pt x="537947" y="290598"/>
                    </a:cubicBezTo>
                    <a:lnTo>
                      <a:pt x="63764" y="290598"/>
                    </a:lnTo>
                    <a:cubicBezTo>
                      <a:pt x="46853" y="290598"/>
                      <a:pt x="30634" y="283880"/>
                      <a:pt x="18676" y="271922"/>
                    </a:cubicBezTo>
                    <a:cubicBezTo>
                      <a:pt x="6718" y="259964"/>
                      <a:pt x="0" y="243745"/>
                      <a:pt x="0" y="226834"/>
                    </a:cubicBezTo>
                    <a:lnTo>
                      <a:pt x="0" y="63764"/>
                    </a:lnTo>
                    <a:cubicBezTo>
                      <a:pt x="0" y="46853"/>
                      <a:pt x="6718" y="30634"/>
                      <a:pt x="18676" y="18676"/>
                    </a:cubicBezTo>
                    <a:cubicBezTo>
                      <a:pt x="30634" y="6718"/>
                      <a:pt x="46853" y="0"/>
                      <a:pt x="63764" y="0"/>
                    </a:cubicBezTo>
                    <a:close/>
                  </a:path>
                </a:pathLst>
              </a:custGeom>
              <a:solidFill>
                <a:srgbClr val="FFFFFF"/>
              </a:solidFill>
              <a:ln w="19050" cap="sq">
                <a:solidFill>
                  <a:srgbClr val="000000"/>
                </a:solidFill>
                <a:prstDash val="solid"/>
                <a:miter/>
              </a:ln>
            </p:spPr>
          </p:sp>
          <p:sp>
            <p:nvSpPr>
              <p:cNvPr id="121" name="TextBox 31">
                <a:extLst>
                  <a:ext uri="{FF2B5EF4-FFF2-40B4-BE49-F238E27FC236}">
                    <a16:creationId xmlns:a16="http://schemas.microsoft.com/office/drawing/2014/main" id="{3145C7DD-D46F-439A-9DB3-445E91DA8568}"/>
                  </a:ext>
                </a:extLst>
              </p:cNvPr>
              <p:cNvSpPr txBox="1"/>
              <p:nvPr/>
            </p:nvSpPr>
            <p:spPr>
              <a:xfrm>
                <a:off x="0" y="-19050"/>
                <a:ext cx="601711" cy="309648"/>
              </a:xfrm>
              <a:prstGeom prst="rect">
                <a:avLst/>
              </a:prstGeom>
            </p:spPr>
            <p:txBody>
              <a:bodyPr lIns="50800" tIns="50800" rIns="50800" bIns="50800" rtlCol="0" anchor="ctr"/>
              <a:lstStyle/>
              <a:p>
                <a:pPr algn="ctr">
                  <a:lnSpc>
                    <a:spcPts val="1620"/>
                  </a:lnSpc>
                </a:pPr>
                <a:endParaRPr/>
              </a:p>
            </p:txBody>
          </p:sp>
        </p:grpSp>
        <p:sp>
          <p:nvSpPr>
            <p:cNvPr id="122" name="TextBox 32">
              <a:extLst>
                <a:ext uri="{FF2B5EF4-FFF2-40B4-BE49-F238E27FC236}">
                  <a16:creationId xmlns:a16="http://schemas.microsoft.com/office/drawing/2014/main" id="{D18AD06F-71C4-420F-9CB0-C69DDFBF4012}"/>
                </a:ext>
              </a:extLst>
            </p:cNvPr>
            <p:cNvSpPr txBox="1"/>
            <p:nvPr/>
          </p:nvSpPr>
          <p:spPr>
            <a:xfrm>
              <a:off x="3038030" y="5522350"/>
              <a:ext cx="1086042" cy="407670"/>
            </a:xfrm>
            <a:prstGeom prst="rect">
              <a:avLst/>
            </a:prstGeom>
          </p:spPr>
          <p:txBody>
            <a:bodyPr lIns="0" tIns="0" rIns="0" bIns="0" rtlCol="0" anchor="t">
              <a:spAutoFit/>
            </a:bodyPr>
            <a:lstStyle/>
            <a:p>
              <a:pPr algn="ctr">
                <a:lnSpc>
                  <a:spcPts val="1680"/>
                </a:lnSpc>
                <a:spcBef>
                  <a:spcPct val="0"/>
                </a:spcBef>
              </a:pPr>
              <a:r>
                <a:rPr lang="en-US" sz="1200">
                  <a:solidFill>
                    <a:srgbClr val="000000"/>
                  </a:solidFill>
                  <a:latin typeface="Garet"/>
                </a:rPr>
                <a:t>Thresholding Image </a:t>
              </a:r>
            </a:p>
          </p:txBody>
        </p:sp>
        <p:grpSp>
          <p:nvGrpSpPr>
            <p:cNvPr id="123" name="Group 33">
              <a:extLst>
                <a:ext uri="{FF2B5EF4-FFF2-40B4-BE49-F238E27FC236}">
                  <a16:creationId xmlns:a16="http://schemas.microsoft.com/office/drawing/2014/main" id="{FC0212A9-DABA-45B3-8B42-17ABA0A0C15D}"/>
                </a:ext>
              </a:extLst>
            </p:cNvPr>
            <p:cNvGrpSpPr/>
            <p:nvPr/>
          </p:nvGrpSpPr>
          <p:grpSpPr>
            <a:xfrm>
              <a:off x="5183042" y="5373730"/>
              <a:ext cx="1456973" cy="509860"/>
              <a:chOff x="0" y="0"/>
              <a:chExt cx="1942630" cy="679814"/>
            </a:xfrm>
          </p:grpSpPr>
          <p:grpSp>
            <p:nvGrpSpPr>
              <p:cNvPr id="124" name="Group 34">
                <a:extLst>
                  <a:ext uri="{FF2B5EF4-FFF2-40B4-BE49-F238E27FC236}">
                    <a16:creationId xmlns:a16="http://schemas.microsoft.com/office/drawing/2014/main" id="{85F2F022-C9C2-4909-B4D9-65CE6C9C3EB3}"/>
                  </a:ext>
                </a:extLst>
              </p:cNvPr>
              <p:cNvGrpSpPr/>
              <p:nvPr/>
            </p:nvGrpSpPr>
            <p:grpSpPr>
              <a:xfrm>
                <a:off x="0" y="0"/>
                <a:ext cx="1942630" cy="679814"/>
                <a:chOff x="0" y="0"/>
                <a:chExt cx="601711" cy="210566"/>
              </a:xfrm>
            </p:grpSpPr>
            <p:sp>
              <p:nvSpPr>
                <p:cNvPr id="126" name="Freeform 35">
                  <a:extLst>
                    <a:ext uri="{FF2B5EF4-FFF2-40B4-BE49-F238E27FC236}">
                      <a16:creationId xmlns:a16="http://schemas.microsoft.com/office/drawing/2014/main" id="{3FE70229-F815-417F-ABDE-D4A65375AE81}"/>
                    </a:ext>
                  </a:extLst>
                </p:cNvPr>
                <p:cNvSpPr/>
                <p:nvPr/>
              </p:nvSpPr>
              <p:spPr>
                <a:xfrm>
                  <a:off x="0" y="0"/>
                  <a:ext cx="601711" cy="210566"/>
                </a:xfrm>
                <a:custGeom>
                  <a:avLst/>
                  <a:gdLst/>
                  <a:ahLst/>
                  <a:cxnLst/>
                  <a:rect l="l" t="t" r="r" b="b"/>
                  <a:pathLst>
                    <a:path w="601711" h="210566">
                      <a:moveTo>
                        <a:pt x="63764" y="0"/>
                      </a:moveTo>
                      <a:lnTo>
                        <a:pt x="537947" y="0"/>
                      </a:lnTo>
                      <a:cubicBezTo>
                        <a:pt x="554858" y="0"/>
                        <a:pt x="571077" y="6718"/>
                        <a:pt x="583035" y="18676"/>
                      </a:cubicBezTo>
                      <a:cubicBezTo>
                        <a:pt x="594993" y="30634"/>
                        <a:pt x="601711" y="46853"/>
                        <a:pt x="601711" y="63764"/>
                      </a:cubicBezTo>
                      <a:lnTo>
                        <a:pt x="601711" y="146801"/>
                      </a:lnTo>
                      <a:cubicBezTo>
                        <a:pt x="601711" y="163713"/>
                        <a:pt x="594993" y="179931"/>
                        <a:pt x="583035" y="191890"/>
                      </a:cubicBezTo>
                      <a:cubicBezTo>
                        <a:pt x="571077" y="203848"/>
                        <a:pt x="554858" y="210566"/>
                        <a:pt x="537947" y="210566"/>
                      </a:cubicBezTo>
                      <a:lnTo>
                        <a:pt x="63764" y="210566"/>
                      </a:lnTo>
                      <a:cubicBezTo>
                        <a:pt x="46853" y="210566"/>
                        <a:pt x="30634" y="203848"/>
                        <a:pt x="18676" y="191890"/>
                      </a:cubicBezTo>
                      <a:cubicBezTo>
                        <a:pt x="6718" y="179931"/>
                        <a:pt x="0" y="163713"/>
                        <a:pt x="0" y="146801"/>
                      </a:cubicBezTo>
                      <a:lnTo>
                        <a:pt x="0" y="63764"/>
                      </a:lnTo>
                      <a:cubicBezTo>
                        <a:pt x="0" y="46853"/>
                        <a:pt x="6718" y="30634"/>
                        <a:pt x="18676" y="18676"/>
                      </a:cubicBezTo>
                      <a:cubicBezTo>
                        <a:pt x="30634" y="6718"/>
                        <a:pt x="46853" y="0"/>
                        <a:pt x="63764" y="0"/>
                      </a:cubicBezTo>
                      <a:close/>
                    </a:path>
                  </a:pathLst>
                </a:custGeom>
                <a:solidFill>
                  <a:srgbClr val="FFFFFF"/>
                </a:solidFill>
                <a:ln w="19050" cap="sq">
                  <a:solidFill>
                    <a:srgbClr val="000000"/>
                  </a:solidFill>
                  <a:prstDash val="solid"/>
                  <a:miter/>
                </a:ln>
              </p:spPr>
            </p:sp>
            <p:sp>
              <p:nvSpPr>
                <p:cNvPr id="127" name="TextBox 36">
                  <a:extLst>
                    <a:ext uri="{FF2B5EF4-FFF2-40B4-BE49-F238E27FC236}">
                      <a16:creationId xmlns:a16="http://schemas.microsoft.com/office/drawing/2014/main" id="{8E9FC12B-6FC0-4497-9EE5-70FE19F9FF5F}"/>
                    </a:ext>
                  </a:extLst>
                </p:cNvPr>
                <p:cNvSpPr txBox="1"/>
                <p:nvPr/>
              </p:nvSpPr>
              <p:spPr>
                <a:xfrm>
                  <a:off x="0" y="-19050"/>
                  <a:ext cx="601711" cy="229616"/>
                </a:xfrm>
                <a:prstGeom prst="rect">
                  <a:avLst/>
                </a:prstGeom>
              </p:spPr>
              <p:txBody>
                <a:bodyPr lIns="50800" tIns="50800" rIns="50800" bIns="50800" rtlCol="0" anchor="ctr"/>
                <a:lstStyle/>
                <a:p>
                  <a:pPr algn="ctr">
                    <a:lnSpc>
                      <a:spcPts val="1620"/>
                    </a:lnSpc>
                  </a:pPr>
                  <a:endParaRPr/>
                </a:p>
              </p:txBody>
            </p:sp>
          </p:grpSp>
          <p:sp>
            <p:nvSpPr>
              <p:cNvPr id="125" name="TextBox 37">
                <a:extLst>
                  <a:ext uri="{FF2B5EF4-FFF2-40B4-BE49-F238E27FC236}">
                    <a16:creationId xmlns:a16="http://schemas.microsoft.com/office/drawing/2014/main" id="{D7119347-CB81-4476-909D-617AE046A3AC}"/>
                  </a:ext>
                </a:extLst>
              </p:cNvPr>
              <p:cNvSpPr txBox="1"/>
              <p:nvPr/>
            </p:nvSpPr>
            <p:spPr>
              <a:xfrm>
                <a:off x="186941" y="194984"/>
                <a:ext cx="1543509" cy="267335"/>
              </a:xfrm>
              <a:prstGeom prst="rect">
                <a:avLst/>
              </a:prstGeom>
            </p:spPr>
            <p:txBody>
              <a:bodyPr lIns="0" tIns="0" rIns="0" bIns="0" rtlCol="0" anchor="t">
                <a:spAutoFit/>
              </a:bodyPr>
              <a:lstStyle/>
              <a:p>
                <a:pPr algn="ctr">
                  <a:lnSpc>
                    <a:spcPts val="1679"/>
                  </a:lnSpc>
                  <a:spcBef>
                    <a:spcPct val="0"/>
                  </a:spcBef>
                </a:pPr>
                <a:r>
                  <a:rPr lang="en-US" sz="1200">
                    <a:solidFill>
                      <a:srgbClr val="000000"/>
                    </a:solidFill>
                    <a:latin typeface="Garet"/>
                  </a:rPr>
                  <a:t>Run Synthesis</a:t>
                </a:r>
              </a:p>
            </p:txBody>
          </p:sp>
        </p:grpSp>
        <p:sp>
          <p:nvSpPr>
            <p:cNvPr id="128" name="AutoShape 38">
              <a:extLst>
                <a:ext uri="{FF2B5EF4-FFF2-40B4-BE49-F238E27FC236}">
                  <a16:creationId xmlns:a16="http://schemas.microsoft.com/office/drawing/2014/main" id="{2815B092-DFC5-4F48-9F2A-1D6D623FFA7C}"/>
                </a:ext>
              </a:extLst>
            </p:cNvPr>
            <p:cNvSpPr/>
            <p:nvPr/>
          </p:nvSpPr>
          <p:spPr>
            <a:xfrm flipH="1" flipV="1">
              <a:off x="1548705" y="3451878"/>
              <a:ext cx="0" cy="661593"/>
            </a:xfrm>
            <a:prstGeom prst="line">
              <a:avLst/>
            </a:prstGeom>
            <a:ln w="19050" cap="rnd">
              <a:solidFill>
                <a:srgbClr val="000000"/>
              </a:solidFill>
              <a:prstDash val="solid"/>
              <a:headEnd type="arrow" w="med" len="sm"/>
              <a:tailEnd type="none" w="sm" len="sm"/>
            </a:ln>
          </p:spPr>
        </p:sp>
        <p:sp>
          <p:nvSpPr>
            <p:cNvPr id="129" name="AutoShape 39">
              <a:extLst>
                <a:ext uri="{FF2B5EF4-FFF2-40B4-BE49-F238E27FC236}">
                  <a16:creationId xmlns:a16="http://schemas.microsoft.com/office/drawing/2014/main" id="{F6A82E63-096B-4729-B1CD-043302C43C42}"/>
                </a:ext>
              </a:extLst>
            </p:cNvPr>
            <p:cNvSpPr/>
            <p:nvPr/>
          </p:nvSpPr>
          <p:spPr>
            <a:xfrm flipH="1" flipV="1">
              <a:off x="1548705" y="4817119"/>
              <a:ext cx="0" cy="556609"/>
            </a:xfrm>
            <a:prstGeom prst="line">
              <a:avLst/>
            </a:prstGeom>
            <a:ln w="19050" cap="rnd">
              <a:solidFill>
                <a:srgbClr val="000000"/>
              </a:solidFill>
              <a:prstDash val="solid"/>
              <a:headEnd type="arrow" w="med" len="sm"/>
              <a:tailEnd type="none" w="sm" len="sm"/>
            </a:ln>
          </p:spPr>
        </p:sp>
        <p:sp>
          <p:nvSpPr>
            <p:cNvPr id="130" name="AutoShape 40">
              <a:extLst>
                <a:ext uri="{FF2B5EF4-FFF2-40B4-BE49-F238E27FC236}">
                  <a16:creationId xmlns:a16="http://schemas.microsoft.com/office/drawing/2014/main" id="{818FC235-AB61-4F5B-8187-4CA8946ED1D1}"/>
                </a:ext>
              </a:extLst>
            </p:cNvPr>
            <p:cNvSpPr/>
            <p:nvPr/>
          </p:nvSpPr>
          <p:spPr>
            <a:xfrm flipH="1">
              <a:off x="6621411" y="5670868"/>
              <a:ext cx="911516" cy="0"/>
            </a:xfrm>
            <a:prstGeom prst="line">
              <a:avLst/>
            </a:prstGeom>
            <a:ln w="19050" cap="rnd">
              <a:solidFill>
                <a:srgbClr val="000000"/>
              </a:solidFill>
              <a:prstDash val="solid"/>
              <a:headEnd type="arrow" w="med" len="sm"/>
              <a:tailEnd type="none" w="sm" len="sm"/>
            </a:ln>
          </p:spPr>
        </p:sp>
        <p:sp>
          <p:nvSpPr>
            <p:cNvPr id="131" name="AutoShape 41">
              <a:extLst>
                <a:ext uri="{FF2B5EF4-FFF2-40B4-BE49-F238E27FC236}">
                  <a16:creationId xmlns:a16="http://schemas.microsoft.com/office/drawing/2014/main" id="{B7BE8532-02C2-45CF-9B46-ABA0131FD7C3}"/>
                </a:ext>
              </a:extLst>
            </p:cNvPr>
            <p:cNvSpPr/>
            <p:nvPr/>
          </p:nvSpPr>
          <p:spPr>
            <a:xfrm flipH="1">
              <a:off x="2277191" y="5725555"/>
              <a:ext cx="584838" cy="0"/>
            </a:xfrm>
            <a:prstGeom prst="line">
              <a:avLst/>
            </a:prstGeom>
            <a:ln w="19050" cap="rnd">
              <a:solidFill>
                <a:srgbClr val="000000"/>
              </a:solidFill>
              <a:prstDash val="solid"/>
              <a:headEnd type="arrow" w="med" len="sm"/>
              <a:tailEnd type="none" w="sm" len="sm"/>
            </a:ln>
          </p:spPr>
        </p:sp>
        <p:grpSp>
          <p:nvGrpSpPr>
            <p:cNvPr id="132" name="Group 42">
              <a:extLst>
                <a:ext uri="{FF2B5EF4-FFF2-40B4-BE49-F238E27FC236}">
                  <a16:creationId xmlns:a16="http://schemas.microsoft.com/office/drawing/2014/main" id="{BE1390FC-0BC4-4F3E-9E38-EB39CB2B958D}"/>
                </a:ext>
              </a:extLst>
            </p:cNvPr>
            <p:cNvGrpSpPr/>
            <p:nvPr/>
          </p:nvGrpSpPr>
          <p:grpSpPr>
            <a:xfrm>
              <a:off x="820218" y="2845714"/>
              <a:ext cx="1456973" cy="703649"/>
              <a:chOff x="0" y="0"/>
              <a:chExt cx="601711" cy="290598"/>
            </a:xfrm>
          </p:grpSpPr>
          <p:sp>
            <p:nvSpPr>
              <p:cNvPr id="133" name="Freeform 43">
                <a:extLst>
                  <a:ext uri="{FF2B5EF4-FFF2-40B4-BE49-F238E27FC236}">
                    <a16:creationId xmlns:a16="http://schemas.microsoft.com/office/drawing/2014/main" id="{44921D3D-5E22-4B06-93D7-EE7FDFEB6E4D}"/>
                  </a:ext>
                </a:extLst>
              </p:cNvPr>
              <p:cNvSpPr/>
              <p:nvPr/>
            </p:nvSpPr>
            <p:spPr>
              <a:xfrm>
                <a:off x="0" y="0"/>
                <a:ext cx="601711" cy="290598"/>
              </a:xfrm>
              <a:custGeom>
                <a:avLst/>
                <a:gdLst/>
                <a:ahLst/>
                <a:cxnLst/>
                <a:rect l="l" t="t" r="r" b="b"/>
                <a:pathLst>
                  <a:path w="601711" h="290598">
                    <a:moveTo>
                      <a:pt x="63764" y="0"/>
                    </a:moveTo>
                    <a:lnTo>
                      <a:pt x="537947" y="0"/>
                    </a:lnTo>
                    <a:cubicBezTo>
                      <a:pt x="554858" y="0"/>
                      <a:pt x="571077" y="6718"/>
                      <a:pt x="583035" y="18676"/>
                    </a:cubicBezTo>
                    <a:cubicBezTo>
                      <a:pt x="594993" y="30634"/>
                      <a:pt x="601711" y="46853"/>
                      <a:pt x="601711" y="63764"/>
                    </a:cubicBezTo>
                    <a:lnTo>
                      <a:pt x="601711" y="226834"/>
                    </a:lnTo>
                    <a:cubicBezTo>
                      <a:pt x="601711" y="243745"/>
                      <a:pt x="594993" y="259964"/>
                      <a:pt x="583035" y="271922"/>
                    </a:cubicBezTo>
                    <a:cubicBezTo>
                      <a:pt x="571077" y="283880"/>
                      <a:pt x="554858" y="290598"/>
                      <a:pt x="537947" y="290598"/>
                    </a:cubicBezTo>
                    <a:lnTo>
                      <a:pt x="63764" y="290598"/>
                    </a:lnTo>
                    <a:cubicBezTo>
                      <a:pt x="46853" y="290598"/>
                      <a:pt x="30634" y="283880"/>
                      <a:pt x="18676" y="271922"/>
                    </a:cubicBezTo>
                    <a:cubicBezTo>
                      <a:pt x="6718" y="259964"/>
                      <a:pt x="0" y="243745"/>
                      <a:pt x="0" y="226834"/>
                    </a:cubicBezTo>
                    <a:lnTo>
                      <a:pt x="0" y="63764"/>
                    </a:lnTo>
                    <a:cubicBezTo>
                      <a:pt x="0" y="46853"/>
                      <a:pt x="6718" y="30634"/>
                      <a:pt x="18676" y="18676"/>
                    </a:cubicBezTo>
                    <a:cubicBezTo>
                      <a:pt x="30634" y="6718"/>
                      <a:pt x="46853" y="0"/>
                      <a:pt x="63764" y="0"/>
                    </a:cubicBezTo>
                    <a:close/>
                  </a:path>
                </a:pathLst>
              </a:custGeom>
              <a:solidFill>
                <a:srgbClr val="FFFFFF"/>
              </a:solidFill>
              <a:ln w="19050" cap="sq">
                <a:solidFill>
                  <a:srgbClr val="000000"/>
                </a:solidFill>
                <a:prstDash val="solid"/>
                <a:miter/>
              </a:ln>
            </p:spPr>
          </p:sp>
          <p:sp>
            <p:nvSpPr>
              <p:cNvPr id="134" name="TextBox 44">
                <a:extLst>
                  <a:ext uri="{FF2B5EF4-FFF2-40B4-BE49-F238E27FC236}">
                    <a16:creationId xmlns:a16="http://schemas.microsoft.com/office/drawing/2014/main" id="{AB00B7A9-C654-4C15-8C8A-9A338B24D477}"/>
                  </a:ext>
                </a:extLst>
              </p:cNvPr>
              <p:cNvSpPr txBox="1"/>
              <p:nvPr/>
            </p:nvSpPr>
            <p:spPr>
              <a:xfrm>
                <a:off x="0" y="-19050"/>
                <a:ext cx="601711" cy="309648"/>
              </a:xfrm>
              <a:prstGeom prst="rect">
                <a:avLst/>
              </a:prstGeom>
            </p:spPr>
            <p:txBody>
              <a:bodyPr lIns="50800" tIns="50800" rIns="50800" bIns="50800" rtlCol="0" anchor="ctr"/>
              <a:lstStyle/>
              <a:p>
                <a:pPr algn="ctr">
                  <a:lnSpc>
                    <a:spcPts val="1620"/>
                  </a:lnSpc>
                </a:pPr>
                <a:endParaRPr/>
              </a:p>
            </p:txBody>
          </p:sp>
        </p:grpSp>
        <p:sp>
          <p:nvSpPr>
            <p:cNvPr id="135" name="TextBox 45">
              <a:extLst>
                <a:ext uri="{FF2B5EF4-FFF2-40B4-BE49-F238E27FC236}">
                  <a16:creationId xmlns:a16="http://schemas.microsoft.com/office/drawing/2014/main" id="{3787401D-0A69-4872-A35E-E62A7A3369A0}"/>
                </a:ext>
              </a:extLst>
            </p:cNvPr>
            <p:cNvSpPr txBox="1"/>
            <p:nvPr/>
          </p:nvSpPr>
          <p:spPr>
            <a:xfrm>
              <a:off x="871359" y="2865576"/>
              <a:ext cx="1300328" cy="592947"/>
            </a:xfrm>
            <a:prstGeom prst="rect">
              <a:avLst/>
            </a:prstGeom>
          </p:spPr>
          <p:txBody>
            <a:bodyPr lIns="0" tIns="0" rIns="0" bIns="0" rtlCol="0" anchor="t">
              <a:spAutoFit/>
            </a:bodyPr>
            <a:lstStyle/>
            <a:p>
              <a:pPr algn="ctr">
                <a:lnSpc>
                  <a:spcPts val="1610"/>
                </a:lnSpc>
                <a:spcBef>
                  <a:spcPct val="0"/>
                </a:spcBef>
              </a:pPr>
              <a:r>
                <a:rPr lang="en-US" sz="1150">
                  <a:solidFill>
                    <a:srgbClr val="000000"/>
                  </a:solidFill>
                  <a:latin typeface="Garet"/>
                </a:rPr>
                <a:t>Input the Grayscaled image in Vivado </a:t>
              </a:r>
            </a:p>
          </p:txBody>
        </p:sp>
        <p:sp>
          <p:nvSpPr>
            <p:cNvPr id="136" name="AutoShape 46">
              <a:extLst>
                <a:ext uri="{FF2B5EF4-FFF2-40B4-BE49-F238E27FC236}">
                  <a16:creationId xmlns:a16="http://schemas.microsoft.com/office/drawing/2014/main" id="{32469C83-5248-490B-88E0-8F3280A7341A}"/>
                </a:ext>
              </a:extLst>
            </p:cNvPr>
            <p:cNvSpPr/>
            <p:nvPr/>
          </p:nvSpPr>
          <p:spPr>
            <a:xfrm flipH="1">
              <a:off x="4309442" y="5716030"/>
              <a:ext cx="873600" cy="0"/>
            </a:xfrm>
            <a:prstGeom prst="line">
              <a:avLst/>
            </a:prstGeom>
            <a:ln w="19050" cap="rnd">
              <a:solidFill>
                <a:srgbClr val="000000"/>
              </a:solidFill>
              <a:prstDash val="solid"/>
              <a:headEnd type="arrow" w="med" len="sm"/>
              <a:tailEnd type="none" w="sm" len="sm"/>
            </a:ln>
          </p:spPr>
        </p:sp>
        <p:grpSp>
          <p:nvGrpSpPr>
            <p:cNvPr id="137" name="Group 47">
              <a:extLst>
                <a:ext uri="{FF2B5EF4-FFF2-40B4-BE49-F238E27FC236}">
                  <a16:creationId xmlns:a16="http://schemas.microsoft.com/office/drawing/2014/main" id="{EB807231-4B21-40BB-854E-74301EF9DE5B}"/>
                </a:ext>
              </a:extLst>
            </p:cNvPr>
            <p:cNvGrpSpPr/>
            <p:nvPr/>
          </p:nvGrpSpPr>
          <p:grpSpPr>
            <a:xfrm>
              <a:off x="7532928" y="5319044"/>
              <a:ext cx="1456973" cy="703649"/>
              <a:chOff x="0" y="0"/>
              <a:chExt cx="1942630" cy="938199"/>
            </a:xfrm>
          </p:grpSpPr>
          <p:grpSp>
            <p:nvGrpSpPr>
              <p:cNvPr id="138" name="Group 48">
                <a:extLst>
                  <a:ext uri="{FF2B5EF4-FFF2-40B4-BE49-F238E27FC236}">
                    <a16:creationId xmlns:a16="http://schemas.microsoft.com/office/drawing/2014/main" id="{AB59F1FA-695D-4098-8599-DC041B583EB2}"/>
                  </a:ext>
                </a:extLst>
              </p:cNvPr>
              <p:cNvGrpSpPr/>
              <p:nvPr/>
            </p:nvGrpSpPr>
            <p:grpSpPr>
              <a:xfrm>
                <a:off x="0" y="0"/>
                <a:ext cx="1942630" cy="938199"/>
                <a:chOff x="0" y="0"/>
                <a:chExt cx="601711" cy="290598"/>
              </a:xfrm>
            </p:grpSpPr>
            <p:sp>
              <p:nvSpPr>
                <p:cNvPr id="140" name="Freeform 49">
                  <a:extLst>
                    <a:ext uri="{FF2B5EF4-FFF2-40B4-BE49-F238E27FC236}">
                      <a16:creationId xmlns:a16="http://schemas.microsoft.com/office/drawing/2014/main" id="{47E12A2A-2CAC-488C-86E4-8FAE38770CBC}"/>
                    </a:ext>
                  </a:extLst>
                </p:cNvPr>
                <p:cNvSpPr/>
                <p:nvPr/>
              </p:nvSpPr>
              <p:spPr>
                <a:xfrm>
                  <a:off x="0" y="0"/>
                  <a:ext cx="601711" cy="290598"/>
                </a:xfrm>
                <a:custGeom>
                  <a:avLst/>
                  <a:gdLst/>
                  <a:ahLst/>
                  <a:cxnLst/>
                  <a:rect l="l" t="t" r="r" b="b"/>
                  <a:pathLst>
                    <a:path w="601711" h="290598">
                      <a:moveTo>
                        <a:pt x="63764" y="0"/>
                      </a:moveTo>
                      <a:lnTo>
                        <a:pt x="537947" y="0"/>
                      </a:lnTo>
                      <a:cubicBezTo>
                        <a:pt x="554858" y="0"/>
                        <a:pt x="571077" y="6718"/>
                        <a:pt x="583035" y="18676"/>
                      </a:cubicBezTo>
                      <a:cubicBezTo>
                        <a:pt x="594993" y="30634"/>
                        <a:pt x="601711" y="46853"/>
                        <a:pt x="601711" y="63764"/>
                      </a:cubicBezTo>
                      <a:lnTo>
                        <a:pt x="601711" y="226834"/>
                      </a:lnTo>
                      <a:cubicBezTo>
                        <a:pt x="601711" y="243745"/>
                        <a:pt x="594993" y="259964"/>
                        <a:pt x="583035" y="271922"/>
                      </a:cubicBezTo>
                      <a:cubicBezTo>
                        <a:pt x="571077" y="283880"/>
                        <a:pt x="554858" y="290598"/>
                        <a:pt x="537947" y="290598"/>
                      </a:cubicBezTo>
                      <a:lnTo>
                        <a:pt x="63764" y="290598"/>
                      </a:lnTo>
                      <a:cubicBezTo>
                        <a:pt x="46853" y="290598"/>
                        <a:pt x="30634" y="283880"/>
                        <a:pt x="18676" y="271922"/>
                      </a:cubicBezTo>
                      <a:cubicBezTo>
                        <a:pt x="6718" y="259964"/>
                        <a:pt x="0" y="243745"/>
                        <a:pt x="0" y="226834"/>
                      </a:cubicBezTo>
                      <a:lnTo>
                        <a:pt x="0" y="63764"/>
                      </a:lnTo>
                      <a:cubicBezTo>
                        <a:pt x="0" y="46853"/>
                        <a:pt x="6718" y="30634"/>
                        <a:pt x="18676" y="18676"/>
                      </a:cubicBezTo>
                      <a:cubicBezTo>
                        <a:pt x="30634" y="6718"/>
                        <a:pt x="46853" y="0"/>
                        <a:pt x="63764" y="0"/>
                      </a:cubicBezTo>
                      <a:close/>
                    </a:path>
                  </a:pathLst>
                </a:custGeom>
                <a:solidFill>
                  <a:srgbClr val="FFFFFF"/>
                </a:solidFill>
                <a:ln w="19050" cap="sq">
                  <a:solidFill>
                    <a:srgbClr val="000000"/>
                  </a:solidFill>
                  <a:prstDash val="solid"/>
                  <a:miter/>
                </a:ln>
              </p:spPr>
            </p:sp>
            <p:sp>
              <p:nvSpPr>
                <p:cNvPr id="141" name="TextBox 50">
                  <a:extLst>
                    <a:ext uri="{FF2B5EF4-FFF2-40B4-BE49-F238E27FC236}">
                      <a16:creationId xmlns:a16="http://schemas.microsoft.com/office/drawing/2014/main" id="{BBE74847-0ABF-4CD3-9C22-482752E800B4}"/>
                    </a:ext>
                  </a:extLst>
                </p:cNvPr>
                <p:cNvSpPr txBox="1"/>
                <p:nvPr/>
              </p:nvSpPr>
              <p:spPr>
                <a:xfrm>
                  <a:off x="0" y="-19050"/>
                  <a:ext cx="601711" cy="309648"/>
                </a:xfrm>
                <a:prstGeom prst="rect">
                  <a:avLst/>
                </a:prstGeom>
              </p:spPr>
              <p:txBody>
                <a:bodyPr lIns="50800" tIns="50800" rIns="50800" bIns="50800" rtlCol="0" anchor="ctr"/>
                <a:lstStyle/>
                <a:p>
                  <a:pPr algn="ctr">
                    <a:lnSpc>
                      <a:spcPts val="1620"/>
                    </a:lnSpc>
                  </a:pPr>
                  <a:endParaRPr/>
                </a:p>
              </p:txBody>
            </p:sp>
          </p:grpSp>
          <p:sp>
            <p:nvSpPr>
              <p:cNvPr id="139" name="TextBox 51">
                <a:extLst>
                  <a:ext uri="{FF2B5EF4-FFF2-40B4-BE49-F238E27FC236}">
                    <a16:creationId xmlns:a16="http://schemas.microsoft.com/office/drawing/2014/main" id="{45C06830-174C-48D5-A09F-F5EA8D448D4C}"/>
                  </a:ext>
                </a:extLst>
              </p:cNvPr>
              <p:cNvSpPr txBox="1"/>
              <p:nvPr/>
            </p:nvSpPr>
            <p:spPr>
              <a:xfrm>
                <a:off x="234667" y="204509"/>
                <a:ext cx="1448056" cy="537209"/>
              </a:xfrm>
              <a:prstGeom prst="rect">
                <a:avLst/>
              </a:prstGeom>
            </p:spPr>
            <p:txBody>
              <a:bodyPr lIns="0" tIns="0" rIns="0" bIns="0" rtlCol="0" anchor="t">
                <a:spAutoFit/>
              </a:bodyPr>
              <a:lstStyle/>
              <a:p>
                <a:pPr algn="ctr">
                  <a:lnSpc>
                    <a:spcPts val="1680"/>
                  </a:lnSpc>
                  <a:spcBef>
                    <a:spcPct val="0"/>
                  </a:spcBef>
                </a:pPr>
                <a:r>
                  <a:rPr lang="en-US" sz="1200">
                    <a:solidFill>
                      <a:srgbClr val="000000"/>
                    </a:solidFill>
                    <a:latin typeface="Garet"/>
                  </a:rPr>
                  <a:t>Output Edge Image</a:t>
                </a:r>
              </a:p>
            </p:txBody>
          </p:sp>
        </p:grpSp>
      </p:grpSp>
    </p:spTree>
    <p:extLst>
      <p:ext uri="{BB962C8B-B14F-4D97-AF65-F5344CB8AC3E}">
        <p14:creationId xmlns:p14="http://schemas.microsoft.com/office/powerpoint/2010/main" val="3387619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14375" y="3345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Implementation </a:t>
            </a:r>
          </a:p>
        </p:txBody>
      </p:sp>
      <p:sp>
        <p:nvSpPr>
          <p:cNvPr id="4" name="Google Shape;243;p21">
            <a:extLst>
              <a:ext uri="{FF2B5EF4-FFF2-40B4-BE49-F238E27FC236}">
                <a16:creationId xmlns:a16="http://schemas.microsoft.com/office/drawing/2014/main" id="{8E28A38F-F66E-7358-E05C-20F88C7049AC}"/>
              </a:ext>
            </a:extLst>
          </p:cNvPr>
          <p:cNvSpPr/>
          <p:nvPr/>
        </p:nvSpPr>
        <p:spPr>
          <a:xfrm rot="10980619" flipH="1">
            <a:off x="8227794" y="2970940"/>
            <a:ext cx="2210103" cy="2228308"/>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255CFA1D-7DF1-AE46-504D-E4535C44A6CF}"/>
              </a:ext>
            </a:extLst>
          </p:cNvPr>
          <p:cNvPicPr>
            <a:picLocks noChangeAspect="1"/>
          </p:cNvPicPr>
          <p:nvPr/>
        </p:nvPicPr>
        <p:blipFill>
          <a:blip r:embed="rId3"/>
          <a:srcRect/>
          <a:stretch/>
        </p:blipFill>
        <p:spPr>
          <a:xfrm>
            <a:off x="1095965" y="1617094"/>
            <a:ext cx="6940819" cy="2594698"/>
          </a:xfrm>
          <a:prstGeom prst="rect">
            <a:avLst/>
          </a:prstGeom>
        </p:spPr>
      </p:pic>
      <p:grpSp>
        <p:nvGrpSpPr>
          <p:cNvPr id="2" name="Google Shape;362;p33">
            <a:extLst>
              <a:ext uri="{FF2B5EF4-FFF2-40B4-BE49-F238E27FC236}">
                <a16:creationId xmlns:a16="http://schemas.microsoft.com/office/drawing/2014/main" id="{A16477DD-6996-1A01-DC3B-4D24FEA40C5D}"/>
              </a:ext>
            </a:extLst>
          </p:cNvPr>
          <p:cNvGrpSpPr/>
          <p:nvPr/>
        </p:nvGrpSpPr>
        <p:grpSpPr>
          <a:xfrm>
            <a:off x="3736378" y="428359"/>
            <a:ext cx="385083" cy="385051"/>
            <a:chOff x="-25094250" y="3547050"/>
            <a:chExt cx="295400" cy="295375"/>
          </a:xfrm>
        </p:grpSpPr>
        <p:sp>
          <p:nvSpPr>
            <p:cNvPr id="5" name="Google Shape;363;p33">
              <a:extLst>
                <a:ext uri="{FF2B5EF4-FFF2-40B4-BE49-F238E27FC236}">
                  <a16:creationId xmlns:a16="http://schemas.microsoft.com/office/drawing/2014/main" id="{FDE9118B-4C1E-E02B-068B-7516A30C2985}"/>
                </a:ext>
              </a:extLst>
            </p:cNvPr>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64;p33">
              <a:extLst>
                <a:ext uri="{FF2B5EF4-FFF2-40B4-BE49-F238E27FC236}">
                  <a16:creationId xmlns:a16="http://schemas.microsoft.com/office/drawing/2014/main" id="{0DE28E85-9AC0-5333-5A28-5849F2645477}"/>
                </a:ext>
              </a:extLst>
            </p:cNvPr>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5;p33">
              <a:extLst>
                <a:ext uri="{FF2B5EF4-FFF2-40B4-BE49-F238E27FC236}">
                  <a16:creationId xmlns:a16="http://schemas.microsoft.com/office/drawing/2014/main" id="{32C15F04-5C13-7111-7AB9-ECA64C0FFB53}"/>
                </a:ext>
              </a:extLst>
            </p:cNvPr>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6;p33">
              <a:extLst>
                <a:ext uri="{FF2B5EF4-FFF2-40B4-BE49-F238E27FC236}">
                  <a16:creationId xmlns:a16="http://schemas.microsoft.com/office/drawing/2014/main" id="{41341FD5-6947-6C9A-0E2C-965EDB98CF4F}"/>
                </a:ext>
              </a:extLst>
            </p:cNvPr>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7;p33">
              <a:extLst>
                <a:ext uri="{FF2B5EF4-FFF2-40B4-BE49-F238E27FC236}">
                  <a16:creationId xmlns:a16="http://schemas.microsoft.com/office/drawing/2014/main" id="{9F8C8B21-08D1-0F7E-280C-F1384408DE4C}"/>
                </a:ext>
              </a:extLst>
            </p:cNvPr>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9252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14375" y="3345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Implementation </a:t>
            </a:r>
          </a:p>
        </p:txBody>
      </p:sp>
      <p:sp>
        <p:nvSpPr>
          <p:cNvPr id="4" name="Google Shape;243;p21">
            <a:extLst>
              <a:ext uri="{FF2B5EF4-FFF2-40B4-BE49-F238E27FC236}">
                <a16:creationId xmlns:a16="http://schemas.microsoft.com/office/drawing/2014/main" id="{8E28A38F-F66E-7358-E05C-20F88C7049AC}"/>
              </a:ext>
            </a:extLst>
          </p:cNvPr>
          <p:cNvSpPr/>
          <p:nvPr/>
        </p:nvSpPr>
        <p:spPr>
          <a:xfrm rot="10980619" flipH="1">
            <a:off x="8227794" y="2970940"/>
            <a:ext cx="2210103" cy="2228308"/>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1D980D06-39CD-1012-9885-3BE6D8EA6D9E}"/>
              </a:ext>
            </a:extLst>
          </p:cNvPr>
          <p:cNvPicPr>
            <a:picLocks noChangeAspect="1"/>
          </p:cNvPicPr>
          <p:nvPr/>
        </p:nvPicPr>
        <p:blipFill rotWithShape="1">
          <a:blip r:embed="rId3"/>
          <a:srcRect l="5078" r="5100" b="19954"/>
          <a:stretch/>
        </p:blipFill>
        <p:spPr>
          <a:xfrm>
            <a:off x="826441" y="976172"/>
            <a:ext cx="6679260" cy="3348178"/>
          </a:xfrm>
          <a:prstGeom prst="rect">
            <a:avLst/>
          </a:prstGeom>
        </p:spPr>
      </p:pic>
      <p:grpSp>
        <p:nvGrpSpPr>
          <p:cNvPr id="2" name="Google Shape;362;p33">
            <a:extLst>
              <a:ext uri="{FF2B5EF4-FFF2-40B4-BE49-F238E27FC236}">
                <a16:creationId xmlns:a16="http://schemas.microsoft.com/office/drawing/2014/main" id="{675B4C8B-7C63-58E9-0E3B-0CCD95692D02}"/>
              </a:ext>
            </a:extLst>
          </p:cNvPr>
          <p:cNvGrpSpPr/>
          <p:nvPr/>
        </p:nvGrpSpPr>
        <p:grpSpPr>
          <a:xfrm>
            <a:off x="3780988" y="434099"/>
            <a:ext cx="385083" cy="385051"/>
            <a:chOff x="-25094250" y="3547050"/>
            <a:chExt cx="295400" cy="295375"/>
          </a:xfrm>
        </p:grpSpPr>
        <p:sp>
          <p:nvSpPr>
            <p:cNvPr id="5" name="Google Shape;363;p33">
              <a:extLst>
                <a:ext uri="{FF2B5EF4-FFF2-40B4-BE49-F238E27FC236}">
                  <a16:creationId xmlns:a16="http://schemas.microsoft.com/office/drawing/2014/main" id="{32B3DB9A-E02C-2532-D93A-B1A31A6A5A54}"/>
                </a:ext>
              </a:extLst>
            </p:cNvPr>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64;p33">
              <a:extLst>
                <a:ext uri="{FF2B5EF4-FFF2-40B4-BE49-F238E27FC236}">
                  <a16:creationId xmlns:a16="http://schemas.microsoft.com/office/drawing/2014/main" id="{2DD49569-BCA1-4EBC-1306-7CE8E8D8AE5B}"/>
                </a:ext>
              </a:extLst>
            </p:cNvPr>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5;p33">
              <a:extLst>
                <a:ext uri="{FF2B5EF4-FFF2-40B4-BE49-F238E27FC236}">
                  <a16:creationId xmlns:a16="http://schemas.microsoft.com/office/drawing/2014/main" id="{28DC7569-351A-DF01-3DA9-1C7FF8283D72}"/>
                </a:ext>
              </a:extLst>
            </p:cNvPr>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66;p33">
              <a:extLst>
                <a:ext uri="{FF2B5EF4-FFF2-40B4-BE49-F238E27FC236}">
                  <a16:creationId xmlns:a16="http://schemas.microsoft.com/office/drawing/2014/main" id="{6E1F8A7F-E2AA-7EFB-1B59-7DD0DDAFF666}"/>
                </a:ext>
              </a:extLst>
            </p:cNvPr>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7;p33">
              <a:extLst>
                <a:ext uri="{FF2B5EF4-FFF2-40B4-BE49-F238E27FC236}">
                  <a16:creationId xmlns:a16="http://schemas.microsoft.com/office/drawing/2014/main" id="{7F8DD399-8553-F861-14BF-BC27091CB315}"/>
                </a:ext>
              </a:extLst>
            </p:cNvPr>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98289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14375" y="3345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 </a:t>
            </a:r>
          </a:p>
        </p:txBody>
      </p:sp>
      <p:sp>
        <p:nvSpPr>
          <p:cNvPr id="4" name="Google Shape;243;p21">
            <a:extLst>
              <a:ext uri="{FF2B5EF4-FFF2-40B4-BE49-F238E27FC236}">
                <a16:creationId xmlns:a16="http://schemas.microsoft.com/office/drawing/2014/main" id="{8E28A38F-F66E-7358-E05C-20F88C7049AC}"/>
              </a:ext>
            </a:extLst>
          </p:cNvPr>
          <p:cNvSpPr/>
          <p:nvPr/>
        </p:nvSpPr>
        <p:spPr>
          <a:xfrm rot="10980619" flipH="1">
            <a:off x="8227794" y="2970940"/>
            <a:ext cx="2210103" cy="2228308"/>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FADAFB4F-969C-744D-3E4A-ACB0659442CF}"/>
              </a:ext>
            </a:extLst>
          </p:cNvPr>
          <p:cNvPicPr>
            <a:picLocks noChangeAspect="1"/>
          </p:cNvPicPr>
          <p:nvPr/>
        </p:nvPicPr>
        <p:blipFill>
          <a:blip r:embed="rId3"/>
          <a:stretch>
            <a:fillRect/>
          </a:stretch>
        </p:blipFill>
        <p:spPr>
          <a:xfrm>
            <a:off x="841266" y="950775"/>
            <a:ext cx="6981934" cy="3927338"/>
          </a:xfrm>
          <a:prstGeom prst="rect">
            <a:avLst/>
          </a:prstGeom>
        </p:spPr>
      </p:pic>
      <p:grpSp>
        <p:nvGrpSpPr>
          <p:cNvPr id="6" name="Google Shape;362;p33">
            <a:extLst>
              <a:ext uri="{FF2B5EF4-FFF2-40B4-BE49-F238E27FC236}">
                <a16:creationId xmlns:a16="http://schemas.microsoft.com/office/drawing/2014/main" id="{FA5B4013-5427-064E-9B75-41964A995866}"/>
              </a:ext>
            </a:extLst>
          </p:cNvPr>
          <p:cNvGrpSpPr/>
          <p:nvPr/>
        </p:nvGrpSpPr>
        <p:grpSpPr>
          <a:xfrm>
            <a:off x="2301278" y="428359"/>
            <a:ext cx="385083" cy="385051"/>
            <a:chOff x="-25094250" y="3547050"/>
            <a:chExt cx="295400" cy="295375"/>
          </a:xfrm>
        </p:grpSpPr>
        <p:sp>
          <p:nvSpPr>
            <p:cNvPr id="7" name="Google Shape;363;p33">
              <a:extLst>
                <a:ext uri="{FF2B5EF4-FFF2-40B4-BE49-F238E27FC236}">
                  <a16:creationId xmlns:a16="http://schemas.microsoft.com/office/drawing/2014/main" id="{E2F949A3-5C0E-68E0-A6A2-67E63F82F5E1}"/>
                </a:ext>
              </a:extLst>
            </p:cNvPr>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4;p33">
              <a:extLst>
                <a:ext uri="{FF2B5EF4-FFF2-40B4-BE49-F238E27FC236}">
                  <a16:creationId xmlns:a16="http://schemas.microsoft.com/office/drawing/2014/main" id="{ED35320A-7B78-8308-8E05-B5FCCD432243}"/>
                </a:ext>
              </a:extLst>
            </p:cNvPr>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5;p33">
              <a:extLst>
                <a:ext uri="{FF2B5EF4-FFF2-40B4-BE49-F238E27FC236}">
                  <a16:creationId xmlns:a16="http://schemas.microsoft.com/office/drawing/2014/main" id="{08BE19DA-1D25-01C4-9CEA-18662C4E2CFE}"/>
                </a:ext>
              </a:extLst>
            </p:cNvPr>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6;p33">
              <a:extLst>
                <a:ext uri="{FF2B5EF4-FFF2-40B4-BE49-F238E27FC236}">
                  <a16:creationId xmlns:a16="http://schemas.microsoft.com/office/drawing/2014/main" id="{D5497474-4042-122E-5493-B6C720D91BFB}"/>
                </a:ext>
              </a:extLst>
            </p:cNvPr>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7;p33">
              <a:extLst>
                <a:ext uri="{FF2B5EF4-FFF2-40B4-BE49-F238E27FC236}">
                  <a16:creationId xmlns:a16="http://schemas.microsoft.com/office/drawing/2014/main" id="{2AB3C373-B20F-6E08-1F8E-E257869FF888}"/>
                </a:ext>
              </a:extLst>
            </p:cNvPr>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1274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14375" y="3345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Implementation</a:t>
            </a:r>
          </a:p>
        </p:txBody>
      </p:sp>
      <p:sp>
        <p:nvSpPr>
          <p:cNvPr id="4" name="Google Shape;243;p21">
            <a:extLst>
              <a:ext uri="{FF2B5EF4-FFF2-40B4-BE49-F238E27FC236}">
                <a16:creationId xmlns:a16="http://schemas.microsoft.com/office/drawing/2014/main" id="{8E28A38F-F66E-7358-E05C-20F88C7049AC}"/>
              </a:ext>
            </a:extLst>
          </p:cNvPr>
          <p:cNvSpPr/>
          <p:nvPr/>
        </p:nvSpPr>
        <p:spPr>
          <a:xfrm rot="10980619" flipH="1">
            <a:off x="8227794" y="2970940"/>
            <a:ext cx="2210103" cy="2228308"/>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7" name="Picture 6">
            <a:extLst>
              <a:ext uri="{FF2B5EF4-FFF2-40B4-BE49-F238E27FC236}">
                <a16:creationId xmlns:a16="http://schemas.microsoft.com/office/drawing/2014/main" id="{CD96105D-CCFF-77A6-76C1-5BCB1B89E76B}"/>
              </a:ext>
            </a:extLst>
          </p:cNvPr>
          <p:cNvPicPr>
            <a:picLocks noChangeAspect="1"/>
          </p:cNvPicPr>
          <p:nvPr/>
        </p:nvPicPr>
        <p:blipFill rotWithShape="1">
          <a:blip r:embed="rId3"/>
          <a:srcRect t="2890"/>
          <a:stretch/>
        </p:blipFill>
        <p:spPr>
          <a:xfrm>
            <a:off x="797680" y="952107"/>
            <a:ext cx="7373128" cy="4027522"/>
          </a:xfrm>
          <a:prstGeom prst="rect">
            <a:avLst/>
          </a:prstGeom>
        </p:spPr>
      </p:pic>
      <p:grpSp>
        <p:nvGrpSpPr>
          <p:cNvPr id="8" name="Google Shape;362;p33">
            <a:extLst>
              <a:ext uri="{FF2B5EF4-FFF2-40B4-BE49-F238E27FC236}">
                <a16:creationId xmlns:a16="http://schemas.microsoft.com/office/drawing/2014/main" id="{6BADA46D-EE6C-29B7-D9AC-7448E90C9D71}"/>
              </a:ext>
            </a:extLst>
          </p:cNvPr>
          <p:cNvGrpSpPr/>
          <p:nvPr/>
        </p:nvGrpSpPr>
        <p:grpSpPr>
          <a:xfrm>
            <a:off x="3768128" y="428359"/>
            <a:ext cx="385083" cy="385051"/>
            <a:chOff x="-25094250" y="3547050"/>
            <a:chExt cx="295400" cy="295375"/>
          </a:xfrm>
        </p:grpSpPr>
        <p:sp>
          <p:nvSpPr>
            <p:cNvPr id="9" name="Google Shape;363;p33">
              <a:extLst>
                <a:ext uri="{FF2B5EF4-FFF2-40B4-BE49-F238E27FC236}">
                  <a16:creationId xmlns:a16="http://schemas.microsoft.com/office/drawing/2014/main" id="{D3B59BF9-928E-E88E-EBE9-D2E0499E7838}"/>
                </a:ext>
              </a:extLst>
            </p:cNvPr>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4;p33">
              <a:extLst>
                <a:ext uri="{FF2B5EF4-FFF2-40B4-BE49-F238E27FC236}">
                  <a16:creationId xmlns:a16="http://schemas.microsoft.com/office/drawing/2014/main" id="{C25D705D-2D64-75CA-EE84-BB10BE1CE144}"/>
                </a:ext>
              </a:extLst>
            </p:cNvPr>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5;p33">
              <a:extLst>
                <a:ext uri="{FF2B5EF4-FFF2-40B4-BE49-F238E27FC236}">
                  <a16:creationId xmlns:a16="http://schemas.microsoft.com/office/drawing/2014/main" id="{0F442677-4C4C-5A91-4F27-6B9A46B0A558}"/>
                </a:ext>
              </a:extLst>
            </p:cNvPr>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6;p33">
              <a:extLst>
                <a:ext uri="{FF2B5EF4-FFF2-40B4-BE49-F238E27FC236}">
                  <a16:creationId xmlns:a16="http://schemas.microsoft.com/office/drawing/2014/main" id="{6EA7F1F6-5EF0-F407-A35C-B56F00126FF3}"/>
                </a:ext>
              </a:extLst>
            </p:cNvPr>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7;p33">
              <a:extLst>
                <a:ext uri="{FF2B5EF4-FFF2-40B4-BE49-F238E27FC236}">
                  <a16:creationId xmlns:a16="http://schemas.microsoft.com/office/drawing/2014/main" id="{8B32A7CD-6E53-7ECA-BE22-05F9DB1F66C3}"/>
                </a:ext>
              </a:extLst>
            </p:cNvPr>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87623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04400" y="6545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Graph</a:t>
            </a:r>
          </a:p>
        </p:txBody>
      </p:sp>
      <p:grpSp>
        <p:nvGrpSpPr>
          <p:cNvPr id="7" name="Google Shape;241;p21">
            <a:extLst>
              <a:ext uri="{FF2B5EF4-FFF2-40B4-BE49-F238E27FC236}">
                <a16:creationId xmlns:a16="http://schemas.microsoft.com/office/drawing/2014/main" id="{6C08B554-BFB7-5C8D-E216-35C3D94780F5}"/>
              </a:ext>
            </a:extLst>
          </p:cNvPr>
          <p:cNvGrpSpPr/>
          <p:nvPr/>
        </p:nvGrpSpPr>
        <p:grpSpPr>
          <a:xfrm rot="9503424">
            <a:off x="-854633" y="-1896129"/>
            <a:ext cx="11081077" cy="8087965"/>
            <a:chOff x="4" y="-1144240"/>
            <a:chExt cx="9817741" cy="6928534"/>
          </a:xfrm>
        </p:grpSpPr>
        <p:sp>
          <p:nvSpPr>
            <p:cNvPr id="9" name="Google Shape;243;p21">
              <a:extLst>
                <a:ext uri="{FF2B5EF4-FFF2-40B4-BE49-F238E27FC236}">
                  <a16:creationId xmlns:a16="http://schemas.microsoft.com/office/drawing/2014/main" id="{06D1C467-B1BD-15C9-60FA-06A0AC24A483}"/>
                </a:ext>
              </a:extLst>
            </p:cNvPr>
            <p:cNvSpPr/>
            <p:nvPr/>
          </p:nvSpPr>
          <p:spPr>
            <a:xfrm flipH="1">
              <a:off x="4" y="-1144240"/>
              <a:ext cx="1958133" cy="1908874"/>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45;p21">
              <a:extLst>
                <a:ext uri="{FF2B5EF4-FFF2-40B4-BE49-F238E27FC236}">
                  <a16:creationId xmlns:a16="http://schemas.microsoft.com/office/drawing/2014/main" id="{455751E6-C4BE-D182-4170-22570433E8A5}"/>
                </a:ext>
              </a:extLst>
            </p:cNvPr>
            <p:cNvSpPr/>
            <p:nvPr/>
          </p:nvSpPr>
          <p:spPr>
            <a:xfrm flipH="1">
              <a:off x="8082813" y="4112525"/>
              <a:ext cx="1734932" cy="1671769"/>
            </a:xfrm>
            <a:custGeom>
              <a:avLst/>
              <a:gdLst/>
              <a:ahLst/>
              <a:cxnLst/>
              <a:rect l="l" t="t" r="r" b="b"/>
              <a:pathLst>
                <a:path w="47578" h="45849" extrusionOk="0">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362;p33">
            <a:extLst>
              <a:ext uri="{FF2B5EF4-FFF2-40B4-BE49-F238E27FC236}">
                <a16:creationId xmlns:a16="http://schemas.microsoft.com/office/drawing/2014/main" id="{9E74329A-D1AA-BF36-18C0-9880B727EF6A}"/>
              </a:ext>
            </a:extLst>
          </p:cNvPr>
          <p:cNvGrpSpPr/>
          <p:nvPr/>
        </p:nvGrpSpPr>
        <p:grpSpPr>
          <a:xfrm>
            <a:off x="2155228" y="782649"/>
            <a:ext cx="385083" cy="385051"/>
            <a:chOff x="-25094250" y="3547050"/>
            <a:chExt cx="295400" cy="295375"/>
          </a:xfrm>
        </p:grpSpPr>
        <p:sp>
          <p:nvSpPr>
            <p:cNvPr id="14" name="Google Shape;363;p33">
              <a:extLst>
                <a:ext uri="{FF2B5EF4-FFF2-40B4-BE49-F238E27FC236}">
                  <a16:creationId xmlns:a16="http://schemas.microsoft.com/office/drawing/2014/main" id="{E1FB99CA-89AF-1464-E89A-B5F315990EBF}"/>
                </a:ext>
              </a:extLst>
            </p:cNvPr>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4;p33">
              <a:extLst>
                <a:ext uri="{FF2B5EF4-FFF2-40B4-BE49-F238E27FC236}">
                  <a16:creationId xmlns:a16="http://schemas.microsoft.com/office/drawing/2014/main" id="{3D70D489-99E5-0ED3-6CF2-11274693A073}"/>
                </a:ext>
              </a:extLst>
            </p:cNvPr>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5;p33">
              <a:extLst>
                <a:ext uri="{FF2B5EF4-FFF2-40B4-BE49-F238E27FC236}">
                  <a16:creationId xmlns:a16="http://schemas.microsoft.com/office/drawing/2014/main" id="{E9CA01E8-91C5-BBC3-CA7E-C00E3EDACEAC}"/>
                </a:ext>
              </a:extLst>
            </p:cNvPr>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6;p33">
              <a:extLst>
                <a:ext uri="{FF2B5EF4-FFF2-40B4-BE49-F238E27FC236}">
                  <a16:creationId xmlns:a16="http://schemas.microsoft.com/office/drawing/2014/main" id="{D4BE8249-D300-CCBB-470A-2E8BEC472356}"/>
                </a:ext>
              </a:extLst>
            </p:cNvPr>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7;p33">
              <a:extLst>
                <a:ext uri="{FF2B5EF4-FFF2-40B4-BE49-F238E27FC236}">
                  <a16:creationId xmlns:a16="http://schemas.microsoft.com/office/drawing/2014/main" id="{457519F6-ED9F-0C27-2A1B-F5F048E35F78}"/>
                </a:ext>
              </a:extLst>
            </p:cNvPr>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D8E18584-69DF-379D-9D49-E1736B6AE27F}"/>
              </a:ext>
            </a:extLst>
          </p:cNvPr>
          <p:cNvPicPr>
            <a:picLocks noChangeAspect="1"/>
          </p:cNvPicPr>
          <p:nvPr/>
        </p:nvPicPr>
        <p:blipFill>
          <a:blip r:embed="rId3"/>
          <a:stretch>
            <a:fillRect/>
          </a:stretch>
        </p:blipFill>
        <p:spPr>
          <a:xfrm>
            <a:off x="847950" y="3119284"/>
            <a:ext cx="7448100" cy="1706856"/>
          </a:xfrm>
          <a:prstGeom prst="rect">
            <a:avLst/>
          </a:prstGeom>
        </p:spPr>
      </p:pic>
      <p:pic>
        <p:nvPicPr>
          <p:cNvPr id="3" name="Picture 2">
            <a:extLst>
              <a:ext uri="{FF2B5EF4-FFF2-40B4-BE49-F238E27FC236}">
                <a16:creationId xmlns:a16="http://schemas.microsoft.com/office/drawing/2014/main" id="{F763B575-99BC-953A-02B4-6C99F7E177DD}"/>
              </a:ext>
            </a:extLst>
          </p:cNvPr>
          <p:cNvPicPr>
            <a:picLocks noChangeAspect="1"/>
          </p:cNvPicPr>
          <p:nvPr/>
        </p:nvPicPr>
        <p:blipFill>
          <a:blip r:embed="rId4"/>
          <a:stretch>
            <a:fillRect/>
          </a:stretch>
        </p:blipFill>
        <p:spPr>
          <a:xfrm>
            <a:off x="4406901" y="1271434"/>
            <a:ext cx="3822104" cy="1834336"/>
          </a:xfrm>
          <a:prstGeom prst="rect">
            <a:avLst/>
          </a:prstGeom>
        </p:spPr>
      </p:pic>
      <p:pic>
        <p:nvPicPr>
          <p:cNvPr id="5" name="Picture 4">
            <a:extLst>
              <a:ext uri="{FF2B5EF4-FFF2-40B4-BE49-F238E27FC236}">
                <a16:creationId xmlns:a16="http://schemas.microsoft.com/office/drawing/2014/main" id="{EE4D886D-443C-E8D8-9E34-3DDB12322432}"/>
              </a:ext>
            </a:extLst>
          </p:cNvPr>
          <p:cNvPicPr>
            <a:picLocks noChangeAspect="1"/>
          </p:cNvPicPr>
          <p:nvPr/>
        </p:nvPicPr>
        <p:blipFill>
          <a:blip r:embed="rId5"/>
          <a:stretch>
            <a:fillRect/>
          </a:stretch>
        </p:blipFill>
        <p:spPr>
          <a:xfrm>
            <a:off x="847950" y="1271434"/>
            <a:ext cx="3558950" cy="1875272"/>
          </a:xfrm>
          <a:prstGeom prst="rect">
            <a:avLst/>
          </a:prstGeom>
        </p:spPr>
      </p:pic>
      <p:sp>
        <p:nvSpPr>
          <p:cNvPr id="12" name="Rectangle 1">
            <a:extLst>
              <a:ext uri="{FF2B5EF4-FFF2-40B4-BE49-F238E27FC236}">
                <a16:creationId xmlns:a16="http://schemas.microsoft.com/office/drawing/2014/main" id="{8B941C25-CFD4-4A17-931C-D13C7BACCF82}"/>
              </a:ext>
            </a:extLst>
          </p:cNvPr>
          <p:cNvSpPr>
            <a:spLocks noChangeArrowheads="1"/>
          </p:cNvSpPr>
          <p:nvPr/>
        </p:nvSpPr>
        <p:spPr bwMode="auto">
          <a:xfrm>
            <a:off x="1204685" y="4893048"/>
            <a:ext cx="7024320"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6"/>
              </a:rPr>
              <a:t>https://doi.org/10.1051/itmconf/20203203051</a:t>
            </a:r>
            <a:br>
              <a:rPr kumimoji="0" lang="en-US" altLang="en-US" sz="900" b="0" i="0" u="none" strike="noStrike" cap="none" normalizeH="0" baseline="0" dirty="0">
                <a:ln>
                  <a:noFill/>
                </a:ln>
                <a:solidFill>
                  <a:schemeClr val="tx1"/>
                </a:solidFill>
                <a:effectLst/>
              </a:rPr>
            </a:b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7323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04400" y="2608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Abstract</a:t>
            </a:r>
            <a:endParaRPr dirty="0"/>
          </a:p>
        </p:txBody>
      </p:sp>
      <p:sp>
        <p:nvSpPr>
          <p:cNvPr id="288" name="Google Shape;288;p28"/>
          <p:cNvSpPr txBox="1">
            <a:spLocks noGrp="1"/>
          </p:cNvSpPr>
          <p:nvPr>
            <p:ph type="body" idx="1"/>
          </p:nvPr>
        </p:nvSpPr>
        <p:spPr>
          <a:xfrm>
            <a:off x="720000" y="931092"/>
            <a:ext cx="7709626" cy="4050483"/>
          </a:xfrm>
          <a:prstGeom prst="rect">
            <a:avLst/>
          </a:prstGeom>
        </p:spPr>
        <p:txBody>
          <a:bodyPr spcFirstLastPara="1" wrap="square" lIns="91425" tIns="91425" rIns="91425" bIns="91425" anchor="t" anchorCtr="0">
            <a:noAutofit/>
          </a:bodyPr>
          <a:lstStyle/>
          <a:p>
            <a:pPr marL="0" lvl="0" indent="0" algn="just">
              <a:buNone/>
            </a:pPr>
            <a:r>
              <a:rPr lang="en-US" sz="2000" dirty="0">
                <a:latin typeface="Calibri" panose="020F0502020204030204" pitchFamily="34" charset="0"/>
                <a:cs typeface="Calibri" panose="020F0502020204030204" pitchFamily="34" charset="0"/>
              </a:rPr>
              <a:t>	Edge detection is a fundamental component of image processing, crucial for tasks such as image </a:t>
            </a:r>
            <a:r>
              <a:rPr lang="en-US" sz="2000" dirty="0">
                <a:solidFill>
                  <a:schemeClr val="tx1"/>
                </a:solidFill>
                <a:latin typeface="Calibri" panose="020F0502020204030204" pitchFamily="34" charset="0"/>
                <a:cs typeface="Calibri" panose="020F0502020204030204" pitchFamily="34" charset="0"/>
              </a:rPr>
              <a:t>enhancement</a:t>
            </a:r>
            <a:r>
              <a:rPr lang="en-US" sz="2000" dirty="0">
                <a:latin typeface="Calibri" panose="020F0502020204030204" pitchFamily="34" charset="0"/>
                <a:cs typeface="Calibri" panose="020F0502020204030204" pitchFamily="34" charset="0"/>
              </a:rPr>
              <a:t>, </a:t>
            </a:r>
            <a:r>
              <a:rPr lang="en-US" sz="2000" dirty="0">
                <a:solidFill>
                  <a:schemeClr val="tx1"/>
                </a:solidFill>
                <a:latin typeface="Calibri" panose="020F0502020204030204" pitchFamily="34" charset="0"/>
                <a:cs typeface="Calibri" panose="020F0502020204030204" pitchFamily="34" charset="0"/>
              </a:rPr>
              <a:t>recognition</a:t>
            </a:r>
            <a:r>
              <a:rPr lang="en-US" sz="2000" dirty="0">
                <a:latin typeface="Calibri" panose="020F0502020204030204" pitchFamily="34" charset="0"/>
                <a:cs typeface="Calibri" panose="020F0502020204030204" pitchFamily="34" charset="0"/>
              </a:rPr>
              <a:t>, </a:t>
            </a:r>
            <a:r>
              <a:rPr lang="en-US" sz="2000" dirty="0">
                <a:solidFill>
                  <a:schemeClr val="tx1"/>
                </a:solidFill>
                <a:latin typeface="Calibri" panose="020F0502020204030204" pitchFamily="34" charset="0"/>
                <a:cs typeface="Calibri" panose="020F0502020204030204" pitchFamily="34" charset="0"/>
              </a:rPr>
              <a:t>restoration</a:t>
            </a:r>
            <a:r>
              <a:rPr lang="en-US" sz="2000" dirty="0">
                <a:latin typeface="Calibri" panose="020F0502020204030204" pitchFamily="34" charset="0"/>
                <a:cs typeface="Calibri" panose="020F0502020204030204" pitchFamily="34" charset="0"/>
              </a:rPr>
              <a:t>, and </a:t>
            </a:r>
            <a:r>
              <a:rPr lang="en-US" sz="2000" dirty="0">
                <a:solidFill>
                  <a:schemeClr val="tx1"/>
                </a:solidFill>
                <a:latin typeface="Calibri" panose="020F0502020204030204" pitchFamily="34" charset="0"/>
                <a:cs typeface="Calibri" panose="020F0502020204030204" pitchFamily="34" charset="0"/>
              </a:rPr>
              <a:t>compression</a:t>
            </a:r>
            <a:r>
              <a:rPr lang="en-US" sz="2000" dirty="0">
                <a:latin typeface="Calibri" panose="020F0502020204030204" pitchFamily="34" charset="0"/>
                <a:cs typeface="Calibri" panose="020F0502020204030204" pitchFamily="34" charset="0"/>
              </a:rPr>
              <a:t>. The Sobel algorithm is commonly employed for edge detection, identifying boundaries where the gradient of the image is high. This project focuses on the </a:t>
            </a:r>
            <a:r>
              <a:rPr lang="en-US" sz="2000" dirty="0">
                <a:solidFill>
                  <a:schemeClr val="tx1"/>
                </a:solidFill>
                <a:latin typeface="Calibri" panose="020F0502020204030204" pitchFamily="34" charset="0"/>
                <a:cs typeface="Calibri" panose="020F0502020204030204" pitchFamily="34" charset="0"/>
              </a:rPr>
              <a:t>VLSI implementation</a:t>
            </a:r>
            <a:r>
              <a:rPr lang="en-US" sz="2000" dirty="0">
                <a:latin typeface="Calibri" panose="020F0502020204030204" pitchFamily="34" charset="0"/>
                <a:cs typeface="Calibri" panose="020F0502020204030204" pitchFamily="34" charset="0"/>
              </a:rPr>
              <a:t> of the edge detection operation for iris images. Initially, the RGB image is converted to grayscale using </a:t>
            </a:r>
            <a:r>
              <a:rPr lang="en-US" sz="2000" dirty="0">
                <a:solidFill>
                  <a:schemeClr val="tx1"/>
                </a:solidFill>
                <a:latin typeface="Calibri" panose="020F0502020204030204" pitchFamily="34" charset="0"/>
                <a:cs typeface="Calibri" panose="020F0502020204030204" pitchFamily="34" charset="0"/>
              </a:rPr>
              <a:t>MATLAB-Simulink HDL blocks</a:t>
            </a:r>
            <a:r>
              <a:rPr lang="en-US" sz="2000" dirty="0">
                <a:latin typeface="Calibri" panose="020F0502020204030204" pitchFamily="34" charset="0"/>
                <a:cs typeface="Calibri" panose="020F0502020204030204" pitchFamily="34" charset="0"/>
              </a:rPr>
              <a:t>. The grayscale image is then fed into </a:t>
            </a:r>
            <a:r>
              <a:rPr lang="en-US" sz="2000" dirty="0">
                <a:solidFill>
                  <a:schemeClr val="tx1"/>
                </a:solidFill>
                <a:latin typeface="Calibri" panose="020F0502020204030204" pitchFamily="34" charset="0"/>
                <a:cs typeface="Calibri" panose="020F0502020204030204" pitchFamily="34" charset="0"/>
              </a:rPr>
              <a:t>Xilinx </a:t>
            </a:r>
            <a:r>
              <a:rPr lang="en-US" sz="2000" dirty="0" err="1">
                <a:solidFill>
                  <a:schemeClr val="tx1"/>
                </a:solidFill>
                <a:latin typeface="Calibri" panose="020F0502020204030204" pitchFamily="34" charset="0"/>
                <a:cs typeface="Calibri" panose="020F0502020204030204" pitchFamily="34" charset="0"/>
              </a:rPr>
              <a:t>Vivado</a:t>
            </a:r>
            <a:r>
              <a:rPr lang="en-US" sz="2000" dirty="0">
                <a:solidFill>
                  <a:schemeClr val="tx1"/>
                </a:solidFill>
                <a:latin typeface="Calibri" panose="020F0502020204030204" pitchFamily="34" charset="0"/>
                <a:cs typeface="Calibri" panose="020F0502020204030204" pitchFamily="34" charset="0"/>
              </a:rPr>
              <a:t> IDE</a:t>
            </a:r>
            <a:r>
              <a:rPr lang="en-US" sz="2000" dirty="0">
                <a:latin typeface="Calibri" panose="020F0502020204030204" pitchFamily="34" charset="0"/>
                <a:cs typeface="Calibri" panose="020F0502020204030204" pitchFamily="34" charset="0"/>
              </a:rPr>
              <a:t>, where Verilog HDL is utilized to apply the Sobel algorithm, extracting edge pixels. This approach enables efficient edge detection suitable for real-time iris recognition systems, enhancing both accuracy and speed of authentication processes. </a:t>
            </a:r>
          </a:p>
        </p:txBody>
      </p:sp>
      <p:grpSp>
        <p:nvGrpSpPr>
          <p:cNvPr id="2" name="Google Shape;7438;p65">
            <a:extLst>
              <a:ext uri="{FF2B5EF4-FFF2-40B4-BE49-F238E27FC236}">
                <a16:creationId xmlns:a16="http://schemas.microsoft.com/office/drawing/2014/main" id="{3C8497BB-F8AD-20BB-020D-728A218FB7B7}"/>
              </a:ext>
            </a:extLst>
          </p:cNvPr>
          <p:cNvGrpSpPr/>
          <p:nvPr/>
        </p:nvGrpSpPr>
        <p:grpSpPr>
          <a:xfrm>
            <a:off x="2595765" y="337395"/>
            <a:ext cx="420775" cy="419659"/>
            <a:chOff x="-4837325" y="3971575"/>
            <a:chExt cx="292225" cy="291450"/>
          </a:xfrm>
          <a:solidFill>
            <a:srgbClr val="C00000"/>
          </a:solidFill>
        </p:grpSpPr>
        <p:sp>
          <p:nvSpPr>
            <p:cNvPr id="3" name="Google Shape;7439;p65">
              <a:extLst>
                <a:ext uri="{FF2B5EF4-FFF2-40B4-BE49-F238E27FC236}">
                  <a16:creationId xmlns:a16="http://schemas.microsoft.com/office/drawing/2014/main" id="{4B46FF44-F516-FE3E-09EB-10A3B7E5A583}"/>
                </a:ext>
              </a:extLst>
            </p:cNvPr>
            <p:cNvSpPr/>
            <p:nvPr/>
          </p:nvSpPr>
          <p:spPr>
            <a:xfrm>
              <a:off x="-4734150" y="4073975"/>
              <a:ext cx="86650" cy="86650"/>
            </a:xfrm>
            <a:custGeom>
              <a:avLst/>
              <a:gdLst/>
              <a:ahLst/>
              <a:cxnLst/>
              <a:rect l="l" t="t" r="r" b="b"/>
              <a:pathLst>
                <a:path w="3466" h="3466" extrusionOk="0">
                  <a:moveTo>
                    <a:pt x="1701" y="725"/>
                  </a:moveTo>
                  <a:cubicBezTo>
                    <a:pt x="2269" y="725"/>
                    <a:pt x="2773" y="1197"/>
                    <a:pt x="2773" y="1733"/>
                  </a:cubicBezTo>
                  <a:cubicBezTo>
                    <a:pt x="2773" y="2300"/>
                    <a:pt x="2300" y="2804"/>
                    <a:pt x="1733" y="2804"/>
                  </a:cubicBezTo>
                  <a:cubicBezTo>
                    <a:pt x="1197" y="2804"/>
                    <a:pt x="693" y="2300"/>
                    <a:pt x="693" y="1733"/>
                  </a:cubicBezTo>
                  <a:cubicBezTo>
                    <a:pt x="693" y="1197"/>
                    <a:pt x="1166" y="725"/>
                    <a:pt x="1701" y="725"/>
                  </a:cubicBezTo>
                  <a:close/>
                  <a:moveTo>
                    <a:pt x="1701" y="0"/>
                  </a:moveTo>
                  <a:cubicBezTo>
                    <a:pt x="756" y="0"/>
                    <a:pt x="0" y="756"/>
                    <a:pt x="0" y="1701"/>
                  </a:cubicBezTo>
                  <a:cubicBezTo>
                    <a:pt x="0" y="2647"/>
                    <a:pt x="851" y="3466"/>
                    <a:pt x="1796" y="3466"/>
                  </a:cubicBezTo>
                  <a:cubicBezTo>
                    <a:pt x="2741" y="3466"/>
                    <a:pt x="3466" y="2647"/>
                    <a:pt x="3466" y="1701"/>
                  </a:cubicBezTo>
                  <a:cubicBezTo>
                    <a:pt x="3434" y="756"/>
                    <a:pt x="2647" y="0"/>
                    <a:pt x="17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440;p65">
              <a:extLst>
                <a:ext uri="{FF2B5EF4-FFF2-40B4-BE49-F238E27FC236}">
                  <a16:creationId xmlns:a16="http://schemas.microsoft.com/office/drawing/2014/main" id="{7FDC6C6E-C2F5-FBF7-1084-ECC4B2247830}"/>
                </a:ext>
              </a:extLst>
            </p:cNvPr>
            <p:cNvSpPr/>
            <p:nvPr/>
          </p:nvSpPr>
          <p:spPr>
            <a:xfrm>
              <a:off x="-4700300" y="4108625"/>
              <a:ext cx="18950" cy="17350"/>
            </a:xfrm>
            <a:custGeom>
              <a:avLst/>
              <a:gdLst/>
              <a:ahLst/>
              <a:cxnLst/>
              <a:rect l="l" t="t" r="r" b="b"/>
              <a:pathLst>
                <a:path w="758" h="694" extrusionOk="0">
                  <a:moveTo>
                    <a:pt x="347" y="0"/>
                  </a:moveTo>
                  <a:cubicBezTo>
                    <a:pt x="158" y="0"/>
                    <a:pt x="1" y="158"/>
                    <a:pt x="1" y="347"/>
                  </a:cubicBezTo>
                  <a:cubicBezTo>
                    <a:pt x="1" y="536"/>
                    <a:pt x="158" y="693"/>
                    <a:pt x="347" y="693"/>
                  </a:cubicBezTo>
                  <a:cubicBezTo>
                    <a:pt x="536" y="693"/>
                    <a:pt x="757" y="536"/>
                    <a:pt x="757" y="347"/>
                  </a:cubicBezTo>
                  <a:cubicBezTo>
                    <a:pt x="757"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441;p65">
              <a:extLst>
                <a:ext uri="{FF2B5EF4-FFF2-40B4-BE49-F238E27FC236}">
                  <a16:creationId xmlns:a16="http://schemas.microsoft.com/office/drawing/2014/main" id="{A6CDC1C3-CC3B-D3EB-4D8E-DAAC2B6A428A}"/>
                </a:ext>
              </a:extLst>
            </p:cNvPr>
            <p:cNvSpPr/>
            <p:nvPr/>
          </p:nvSpPr>
          <p:spPr>
            <a:xfrm>
              <a:off x="-4748325" y="3971575"/>
              <a:ext cx="203225" cy="204025"/>
            </a:xfrm>
            <a:custGeom>
              <a:avLst/>
              <a:gdLst/>
              <a:ahLst/>
              <a:cxnLst/>
              <a:rect l="l" t="t" r="r" b="b"/>
              <a:pathLst>
                <a:path w="8129" h="8161" extrusionOk="0">
                  <a:moveTo>
                    <a:pt x="2268" y="1"/>
                  </a:moveTo>
                  <a:cubicBezTo>
                    <a:pt x="1449" y="1"/>
                    <a:pt x="693" y="158"/>
                    <a:pt x="0" y="473"/>
                  </a:cubicBezTo>
                  <a:lnTo>
                    <a:pt x="1512" y="3561"/>
                  </a:lnTo>
                  <a:cubicBezTo>
                    <a:pt x="1764" y="3466"/>
                    <a:pt x="1985" y="3435"/>
                    <a:pt x="2268" y="3435"/>
                  </a:cubicBezTo>
                  <a:cubicBezTo>
                    <a:pt x="3623" y="3435"/>
                    <a:pt x="4726" y="4506"/>
                    <a:pt x="4726" y="5829"/>
                  </a:cubicBezTo>
                  <a:cubicBezTo>
                    <a:pt x="4726" y="6112"/>
                    <a:pt x="4663" y="6396"/>
                    <a:pt x="4600" y="6617"/>
                  </a:cubicBezTo>
                  <a:lnTo>
                    <a:pt x="7656" y="8160"/>
                  </a:lnTo>
                  <a:cubicBezTo>
                    <a:pt x="7971" y="7436"/>
                    <a:pt x="8128" y="6617"/>
                    <a:pt x="8128" y="5829"/>
                  </a:cubicBezTo>
                  <a:cubicBezTo>
                    <a:pt x="8128" y="2647"/>
                    <a:pt x="5513" y="1"/>
                    <a:pt x="22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442;p65">
              <a:extLst>
                <a:ext uri="{FF2B5EF4-FFF2-40B4-BE49-F238E27FC236}">
                  <a16:creationId xmlns:a16="http://schemas.microsoft.com/office/drawing/2014/main" id="{FE072837-5B60-49A4-5A87-6D9EB74FFE8F}"/>
                </a:ext>
              </a:extLst>
            </p:cNvPr>
            <p:cNvSpPr/>
            <p:nvPr/>
          </p:nvSpPr>
          <p:spPr>
            <a:xfrm>
              <a:off x="-4656175" y="4151950"/>
              <a:ext cx="91375" cy="91375"/>
            </a:xfrm>
            <a:custGeom>
              <a:avLst/>
              <a:gdLst/>
              <a:ahLst/>
              <a:cxnLst/>
              <a:rect l="l" t="t" r="r" b="b"/>
              <a:pathLst>
                <a:path w="3655" h="3655" extrusionOk="0">
                  <a:moveTo>
                    <a:pt x="599" y="0"/>
                  </a:moveTo>
                  <a:cubicBezTo>
                    <a:pt x="441" y="221"/>
                    <a:pt x="252" y="441"/>
                    <a:pt x="0" y="599"/>
                  </a:cubicBezTo>
                  <a:lnTo>
                    <a:pt x="1544" y="3655"/>
                  </a:lnTo>
                  <a:cubicBezTo>
                    <a:pt x="2395" y="3151"/>
                    <a:pt x="3151" y="2395"/>
                    <a:pt x="3655" y="1544"/>
                  </a:cubicBezTo>
                  <a:lnTo>
                    <a:pt x="5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443;p65">
              <a:extLst>
                <a:ext uri="{FF2B5EF4-FFF2-40B4-BE49-F238E27FC236}">
                  <a16:creationId xmlns:a16="http://schemas.microsoft.com/office/drawing/2014/main" id="{0A4499C4-2CF0-BEC7-8801-46246BB4F397}"/>
                </a:ext>
              </a:extLst>
            </p:cNvPr>
            <p:cNvSpPr/>
            <p:nvPr/>
          </p:nvSpPr>
          <p:spPr>
            <a:xfrm>
              <a:off x="-4817650" y="3991275"/>
              <a:ext cx="91400" cy="91375"/>
            </a:xfrm>
            <a:custGeom>
              <a:avLst/>
              <a:gdLst/>
              <a:ahLst/>
              <a:cxnLst/>
              <a:rect l="l" t="t" r="r" b="b"/>
              <a:pathLst>
                <a:path w="3656" h="3655" extrusionOk="0">
                  <a:moveTo>
                    <a:pt x="2143" y="0"/>
                  </a:moveTo>
                  <a:cubicBezTo>
                    <a:pt x="1261" y="504"/>
                    <a:pt x="536" y="1260"/>
                    <a:pt x="1" y="2111"/>
                  </a:cubicBezTo>
                  <a:lnTo>
                    <a:pt x="3088" y="3655"/>
                  </a:lnTo>
                  <a:cubicBezTo>
                    <a:pt x="3246" y="3434"/>
                    <a:pt x="3435" y="3214"/>
                    <a:pt x="3655" y="3088"/>
                  </a:cubicBez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444;p65">
              <a:extLst>
                <a:ext uri="{FF2B5EF4-FFF2-40B4-BE49-F238E27FC236}">
                  <a16:creationId xmlns:a16="http://schemas.microsoft.com/office/drawing/2014/main" id="{13A86866-71AE-9D96-3958-EBEEAC72AA3A}"/>
                </a:ext>
              </a:extLst>
            </p:cNvPr>
            <p:cNvSpPr/>
            <p:nvPr/>
          </p:nvSpPr>
          <p:spPr>
            <a:xfrm>
              <a:off x="-4837325" y="4059000"/>
              <a:ext cx="204000" cy="204025"/>
            </a:xfrm>
            <a:custGeom>
              <a:avLst/>
              <a:gdLst/>
              <a:ahLst/>
              <a:cxnLst/>
              <a:rect l="l" t="t" r="r" b="b"/>
              <a:pathLst>
                <a:path w="8160" h="8161" extrusionOk="0">
                  <a:moveTo>
                    <a:pt x="473" y="1"/>
                  </a:moveTo>
                  <a:cubicBezTo>
                    <a:pt x="158" y="725"/>
                    <a:pt x="0" y="1513"/>
                    <a:pt x="0" y="2300"/>
                  </a:cubicBezTo>
                  <a:cubicBezTo>
                    <a:pt x="0" y="5482"/>
                    <a:pt x="2615" y="8160"/>
                    <a:pt x="5828" y="8160"/>
                  </a:cubicBezTo>
                  <a:cubicBezTo>
                    <a:pt x="6648" y="8160"/>
                    <a:pt x="7435" y="8003"/>
                    <a:pt x="8160" y="7688"/>
                  </a:cubicBezTo>
                  <a:lnTo>
                    <a:pt x="6616" y="4632"/>
                  </a:lnTo>
                  <a:cubicBezTo>
                    <a:pt x="6396" y="4695"/>
                    <a:pt x="6144" y="4726"/>
                    <a:pt x="5860" y="4726"/>
                  </a:cubicBezTo>
                  <a:cubicBezTo>
                    <a:pt x="4537" y="4726"/>
                    <a:pt x="3434" y="3624"/>
                    <a:pt x="3434" y="2300"/>
                  </a:cubicBezTo>
                  <a:cubicBezTo>
                    <a:pt x="3434" y="2017"/>
                    <a:pt x="3466" y="1796"/>
                    <a:pt x="3560" y="1544"/>
                  </a:cubicBezTo>
                  <a:lnTo>
                    <a:pt x="4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68578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04400" y="6545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Table</a:t>
            </a:r>
          </a:p>
        </p:txBody>
      </p:sp>
      <p:grpSp>
        <p:nvGrpSpPr>
          <p:cNvPr id="13" name="Google Shape;362;p33">
            <a:extLst>
              <a:ext uri="{FF2B5EF4-FFF2-40B4-BE49-F238E27FC236}">
                <a16:creationId xmlns:a16="http://schemas.microsoft.com/office/drawing/2014/main" id="{9E74329A-D1AA-BF36-18C0-9880B727EF6A}"/>
              </a:ext>
            </a:extLst>
          </p:cNvPr>
          <p:cNvGrpSpPr/>
          <p:nvPr/>
        </p:nvGrpSpPr>
        <p:grpSpPr>
          <a:xfrm>
            <a:off x="2155228" y="782649"/>
            <a:ext cx="385083" cy="385051"/>
            <a:chOff x="-25094250" y="3547050"/>
            <a:chExt cx="295400" cy="295375"/>
          </a:xfrm>
        </p:grpSpPr>
        <p:sp>
          <p:nvSpPr>
            <p:cNvPr id="14" name="Google Shape;363;p33">
              <a:extLst>
                <a:ext uri="{FF2B5EF4-FFF2-40B4-BE49-F238E27FC236}">
                  <a16:creationId xmlns:a16="http://schemas.microsoft.com/office/drawing/2014/main" id="{E1FB99CA-89AF-1464-E89A-B5F315990EBF}"/>
                </a:ext>
              </a:extLst>
            </p:cNvPr>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4;p33">
              <a:extLst>
                <a:ext uri="{FF2B5EF4-FFF2-40B4-BE49-F238E27FC236}">
                  <a16:creationId xmlns:a16="http://schemas.microsoft.com/office/drawing/2014/main" id="{3D70D489-99E5-0ED3-6CF2-11274693A073}"/>
                </a:ext>
              </a:extLst>
            </p:cNvPr>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5;p33">
              <a:extLst>
                <a:ext uri="{FF2B5EF4-FFF2-40B4-BE49-F238E27FC236}">
                  <a16:creationId xmlns:a16="http://schemas.microsoft.com/office/drawing/2014/main" id="{E9CA01E8-91C5-BBC3-CA7E-C00E3EDACEAC}"/>
                </a:ext>
              </a:extLst>
            </p:cNvPr>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6;p33">
              <a:extLst>
                <a:ext uri="{FF2B5EF4-FFF2-40B4-BE49-F238E27FC236}">
                  <a16:creationId xmlns:a16="http://schemas.microsoft.com/office/drawing/2014/main" id="{D4BE8249-D300-CCBB-470A-2E8BEC472356}"/>
                </a:ext>
              </a:extLst>
            </p:cNvPr>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7;p33">
              <a:extLst>
                <a:ext uri="{FF2B5EF4-FFF2-40B4-BE49-F238E27FC236}">
                  <a16:creationId xmlns:a16="http://schemas.microsoft.com/office/drawing/2014/main" id="{457519F6-ED9F-0C27-2A1B-F5F048E35F78}"/>
                </a:ext>
              </a:extLst>
            </p:cNvPr>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0" name="Table 9">
            <a:extLst>
              <a:ext uri="{FF2B5EF4-FFF2-40B4-BE49-F238E27FC236}">
                <a16:creationId xmlns:a16="http://schemas.microsoft.com/office/drawing/2014/main" id="{2A77D41D-38BB-4341-B808-40E945062FF4}"/>
              </a:ext>
            </a:extLst>
          </p:cNvPr>
          <p:cNvGraphicFramePr>
            <a:graphicFrameLocks noGrp="1"/>
          </p:cNvGraphicFramePr>
          <p:nvPr>
            <p:extLst>
              <p:ext uri="{D42A27DB-BD31-4B8C-83A1-F6EECF244321}">
                <p14:modId xmlns:p14="http://schemas.microsoft.com/office/powerpoint/2010/main" val="67047680"/>
              </p:ext>
            </p:extLst>
          </p:nvPr>
        </p:nvGraphicFramePr>
        <p:xfrm>
          <a:off x="1443876" y="1385402"/>
          <a:ext cx="6367713" cy="3281124"/>
        </p:xfrm>
        <a:graphic>
          <a:graphicData uri="http://schemas.openxmlformats.org/drawingml/2006/table">
            <a:tbl>
              <a:tblPr firstRow="1" firstCol="1" bandRow="1"/>
              <a:tblGrid>
                <a:gridCol w="1479507">
                  <a:extLst>
                    <a:ext uri="{9D8B030D-6E8A-4147-A177-3AD203B41FA5}">
                      <a16:colId xmlns:a16="http://schemas.microsoft.com/office/drawing/2014/main" val="3327230455"/>
                    </a:ext>
                  </a:extLst>
                </a:gridCol>
                <a:gridCol w="3573471">
                  <a:extLst>
                    <a:ext uri="{9D8B030D-6E8A-4147-A177-3AD203B41FA5}">
                      <a16:colId xmlns:a16="http://schemas.microsoft.com/office/drawing/2014/main" val="4126010807"/>
                    </a:ext>
                  </a:extLst>
                </a:gridCol>
                <a:gridCol w="1314735">
                  <a:extLst>
                    <a:ext uri="{9D8B030D-6E8A-4147-A177-3AD203B41FA5}">
                      <a16:colId xmlns:a16="http://schemas.microsoft.com/office/drawing/2014/main" val="3053356236"/>
                    </a:ext>
                  </a:extLst>
                </a:gridCol>
              </a:tblGrid>
              <a:tr h="1031807">
                <a:tc>
                  <a:txBody>
                    <a:bodyPr/>
                    <a:lstStyle/>
                    <a:p>
                      <a:pPr indent="179705" algn="ctr">
                        <a:lnSpc>
                          <a:spcPct val="150000"/>
                        </a:lnSpc>
                        <a:spcAft>
                          <a:spcPts val="0"/>
                        </a:spcAft>
                      </a:pPr>
                      <a:r>
                        <a:rPr lang="en-US" sz="1400" b="1">
                          <a:solidFill>
                            <a:srgbClr val="000000"/>
                          </a:solidFill>
                          <a:effectLst/>
                          <a:latin typeface="Times New Roman" panose="02020603050405020304" pitchFamily="18" charset="0"/>
                          <a:ea typeface="Times New Roman" panose="02020603050405020304" pitchFamily="18" charset="0"/>
                        </a:rPr>
                        <a:t>Resource</a:t>
                      </a:r>
                      <a:endParaRPr lang="en-IN" sz="110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79705" algn="ctr">
                        <a:lnSpc>
                          <a:spcPct val="150000"/>
                        </a:lnSpc>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Hardware Implementation of Sobel Edge Detection Algorithm [15]</a:t>
                      </a:r>
                      <a:endParaRPr lang="en-IN" sz="1100" dirty="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79705" algn="ctr">
                        <a:lnSpc>
                          <a:spcPct val="150000"/>
                        </a:lnSpc>
                        <a:spcAft>
                          <a:spcPts val="0"/>
                        </a:spcAft>
                      </a:pPr>
                      <a:r>
                        <a:rPr lang="en-US" sz="1400" b="1">
                          <a:solidFill>
                            <a:srgbClr val="000000"/>
                          </a:solidFill>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p>
                      <a:pPr indent="179705" algn="ctr">
                        <a:lnSpc>
                          <a:spcPct val="150000"/>
                        </a:lnSpc>
                        <a:spcAft>
                          <a:spcPts val="0"/>
                        </a:spcAft>
                      </a:pPr>
                      <a:r>
                        <a:rPr lang="en-US" sz="1400" b="1">
                          <a:solidFill>
                            <a:srgbClr val="000000"/>
                          </a:solidFill>
                          <a:effectLst/>
                          <a:latin typeface="Times New Roman" panose="02020603050405020304" pitchFamily="18" charset="0"/>
                          <a:ea typeface="Times New Roman" panose="02020603050405020304" pitchFamily="18" charset="0"/>
                        </a:rPr>
                        <a:t>Proposed System</a:t>
                      </a:r>
                      <a:endParaRPr lang="en-IN" sz="110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5335662"/>
                  </a:ext>
                </a:extLst>
              </a:tr>
              <a:tr h="315166">
                <a:tc>
                  <a:txBody>
                    <a:bodyPr/>
                    <a:lstStyle/>
                    <a:p>
                      <a:pPr indent="179705" algn="ctr">
                        <a:lnSpc>
                          <a:spcPct val="150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LUT</a:t>
                      </a:r>
                      <a:endParaRPr lang="en-IN" sz="110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79705" algn="ctr">
                        <a:lnSpc>
                          <a:spcPct val="150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1%</a:t>
                      </a:r>
                      <a:endParaRPr lang="en-IN" sz="110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79705" algn="ctr">
                        <a:lnSpc>
                          <a:spcPct val="150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3.61%</a:t>
                      </a:r>
                      <a:endParaRPr lang="en-IN" sz="110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6054538"/>
                  </a:ext>
                </a:extLst>
              </a:tr>
              <a:tr h="315166">
                <a:tc>
                  <a:txBody>
                    <a:bodyPr/>
                    <a:lstStyle/>
                    <a:p>
                      <a:pPr indent="179705" algn="ctr">
                        <a:lnSpc>
                          <a:spcPct val="150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FF</a:t>
                      </a:r>
                      <a:endParaRPr lang="en-IN" sz="110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79705" algn="ctr">
                        <a:lnSpc>
                          <a:spcPct val="150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1%</a:t>
                      </a:r>
                      <a:endParaRPr lang="en-IN" sz="110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79705" algn="ctr">
                        <a:lnSpc>
                          <a:spcPct val="150000"/>
                        </a:lnSpc>
                        <a:spcAft>
                          <a:spcPts val="800"/>
                        </a:spcAft>
                      </a:pPr>
                      <a:r>
                        <a:rPr lang="en-US" sz="1400" dirty="0">
                          <a:solidFill>
                            <a:srgbClr val="000000"/>
                          </a:solidFill>
                          <a:effectLst/>
                          <a:latin typeface="Times New Roman" panose="02020603050405020304" pitchFamily="18" charset="0"/>
                          <a:ea typeface="Times New Roman" panose="02020603050405020304" pitchFamily="18" charset="0"/>
                        </a:rPr>
                        <a:t>0.25%</a:t>
                      </a:r>
                      <a:endParaRPr lang="en-IN" sz="1100" dirty="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9624553"/>
                  </a:ext>
                </a:extLst>
              </a:tr>
              <a:tr h="315166">
                <a:tc>
                  <a:txBody>
                    <a:bodyPr/>
                    <a:lstStyle/>
                    <a:p>
                      <a:pPr indent="179705" algn="ctr">
                        <a:lnSpc>
                          <a:spcPct val="150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BRAM</a:t>
                      </a:r>
                      <a:endParaRPr lang="en-IN" sz="110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79705" algn="ctr">
                        <a:lnSpc>
                          <a:spcPct val="150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36%</a:t>
                      </a:r>
                      <a:endParaRPr lang="en-IN" sz="110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79705" algn="ctr">
                        <a:lnSpc>
                          <a:spcPct val="150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0.36%</a:t>
                      </a:r>
                      <a:endParaRPr lang="en-IN" sz="110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5314838"/>
                  </a:ext>
                </a:extLst>
              </a:tr>
              <a:tr h="315166">
                <a:tc>
                  <a:txBody>
                    <a:bodyPr/>
                    <a:lstStyle/>
                    <a:p>
                      <a:pPr indent="179705" algn="ctr">
                        <a:lnSpc>
                          <a:spcPct val="150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DSP</a:t>
                      </a:r>
                      <a:endParaRPr lang="en-IN" sz="110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79705" algn="ctr">
                        <a:lnSpc>
                          <a:spcPct val="150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a:t>
                      </a:r>
                      <a:endParaRPr lang="en-IN" sz="110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79705" algn="ctr">
                        <a:lnSpc>
                          <a:spcPct val="150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0.91%</a:t>
                      </a:r>
                      <a:endParaRPr lang="en-IN" sz="110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2390283"/>
                  </a:ext>
                </a:extLst>
              </a:tr>
              <a:tr h="315166">
                <a:tc>
                  <a:txBody>
                    <a:bodyPr/>
                    <a:lstStyle/>
                    <a:p>
                      <a:pPr indent="179705" algn="ctr">
                        <a:lnSpc>
                          <a:spcPct val="150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IO</a:t>
                      </a:r>
                      <a:endParaRPr lang="en-IN" sz="110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79705" algn="ctr">
                        <a:lnSpc>
                          <a:spcPct val="150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13%</a:t>
                      </a:r>
                      <a:endParaRPr lang="en-IN" sz="110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79705" algn="ctr">
                        <a:lnSpc>
                          <a:spcPct val="150000"/>
                        </a:lnSpc>
                        <a:spcAft>
                          <a:spcPts val="800"/>
                        </a:spcAft>
                      </a:pPr>
                      <a:r>
                        <a:rPr lang="en-US" sz="1400" dirty="0">
                          <a:solidFill>
                            <a:srgbClr val="000000"/>
                          </a:solidFill>
                          <a:effectLst/>
                          <a:latin typeface="Times New Roman" panose="02020603050405020304" pitchFamily="18" charset="0"/>
                          <a:ea typeface="Times New Roman" panose="02020603050405020304" pitchFamily="18" charset="0"/>
                        </a:rPr>
                        <a:t>11.50%</a:t>
                      </a:r>
                      <a:endParaRPr lang="en-IN" sz="1100" dirty="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5754802"/>
                  </a:ext>
                </a:extLst>
              </a:tr>
              <a:tr h="673487">
                <a:tc>
                  <a:txBody>
                    <a:bodyPr/>
                    <a:lstStyle/>
                    <a:p>
                      <a:pPr indent="179705" algn="ctr">
                        <a:lnSpc>
                          <a:spcPct val="150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BUFIO/BUFG</a:t>
                      </a:r>
                      <a:endParaRPr lang="en-IN" sz="110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79705" algn="ctr">
                        <a:lnSpc>
                          <a:spcPct val="150000"/>
                        </a:lnSpc>
                        <a:spcAft>
                          <a:spcPts val="800"/>
                        </a:spcAft>
                      </a:pPr>
                      <a:r>
                        <a:rPr lang="en-US" sz="1400" dirty="0">
                          <a:solidFill>
                            <a:srgbClr val="000000"/>
                          </a:solidFill>
                          <a:effectLst/>
                          <a:latin typeface="Times New Roman" panose="02020603050405020304" pitchFamily="18" charset="0"/>
                          <a:ea typeface="Times New Roman" panose="02020603050405020304" pitchFamily="18" charset="0"/>
                        </a:rPr>
                        <a:t>6%</a:t>
                      </a:r>
                      <a:endParaRPr lang="en-IN" sz="1100" dirty="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79705" algn="ctr">
                        <a:lnSpc>
                          <a:spcPct val="150000"/>
                        </a:lnSpc>
                        <a:spcAft>
                          <a:spcPts val="800"/>
                        </a:spcAft>
                      </a:pPr>
                      <a:r>
                        <a:rPr lang="en-US" sz="1400" dirty="0">
                          <a:solidFill>
                            <a:srgbClr val="000000"/>
                          </a:solidFill>
                          <a:effectLst/>
                          <a:latin typeface="Times New Roman" panose="02020603050405020304" pitchFamily="18" charset="0"/>
                          <a:ea typeface="Times New Roman" panose="02020603050405020304" pitchFamily="18" charset="0"/>
                        </a:rPr>
                        <a:t>3.31%</a:t>
                      </a:r>
                      <a:endParaRPr lang="en-IN" sz="1100" dirty="0">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0215150"/>
                  </a:ext>
                </a:extLst>
              </a:tr>
            </a:tbl>
          </a:graphicData>
        </a:graphic>
      </p:graphicFrame>
    </p:spTree>
    <p:extLst>
      <p:ext uri="{BB962C8B-B14F-4D97-AF65-F5344CB8AC3E}">
        <p14:creationId xmlns:p14="http://schemas.microsoft.com/office/powerpoint/2010/main" val="1561384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04400" y="6545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Results</a:t>
            </a:r>
          </a:p>
        </p:txBody>
      </p:sp>
      <p:grpSp>
        <p:nvGrpSpPr>
          <p:cNvPr id="7" name="Google Shape;241;p21">
            <a:extLst>
              <a:ext uri="{FF2B5EF4-FFF2-40B4-BE49-F238E27FC236}">
                <a16:creationId xmlns:a16="http://schemas.microsoft.com/office/drawing/2014/main" id="{6C08B554-BFB7-5C8D-E216-35C3D94780F5}"/>
              </a:ext>
            </a:extLst>
          </p:cNvPr>
          <p:cNvGrpSpPr/>
          <p:nvPr/>
        </p:nvGrpSpPr>
        <p:grpSpPr>
          <a:xfrm rot="9503424">
            <a:off x="-854633" y="-1896129"/>
            <a:ext cx="11081077" cy="8087965"/>
            <a:chOff x="4" y="-1144240"/>
            <a:chExt cx="9817741" cy="6928534"/>
          </a:xfrm>
        </p:grpSpPr>
        <p:sp>
          <p:nvSpPr>
            <p:cNvPr id="9" name="Google Shape;243;p21">
              <a:extLst>
                <a:ext uri="{FF2B5EF4-FFF2-40B4-BE49-F238E27FC236}">
                  <a16:creationId xmlns:a16="http://schemas.microsoft.com/office/drawing/2014/main" id="{06D1C467-B1BD-15C9-60FA-06A0AC24A483}"/>
                </a:ext>
              </a:extLst>
            </p:cNvPr>
            <p:cNvSpPr/>
            <p:nvPr/>
          </p:nvSpPr>
          <p:spPr>
            <a:xfrm flipH="1">
              <a:off x="4" y="-1144240"/>
              <a:ext cx="1958133" cy="1908874"/>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45;p21">
              <a:extLst>
                <a:ext uri="{FF2B5EF4-FFF2-40B4-BE49-F238E27FC236}">
                  <a16:creationId xmlns:a16="http://schemas.microsoft.com/office/drawing/2014/main" id="{455751E6-C4BE-D182-4170-22570433E8A5}"/>
                </a:ext>
              </a:extLst>
            </p:cNvPr>
            <p:cNvSpPr/>
            <p:nvPr/>
          </p:nvSpPr>
          <p:spPr>
            <a:xfrm flipH="1">
              <a:off x="8082813" y="4112525"/>
              <a:ext cx="1734932" cy="1671769"/>
            </a:xfrm>
            <a:custGeom>
              <a:avLst/>
              <a:gdLst/>
              <a:ahLst/>
              <a:cxnLst/>
              <a:rect l="l" t="t" r="r" b="b"/>
              <a:pathLst>
                <a:path w="47578" h="45849" extrusionOk="0">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362;p33">
            <a:extLst>
              <a:ext uri="{FF2B5EF4-FFF2-40B4-BE49-F238E27FC236}">
                <a16:creationId xmlns:a16="http://schemas.microsoft.com/office/drawing/2014/main" id="{9E74329A-D1AA-BF36-18C0-9880B727EF6A}"/>
              </a:ext>
            </a:extLst>
          </p:cNvPr>
          <p:cNvGrpSpPr/>
          <p:nvPr/>
        </p:nvGrpSpPr>
        <p:grpSpPr>
          <a:xfrm>
            <a:off x="2155228" y="782649"/>
            <a:ext cx="385083" cy="385051"/>
            <a:chOff x="-25094250" y="3547050"/>
            <a:chExt cx="295400" cy="295375"/>
          </a:xfrm>
        </p:grpSpPr>
        <p:sp>
          <p:nvSpPr>
            <p:cNvPr id="14" name="Google Shape;363;p33">
              <a:extLst>
                <a:ext uri="{FF2B5EF4-FFF2-40B4-BE49-F238E27FC236}">
                  <a16:creationId xmlns:a16="http://schemas.microsoft.com/office/drawing/2014/main" id="{E1FB99CA-89AF-1464-E89A-B5F315990EBF}"/>
                </a:ext>
              </a:extLst>
            </p:cNvPr>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4;p33">
              <a:extLst>
                <a:ext uri="{FF2B5EF4-FFF2-40B4-BE49-F238E27FC236}">
                  <a16:creationId xmlns:a16="http://schemas.microsoft.com/office/drawing/2014/main" id="{3D70D489-99E5-0ED3-6CF2-11274693A073}"/>
                </a:ext>
              </a:extLst>
            </p:cNvPr>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5;p33">
              <a:extLst>
                <a:ext uri="{FF2B5EF4-FFF2-40B4-BE49-F238E27FC236}">
                  <a16:creationId xmlns:a16="http://schemas.microsoft.com/office/drawing/2014/main" id="{E9CA01E8-91C5-BBC3-CA7E-C00E3EDACEAC}"/>
                </a:ext>
              </a:extLst>
            </p:cNvPr>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6;p33">
              <a:extLst>
                <a:ext uri="{FF2B5EF4-FFF2-40B4-BE49-F238E27FC236}">
                  <a16:creationId xmlns:a16="http://schemas.microsoft.com/office/drawing/2014/main" id="{D4BE8249-D300-CCBB-470A-2E8BEC472356}"/>
                </a:ext>
              </a:extLst>
            </p:cNvPr>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7;p33">
              <a:extLst>
                <a:ext uri="{FF2B5EF4-FFF2-40B4-BE49-F238E27FC236}">
                  <a16:creationId xmlns:a16="http://schemas.microsoft.com/office/drawing/2014/main" id="{457519F6-ED9F-0C27-2A1B-F5F048E35F78}"/>
                </a:ext>
              </a:extLst>
            </p:cNvPr>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0A2636BE-D0F2-4F7F-029D-D7EA7DF86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4237" y="1510938"/>
            <a:ext cx="1227181" cy="1227181"/>
          </a:xfrm>
          <a:prstGeom prst="rect">
            <a:avLst/>
          </a:prstGeom>
          <a:ln w="19050">
            <a:solidFill>
              <a:srgbClr val="000000"/>
            </a:solidFill>
          </a:ln>
        </p:spPr>
      </p:pic>
      <p:pic>
        <p:nvPicPr>
          <p:cNvPr id="4" name="Picture 3">
            <a:extLst>
              <a:ext uri="{FF2B5EF4-FFF2-40B4-BE49-F238E27FC236}">
                <a16:creationId xmlns:a16="http://schemas.microsoft.com/office/drawing/2014/main" id="{CD6B0221-3015-F55F-4C8B-12ABE84684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703" y="1510939"/>
            <a:ext cx="1227181" cy="1227181"/>
          </a:xfrm>
          <a:prstGeom prst="rect">
            <a:avLst/>
          </a:prstGeom>
          <a:ln w="19050">
            <a:solidFill>
              <a:srgbClr val="000000"/>
            </a:solidFill>
          </a:ln>
        </p:spPr>
      </p:pic>
      <p:pic>
        <p:nvPicPr>
          <p:cNvPr id="5" name="Picture 4">
            <a:extLst>
              <a:ext uri="{FF2B5EF4-FFF2-40B4-BE49-F238E27FC236}">
                <a16:creationId xmlns:a16="http://schemas.microsoft.com/office/drawing/2014/main" id="{C59708D3-1A3F-E6DA-E482-FF181DD9166C}"/>
              </a:ext>
            </a:extLst>
          </p:cNvPr>
          <p:cNvPicPr>
            <a:picLocks noChangeAspect="1"/>
          </p:cNvPicPr>
          <p:nvPr/>
        </p:nvPicPr>
        <p:blipFill>
          <a:blip r:embed="rId5"/>
          <a:stretch>
            <a:fillRect/>
          </a:stretch>
        </p:blipFill>
        <p:spPr>
          <a:xfrm>
            <a:off x="4561008" y="1510937"/>
            <a:ext cx="1227181" cy="1227181"/>
          </a:xfrm>
          <a:prstGeom prst="rect">
            <a:avLst/>
          </a:prstGeom>
          <a:solidFill>
            <a:srgbClr val="FFFFFF">
              <a:shade val="85000"/>
            </a:srgbClr>
          </a:solidFill>
          <a:ln w="19050" cap="sq">
            <a:solidFill>
              <a:srgbClr val="000000"/>
            </a:solidFill>
            <a:miter lim="800000"/>
          </a:ln>
          <a:effectLst/>
        </p:spPr>
      </p:pic>
      <p:pic>
        <p:nvPicPr>
          <p:cNvPr id="8" name="Picture 7">
            <a:extLst>
              <a:ext uri="{FF2B5EF4-FFF2-40B4-BE49-F238E27FC236}">
                <a16:creationId xmlns:a16="http://schemas.microsoft.com/office/drawing/2014/main" id="{ADA581E0-93EA-C230-EA0B-B0442D956FD1}"/>
              </a:ext>
            </a:extLst>
          </p:cNvPr>
          <p:cNvPicPr>
            <a:picLocks noChangeAspect="1"/>
          </p:cNvPicPr>
          <p:nvPr/>
        </p:nvPicPr>
        <p:blipFill>
          <a:blip r:embed="rId6"/>
          <a:stretch>
            <a:fillRect/>
          </a:stretch>
        </p:blipFill>
        <p:spPr>
          <a:xfrm>
            <a:off x="3247474" y="1510938"/>
            <a:ext cx="1227180" cy="1227180"/>
          </a:xfrm>
          <a:prstGeom prst="rect">
            <a:avLst/>
          </a:prstGeom>
          <a:solidFill>
            <a:srgbClr val="FFFFFF">
              <a:shade val="85000"/>
            </a:srgbClr>
          </a:solidFill>
          <a:ln w="19050" cap="sq">
            <a:solidFill>
              <a:srgbClr val="000000"/>
            </a:solidFill>
            <a:miter lim="800000"/>
          </a:ln>
          <a:effectLst/>
        </p:spPr>
      </p:pic>
      <p:pic>
        <p:nvPicPr>
          <p:cNvPr id="10" name="Picture 9">
            <a:extLst>
              <a:ext uri="{FF2B5EF4-FFF2-40B4-BE49-F238E27FC236}">
                <a16:creationId xmlns:a16="http://schemas.microsoft.com/office/drawing/2014/main" id="{B2F9BF41-81A3-7868-EED2-C0278CBA40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4244" y="1510937"/>
            <a:ext cx="1227181" cy="1227181"/>
          </a:xfrm>
          <a:prstGeom prst="rect">
            <a:avLst/>
          </a:prstGeom>
          <a:ln w="19050">
            <a:solidFill>
              <a:srgbClr val="000000"/>
            </a:solidFill>
          </a:ln>
        </p:spPr>
      </p:pic>
      <p:pic>
        <p:nvPicPr>
          <p:cNvPr id="12" name="Picture 11">
            <a:extLst>
              <a:ext uri="{FF2B5EF4-FFF2-40B4-BE49-F238E27FC236}">
                <a16:creationId xmlns:a16="http://schemas.microsoft.com/office/drawing/2014/main" id="{5C6F3836-39EE-8195-83A1-0D16AFBFC7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67778" y="1510937"/>
            <a:ext cx="1227181" cy="1227181"/>
          </a:xfrm>
          <a:prstGeom prst="rect">
            <a:avLst/>
          </a:prstGeom>
          <a:ln w="19050">
            <a:solidFill>
              <a:srgbClr val="000000"/>
            </a:solidFill>
          </a:ln>
        </p:spPr>
      </p:pic>
      <p:pic>
        <p:nvPicPr>
          <p:cNvPr id="19" name="Picture 18">
            <a:extLst>
              <a:ext uri="{FF2B5EF4-FFF2-40B4-BE49-F238E27FC236}">
                <a16:creationId xmlns:a16="http://schemas.microsoft.com/office/drawing/2014/main" id="{C5929A70-AFDA-7D09-4492-881FA50446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0703" y="3046764"/>
            <a:ext cx="1227181" cy="1227181"/>
          </a:xfrm>
          <a:prstGeom prst="rect">
            <a:avLst/>
          </a:prstGeom>
          <a:ln w="19050">
            <a:solidFill>
              <a:srgbClr val="000000"/>
            </a:solidFill>
          </a:ln>
        </p:spPr>
      </p:pic>
      <p:pic>
        <p:nvPicPr>
          <p:cNvPr id="20" name="Picture 19">
            <a:extLst>
              <a:ext uri="{FF2B5EF4-FFF2-40B4-BE49-F238E27FC236}">
                <a16:creationId xmlns:a16="http://schemas.microsoft.com/office/drawing/2014/main" id="{401FD5BD-0633-EC74-AD43-F667F9CE21F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54236" y="3046764"/>
            <a:ext cx="1227181" cy="1227181"/>
          </a:xfrm>
          <a:prstGeom prst="rect">
            <a:avLst/>
          </a:prstGeom>
          <a:ln w="19050">
            <a:solidFill>
              <a:srgbClr val="000000"/>
            </a:solidFill>
          </a:ln>
        </p:spPr>
      </p:pic>
      <p:pic>
        <p:nvPicPr>
          <p:cNvPr id="21" name="Picture 20">
            <a:extLst>
              <a:ext uri="{FF2B5EF4-FFF2-40B4-BE49-F238E27FC236}">
                <a16:creationId xmlns:a16="http://schemas.microsoft.com/office/drawing/2014/main" id="{9AD7CAF5-4ED1-1BD5-4D6E-86CDC1AD6E3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72000" y="3046764"/>
            <a:ext cx="1227181" cy="1227181"/>
          </a:xfrm>
          <a:prstGeom prst="rect">
            <a:avLst/>
          </a:prstGeom>
          <a:ln w="19050">
            <a:solidFill>
              <a:srgbClr val="000000"/>
            </a:solidFill>
          </a:ln>
        </p:spPr>
      </p:pic>
      <p:pic>
        <p:nvPicPr>
          <p:cNvPr id="22" name="Picture 21">
            <a:extLst>
              <a:ext uri="{FF2B5EF4-FFF2-40B4-BE49-F238E27FC236}">
                <a16:creationId xmlns:a16="http://schemas.microsoft.com/office/drawing/2014/main" id="{C5019321-0C1B-4DF9-0CC2-E58D51CBA57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47474" y="3046765"/>
            <a:ext cx="1227180" cy="1227180"/>
          </a:xfrm>
          <a:prstGeom prst="rect">
            <a:avLst/>
          </a:prstGeom>
          <a:ln w="19050">
            <a:solidFill>
              <a:srgbClr val="000000"/>
            </a:solidFill>
          </a:ln>
        </p:spPr>
      </p:pic>
      <p:pic>
        <p:nvPicPr>
          <p:cNvPr id="23" name="Picture 22">
            <a:extLst>
              <a:ext uri="{FF2B5EF4-FFF2-40B4-BE49-F238E27FC236}">
                <a16:creationId xmlns:a16="http://schemas.microsoft.com/office/drawing/2014/main" id="{13D932E1-B5C6-FB46-CE25-96F12A4185B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54243" y="3046764"/>
            <a:ext cx="1227181" cy="1227181"/>
          </a:xfrm>
          <a:prstGeom prst="rect">
            <a:avLst/>
          </a:prstGeom>
          <a:ln w="19050">
            <a:solidFill>
              <a:srgbClr val="000000"/>
            </a:solidFill>
          </a:ln>
        </p:spPr>
      </p:pic>
      <p:pic>
        <p:nvPicPr>
          <p:cNvPr id="24" name="Picture 23">
            <a:extLst>
              <a:ext uri="{FF2B5EF4-FFF2-40B4-BE49-F238E27FC236}">
                <a16:creationId xmlns:a16="http://schemas.microsoft.com/office/drawing/2014/main" id="{A5D34DA6-81AD-DFF4-C920-9F88841F46C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67778" y="3046764"/>
            <a:ext cx="1227181" cy="1227181"/>
          </a:xfrm>
          <a:prstGeom prst="rect">
            <a:avLst/>
          </a:prstGeom>
          <a:ln w="19050">
            <a:solidFill>
              <a:srgbClr val="000000"/>
            </a:solidFill>
          </a:ln>
        </p:spPr>
      </p:pic>
    </p:spTree>
    <p:extLst>
      <p:ext uri="{BB962C8B-B14F-4D97-AF65-F5344CB8AC3E}">
        <p14:creationId xmlns:p14="http://schemas.microsoft.com/office/powerpoint/2010/main" val="4221010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14375" y="3345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p>
        </p:txBody>
      </p:sp>
      <p:sp>
        <p:nvSpPr>
          <p:cNvPr id="4" name="Google Shape;243;p21">
            <a:extLst>
              <a:ext uri="{FF2B5EF4-FFF2-40B4-BE49-F238E27FC236}">
                <a16:creationId xmlns:a16="http://schemas.microsoft.com/office/drawing/2014/main" id="{8E28A38F-F66E-7358-E05C-20F88C7049AC}"/>
              </a:ext>
            </a:extLst>
          </p:cNvPr>
          <p:cNvSpPr/>
          <p:nvPr/>
        </p:nvSpPr>
        <p:spPr>
          <a:xfrm rot="10980619" flipH="1">
            <a:off x="8227794" y="2970940"/>
            <a:ext cx="2210103" cy="2228308"/>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88;p28">
            <a:extLst>
              <a:ext uri="{FF2B5EF4-FFF2-40B4-BE49-F238E27FC236}">
                <a16:creationId xmlns:a16="http://schemas.microsoft.com/office/drawing/2014/main" id="{1C49E517-DB08-355A-EA73-869ECBCEC9C7}"/>
              </a:ext>
            </a:extLst>
          </p:cNvPr>
          <p:cNvSpPr txBox="1">
            <a:spLocks noGrp="1"/>
          </p:cNvSpPr>
          <p:nvPr>
            <p:ph type="body" idx="1"/>
          </p:nvPr>
        </p:nvSpPr>
        <p:spPr>
          <a:xfrm>
            <a:off x="714375" y="1371369"/>
            <a:ext cx="7688400" cy="3086150"/>
          </a:xfrm>
          <a:prstGeom prst="rect">
            <a:avLst/>
          </a:prstGeom>
        </p:spPr>
        <p:txBody>
          <a:bodyPr spcFirstLastPara="1" wrap="square" lIns="91425" tIns="91425" rIns="91425" bIns="91425" anchor="t" anchorCtr="0">
            <a:noAutofit/>
          </a:bodyPr>
          <a:lstStyle/>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The Sobel edge detection algorithm is implemented by the </a:t>
            </a:r>
            <a:r>
              <a:rPr lang="en-US" sz="2000" dirty="0">
                <a:solidFill>
                  <a:schemeClr val="tx1"/>
                </a:solidFill>
                <a:latin typeface="Calibri" panose="020F0502020204030204" pitchFamily="34" charset="0"/>
                <a:cs typeface="Calibri" panose="020F0502020204030204" pitchFamily="34" charset="0"/>
              </a:rPr>
              <a:t>Zynq </a:t>
            </a:r>
            <a:r>
              <a:rPr lang="en-US" sz="2000" dirty="0" err="1">
                <a:solidFill>
                  <a:schemeClr val="tx1"/>
                </a:solidFill>
                <a:latin typeface="Calibri" panose="020F0502020204030204" pitchFamily="34" charset="0"/>
                <a:cs typeface="Calibri" panose="020F0502020204030204" pitchFamily="34" charset="0"/>
              </a:rPr>
              <a:t>UltraScale</a:t>
            </a:r>
            <a:r>
              <a:rPr lang="en-US" sz="2000" dirty="0">
                <a:solidFill>
                  <a:schemeClr val="tx1"/>
                </a:solidFill>
                <a:latin typeface="Calibri" panose="020F0502020204030204" pitchFamily="34" charset="0"/>
                <a:cs typeface="Calibri" panose="020F0502020204030204" pitchFamily="34" charset="0"/>
              </a:rPr>
              <a:t>+ </a:t>
            </a:r>
            <a:r>
              <a:rPr lang="en-US" sz="2000" dirty="0" err="1">
                <a:solidFill>
                  <a:schemeClr val="tx1"/>
                </a:solidFill>
                <a:latin typeface="Calibri" panose="020F0502020204030204" pitchFamily="34" charset="0"/>
                <a:cs typeface="Calibri" panose="020F0502020204030204" pitchFamily="34" charset="0"/>
              </a:rPr>
              <a:t>MPSoCs</a:t>
            </a:r>
            <a:r>
              <a:rPr lang="en-US" sz="2000" dirty="0">
                <a:latin typeface="Calibri" panose="020F0502020204030204" pitchFamily="34" charset="0"/>
                <a:cs typeface="Calibri" panose="020F0502020204030204" pitchFamily="34" charset="0"/>
              </a:rPr>
              <a:t> target device using Xilinx </a:t>
            </a:r>
            <a:r>
              <a:rPr lang="en-US" sz="2000" dirty="0" err="1">
                <a:latin typeface="Calibri" panose="020F0502020204030204" pitchFamily="34" charset="0"/>
                <a:cs typeface="Calibri" panose="020F0502020204030204" pitchFamily="34" charset="0"/>
              </a:rPr>
              <a:t>vivado</a:t>
            </a:r>
            <a:r>
              <a:rPr lang="en-US" sz="2000" dirty="0">
                <a:latin typeface="Calibri" panose="020F0502020204030204" pitchFamily="34" charset="0"/>
                <a:cs typeface="Calibri" panose="020F0502020204030204" pitchFamily="34" charset="0"/>
              </a:rPr>
              <a:t> IDE platform.</a:t>
            </a:r>
          </a:p>
          <a:p>
            <a:pPr marL="0" indent="0" algn="just">
              <a:buNone/>
            </a:pPr>
            <a:endParaRPr lang="en-US"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The Execution time of </a:t>
            </a:r>
            <a:r>
              <a:rPr lang="en-US" sz="2000" dirty="0">
                <a:solidFill>
                  <a:schemeClr val="tx1"/>
                </a:solidFill>
                <a:latin typeface="Calibri" panose="020F0502020204030204" pitchFamily="34" charset="0"/>
                <a:cs typeface="Calibri" panose="020F0502020204030204" pitchFamily="34" charset="0"/>
              </a:rPr>
              <a:t>1000ns</a:t>
            </a:r>
            <a:r>
              <a:rPr lang="en-US" sz="2000" dirty="0">
                <a:latin typeface="Calibri" panose="020F0502020204030204" pitchFamily="34" charset="0"/>
                <a:cs typeface="Calibri" panose="020F0502020204030204" pitchFamily="34" charset="0"/>
              </a:rPr>
              <a:t> is obtained by simulating the input image of resolution 512x512.</a:t>
            </a:r>
          </a:p>
          <a:p>
            <a:pPr marL="0" indent="0" algn="just">
              <a:buNone/>
            </a:pPr>
            <a:endParaRPr lang="en-US"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The advantage of implementing edge detection using FPGA is for parallel computation speed.</a:t>
            </a:r>
          </a:p>
        </p:txBody>
      </p:sp>
      <p:grpSp>
        <p:nvGrpSpPr>
          <p:cNvPr id="3" name="Google Shape;362;p33">
            <a:extLst>
              <a:ext uri="{FF2B5EF4-FFF2-40B4-BE49-F238E27FC236}">
                <a16:creationId xmlns:a16="http://schemas.microsoft.com/office/drawing/2014/main" id="{A4C1759C-4C62-62CA-659C-EB94244EFDFC}"/>
              </a:ext>
            </a:extLst>
          </p:cNvPr>
          <p:cNvGrpSpPr/>
          <p:nvPr/>
        </p:nvGrpSpPr>
        <p:grpSpPr>
          <a:xfrm>
            <a:off x="2993428" y="428359"/>
            <a:ext cx="385083" cy="385051"/>
            <a:chOff x="-25094250" y="3547050"/>
            <a:chExt cx="295400" cy="295375"/>
          </a:xfrm>
        </p:grpSpPr>
        <p:sp>
          <p:nvSpPr>
            <p:cNvPr id="5" name="Google Shape;363;p33">
              <a:extLst>
                <a:ext uri="{FF2B5EF4-FFF2-40B4-BE49-F238E27FC236}">
                  <a16:creationId xmlns:a16="http://schemas.microsoft.com/office/drawing/2014/main" id="{B17E09DD-98D9-9374-9FC2-E5F45C5B7C96}"/>
                </a:ext>
              </a:extLst>
            </p:cNvPr>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64;p33">
              <a:extLst>
                <a:ext uri="{FF2B5EF4-FFF2-40B4-BE49-F238E27FC236}">
                  <a16:creationId xmlns:a16="http://schemas.microsoft.com/office/drawing/2014/main" id="{25489F5C-4E1B-5F47-571A-D71B9E2A1E73}"/>
                </a:ext>
              </a:extLst>
            </p:cNvPr>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5;p33">
              <a:extLst>
                <a:ext uri="{FF2B5EF4-FFF2-40B4-BE49-F238E27FC236}">
                  <a16:creationId xmlns:a16="http://schemas.microsoft.com/office/drawing/2014/main" id="{F214E906-6B4E-FD4E-1404-26B41F68CA31}"/>
                </a:ext>
              </a:extLst>
            </p:cNvPr>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6;p33">
              <a:extLst>
                <a:ext uri="{FF2B5EF4-FFF2-40B4-BE49-F238E27FC236}">
                  <a16:creationId xmlns:a16="http://schemas.microsoft.com/office/drawing/2014/main" id="{41FDCF12-9506-7A3D-3B36-B9127235800A}"/>
                </a:ext>
              </a:extLst>
            </p:cNvPr>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7;p33">
              <a:extLst>
                <a:ext uri="{FF2B5EF4-FFF2-40B4-BE49-F238E27FC236}">
                  <a16:creationId xmlns:a16="http://schemas.microsoft.com/office/drawing/2014/main" id="{430157F4-EB33-9DCE-78EC-BF6B5F20B965}"/>
                </a:ext>
              </a:extLst>
            </p:cNvPr>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27733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04400" y="6545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References</a:t>
            </a:r>
          </a:p>
        </p:txBody>
      </p:sp>
      <p:sp>
        <p:nvSpPr>
          <p:cNvPr id="288" name="Google Shape;288;p28"/>
          <p:cNvSpPr txBox="1">
            <a:spLocks noGrp="1"/>
          </p:cNvSpPr>
          <p:nvPr>
            <p:ph type="body" idx="1"/>
          </p:nvPr>
        </p:nvSpPr>
        <p:spPr>
          <a:xfrm>
            <a:off x="457200" y="1304875"/>
            <a:ext cx="7951200" cy="3086150"/>
          </a:xfrm>
          <a:prstGeom prst="rect">
            <a:avLst/>
          </a:prstGeom>
        </p:spPr>
        <p:txBody>
          <a:bodyPr spcFirstLastPara="1" wrap="square" lIns="91425" tIns="91425" rIns="91425" bIns="91425" anchor="t" anchorCtr="0">
            <a:noAutofit/>
          </a:bodyPr>
          <a:lstStyle/>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[1] C. </a:t>
            </a:r>
            <a:r>
              <a:rPr lang="en-IN" sz="1500" b="0" i="0" dirty="0" err="1">
                <a:solidFill>
                  <a:srgbClr val="000000"/>
                </a:solidFill>
                <a:effectLst/>
                <a:latin typeface="Calibri" panose="020F0502020204030204" pitchFamily="34" charset="0"/>
                <a:cs typeface="Calibri" panose="020F0502020204030204" pitchFamily="34" charset="0"/>
              </a:rPr>
              <a:t>Pradabpet</a:t>
            </a:r>
            <a:r>
              <a:rPr lang="en-IN" sz="1500" b="0" i="0" dirty="0">
                <a:solidFill>
                  <a:srgbClr val="000000"/>
                </a:solidFill>
                <a:effectLst/>
                <a:latin typeface="Calibri" panose="020F0502020204030204" pitchFamily="34" charset="0"/>
                <a:cs typeface="Calibri" panose="020F0502020204030204" pitchFamily="34" charset="0"/>
              </a:rPr>
              <a:t> et al. (2009) "An efficient filter structure for multiplier-less Sobel edge detection," in Proceedings of the IEEE International Conference on Signal Processing Systems (ICSPS), pp. 378-382. </a:t>
            </a:r>
          </a:p>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[2] </a:t>
            </a:r>
            <a:r>
              <a:rPr lang="en-IN" sz="1500" b="0" i="0" dirty="0" err="1">
                <a:solidFill>
                  <a:srgbClr val="000000"/>
                </a:solidFill>
                <a:effectLst/>
                <a:latin typeface="Calibri" panose="020F0502020204030204" pitchFamily="34" charset="0"/>
                <a:cs typeface="Calibri" panose="020F0502020204030204" pitchFamily="34" charset="0"/>
              </a:rPr>
              <a:t>C.Perra</a:t>
            </a:r>
            <a:r>
              <a:rPr lang="en-IN" sz="1500" b="0" i="0" dirty="0">
                <a:solidFill>
                  <a:srgbClr val="000000"/>
                </a:solidFill>
                <a:effectLst/>
                <a:latin typeface="Calibri" panose="020F0502020204030204" pitchFamily="34" charset="0"/>
                <a:cs typeface="Calibri" panose="020F0502020204030204" pitchFamily="34" charset="0"/>
              </a:rPr>
              <a:t> et al. (2005) "Image </a:t>
            </a:r>
            <a:r>
              <a:rPr lang="en-IN" sz="1500" b="0" i="0" dirty="0" err="1">
                <a:solidFill>
                  <a:srgbClr val="000000"/>
                </a:solidFill>
                <a:effectLst/>
                <a:latin typeface="Calibri" panose="020F0502020204030204" pitchFamily="34" charset="0"/>
                <a:cs typeface="Calibri" panose="020F0502020204030204" pitchFamily="34" charset="0"/>
              </a:rPr>
              <a:t>Blockiness</a:t>
            </a:r>
            <a:r>
              <a:rPr lang="en-IN" sz="1500" b="0" i="0" dirty="0">
                <a:solidFill>
                  <a:srgbClr val="000000"/>
                </a:solidFill>
                <a:effectLst/>
                <a:latin typeface="Calibri" panose="020F0502020204030204" pitchFamily="34" charset="0"/>
                <a:cs typeface="Calibri" panose="020F0502020204030204" pitchFamily="34" charset="0"/>
              </a:rPr>
              <a:t> Evaluation Based Sobel Operator," EURASIP Journal on Applied Signal Processing, vol. 2005, no. 16, pp. 2566-2579. </a:t>
            </a:r>
          </a:p>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[3] D. </a:t>
            </a:r>
            <a:r>
              <a:rPr lang="en-IN" sz="1500" b="0" i="0" dirty="0" err="1">
                <a:solidFill>
                  <a:srgbClr val="000000"/>
                </a:solidFill>
                <a:effectLst/>
                <a:latin typeface="Calibri" panose="020F0502020204030204" pitchFamily="34" charset="0"/>
                <a:cs typeface="Calibri" panose="020F0502020204030204" pitchFamily="34" charset="0"/>
              </a:rPr>
              <a:t>Alghurair</a:t>
            </a:r>
            <a:r>
              <a:rPr lang="en-IN" sz="1500" b="0" i="0" dirty="0">
                <a:solidFill>
                  <a:srgbClr val="000000"/>
                </a:solidFill>
                <a:effectLst/>
                <a:latin typeface="Calibri" panose="020F0502020204030204" pitchFamily="34" charset="0"/>
                <a:cs typeface="Calibri" panose="020F0502020204030204" pitchFamily="34" charset="0"/>
              </a:rPr>
              <a:t>, S. S. AI-</a:t>
            </a:r>
            <a:r>
              <a:rPr lang="en-IN" sz="1500" b="0" i="0" dirty="0" err="1">
                <a:solidFill>
                  <a:srgbClr val="000000"/>
                </a:solidFill>
                <a:effectLst/>
                <a:latin typeface="Calibri" panose="020F0502020204030204" pitchFamily="34" charset="0"/>
                <a:cs typeface="Calibri" panose="020F0502020204030204" pitchFamily="34" charset="0"/>
              </a:rPr>
              <a:t>Rawi</a:t>
            </a:r>
            <a:r>
              <a:rPr lang="en-IN" sz="1500" b="0" i="0" dirty="0">
                <a:solidFill>
                  <a:srgbClr val="000000"/>
                </a:solidFill>
                <a:effectLst/>
                <a:latin typeface="Calibri" panose="020F0502020204030204" pitchFamily="34" charset="0"/>
                <a:cs typeface="Calibri" panose="020F0502020204030204" pitchFamily="34" charset="0"/>
              </a:rPr>
              <a:t>. (2013) "Design of Sobel Operator using Field Programmable Gate Array," International Journal of Computer Applications, vol. 68, no. 15, pp. 1-5. </a:t>
            </a:r>
          </a:p>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[4] Fernando Martinez </a:t>
            </a:r>
            <a:r>
              <a:rPr lang="en-IN" sz="1500" b="0" i="0" dirty="0" err="1">
                <a:solidFill>
                  <a:srgbClr val="000000"/>
                </a:solidFill>
                <a:effectLst/>
                <a:latin typeface="Calibri" panose="020F0502020204030204" pitchFamily="34" charset="0"/>
                <a:cs typeface="Calibri" panose="020F0502020204030204" pitchFamily="34" charset="0"/>
              </a:rPr>
              <a:t>Vallina</a:t>
            </a:r>
            <a:r>
              <a:rPr lang="en-IN" sz="1500" b="0" i="0" dirty="0">
                <a:solidFill>
                  <a:srgbClr val="000000"/>
                </a:solidFill>
                <a:effectLst/>
                <a:latin typeface="Calibri" panose="020F0502020204030204" pitchFamily="34" charset="0"/>
                <a:cs typeface="Calibri" panose="020F0502020204030204" pitchFamily="34" charset="0"/>
              </a:rPr>
              <a:t>, Christian Kohn, and </a:t>
            </a:r>
            <a:r>
              <a:rPr lang="en-IN" sz="1500" b="0" i="0" dirty="0" err="1">
                <a:solidFill>
                  <a:srgbClr val="000000"/>
                </a:solidFill>
                <a:effectLst/>
                <a:latin typeface="Calibri" panose="020F0502020204030204" pitchFamily="34" charset="0"/>
                <a:cs typeface="Calibri" panose="020F0502020204030204" pitchFamily="34" charset="0"/>
              </a:rPr>
              <a:t>Pallav</a:t>
            </a:r>
            <a:r>
              <a:rPr lang="en-IN" sz="1500" b="0" i="0" dirty="0">
                <a:solidFill>
                  <a:srgbClr val="000000"/>
                </a:solidFill>
                <a:effectLst/>
                <a:latin typeface="Calibri" panose="020F0502020204030204" pitchFamily="34" charset="0"/>
                <a:cs typeface="Calibri" panose="020F0502020204030204" pitchFamily="34" charset="0"/>
              </a:rPr>
              <a:t> Joshi. (2012) "Zynq All Programmable SoC Sobel Filter Implementation using the </a:t>
            </a:r>
            <a:r>
              <a:rPr lang="en-IN" sz="1500" b="0" i="0" dirty="0" err="1">
                <a:solidFill>
                  <a:srgbClr val="000000"/>
                </a:solidFill>
                <a:effectLst/>
                <a:latin typeface="Calibri" panose="020F0502020204030204" pitchFamily="34" charset="0"/>
                <a:cs typeface="Calibri" panose="020F0502020204030204" pitchFamily="34" charset="0"/>
              </a:rPr>
              <a:t>Vivado</a:t>
            </a:r>
            <a:r>
              <a:rPr lang="en-IN" sz="1500" b="0" i="0" dirty="0">
                <a:solidFill>
                  <a:srgbClr val="000000"/>
                </a:solidFill>
                <a:effectLst/>
                <a:latin typeface="Calibri" panose="020F0502020204030204" pitchFamily="34" charset="0"/>
                <a:cs typeface="Calibri" panose="020F0502020204030204" pitchFamily="34" charset="0"/>
              </a:rPr>
              <a:t> HLS Tool," in Proceedings of the International Conference on Field-Programmable Technology (FPT), pp. 143-146. </a:t>
            </a:r>
          </a:p>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[5] </a:t>
            </a:r>
            <a:r>
              <a:rPr lang="en-IN" sz="1500" b="0" i="0" dirty="0" err="1">
                <a:solidFill>
                  <a:srgbClr val="000000"/>
                </a:solidFill>
                <a:effectLst/>
                <a:latin typeface="Calibri" panose="020F0502020204030204" pitchFamily="34" charset="0"/>
                <a:cs typeface="Calibri" panose="020F0502020204030204" pitchFamily="34" charset="0"/>
              </a:rPr>
              <a:t>I.Yasri</a:t>
            </a:r>
            <a:r>
              <a:rPr lang="en-IN" sz="1500" b="0" i="0" dirty="0">
                <a:solidFill>
                  <a:srgbClr val="000000"/>
                </a:solidFill>
                <a:effectLst/>
                <a:latin typeface="Calibri" panose="020F0502020204030204" pitchFamily="34" charset="0"/>
                <a:cs typeface="Calibri" panose="020F0502020204030204" pitchFamily="34" charset="0"/>
              </a:rPr>
              <a:t>, </a:t>
            </a:r>
            <a:r>
              <a:rPr lang="en-IN" sz="1500" b="0" i="0" dirty="0" err="1">
                <a:solidFill>
                  <a:srgbClr val="000000"/>
                </a:solidFill>
                <a:effectLst/>
                <a:latin typeface="Calibri" panose="020F0502020204030204" pitchFamily="34" charset="0"/>
                <a:cs typeface="Calibri" panose="020F0502020204030204" pitchFamily="34" charset="0"/>
              </a:rPr>
              <a:t>N.H.Hamid</a:t>
            </a:r>
            <a:r>
              <a:rPr lang="en-IN" sz="1500" b="0" i="0" dirty="0">
                <a:solidFill>
                  <a:srgbClr val="000000"/>
                </a:solidFill>
                <a:effectLst/>
                <a:latin typeface="Calibri" panose="020F0502020204030204" pitchFamily="34" charset="0"/>
                <a:cs typeface="Calibri" panose="020F0502020204030204" pitchFamily="34" charset="0"/>
              </a:rPr>
              <a:t>, </a:t>
            </a:r>
            <a:r>
              <a:rPr lang="en-IN" sz="1500" b="0" i="0" dirty="0" err="1">
                <a:solidFill>
                  <a:srgbClr val="000000"/>
                </a:solidFill>
                <a:effectLst/>
                <a:latin typeface="Calibri" panose="020F0502020204030204" pitchFamily="34" charset="0"/>
                <a:cs typeface="Calibri" panose="020F0502020204030204" pitchFamily="34" charset="0"/>
              </a:rPr>
              <a:t>V.V.Yap</a:t>
            </a:r>
            <a:r>
              <a:rPr lang="en-IN" sz="1500" b="0" i="0" dirty="0">
                <a:solidFill>
                  <a:srgbClr val="000000"/>
                </a:solidFill>
                <a:effectLst/>
                <a:latin typeface="Calibri" panose="020F0502020204030204" pitchFamily="34" charset="0"/>
                <a:cs typeface="Calibri" panose="020F0502020204030204" pitchFamily="34" charset="0"/>
              </a:rPr>
              <a:t>. (2008) "Performance Analysis of FPGA Based Sobel Edge Detection Operator," International Journal of Computer Science and Network Security, vol. 8, no. 12, pp. 120-125.</a:t>
            </a:r>
          </a:p>
        </p:txBody>
      </p:sp>
      <p:grpSp>
        <p:nvGrpSpPr>
          <p:cNvPr id="7" name="Google Shape;241;p21">
            <a:extLst>
              <a:ext uri="{FF2B5EF4-FFF2-40B4-BE49-F238E27FC236}">
                <a16:creationId xmlns:a16="http://schemas.microsoft.com/office/drawing/2014/main" id="{6C08B554-BFB7-5C8D-E216-35C3D94780F5}"/>
              </a:ext>
            </a:extLst>
          </p:cNvPr>
          <p:cNvGrpSpPr/>
          <p:nvPr/>
        </p:nvGrpSpPr>
        <p:grpSpPr>
          <a:xfrm rot="9503424">
            <a:off x="-854633" y="-1896129"/>
            <a:ext cx="11081077" cy="8087965"/>
            <a:chOff x="4" y="-1144240"/>
            <a:chExt cx="9817741" cy="6928534"/>
          </a:xfrm>
        </p:grpSpPr>
        <p:sp>
          <p:nvSpPr>
            <p:cNvPr id="9" name="Google Shape;243;p21">
              <a:extLst>
                <a:ext uri="{FF2B5EF4-FFF2-40B4-BE49-F238E27FC236}">
                  <a16:creationId xmlns:a16="http://schemas.microsoft.com/office/drawing/2014/main" id="{06D1C467-B1BD-15C9-60FA-06A0AC24A483}"/>
                </a:ext>
              </a:extLst>
            </p:cNvPr>
            <p:cNvSpPr/>
            <p:nvPr/>
          </p:nvSpPr>
          <p:spPr>
            <a:xfrm flipH="1">
              <a:off x="4" y="-1144240"/>
              <a:ext cx="1958133" cy="1908874"/>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45;p21">
              <a:extLst>
                <a:ext uri="{FF2B5EF4-FFF2-40B4-BE49-F238E27FC236}">
                  <a16:creationId xmlns:a16="http://schemas.microsoft.com/office/drawing/2014/main" id="{455751E6-C4BE-D182-4170-22570433E8A5}"/>
                </a:ext>
              </a:extLst>
            </p:cNvPr>
            <p:cNvSpPr/>
            <p:nvPr/>
          </p:nvSpPr>
          <p:spPr>
            <a:xfrm flipH="1">
              <a:off x="8082813" y="4112525"/>
              <a:ext cx="1734932" cy="1671769"/>
            </a:xfrm>
            <a:custGeom>
              <a:avLst/>
              <a:gdLst/>
              <a:ahLst/>
              <a:cxnLst/>
              <a:rect l="l" t="t" r="r" b="b"/>
              <a:pathLst>
                <a:path w="47578" h="45849" extrusionOk="0">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362;p33">
            <a:extLst>
              <a:ext uri="{FF2B5EF4-FFF2-40B4-BE49-F238E27FC236}">
                <a16:creationId xmlns:a16="http://schemas.microsoft.com/office/drawing/2014/main" id="{9E74329A-D1AA-BF36-18C0-9880B727EF6A}"/>
              </a:ext>
            </a:extLst>
          </p:cNvPr>
          <p:cNvGrpSpPr/>
          <p:nvPr/>
        </p:nvGrpSpPr>
        <p:grpSpPr>
          <a:xfrm>
            <a:off x="2919316" y="782648"/>
            <a:ext cx="385083" cy="385051"/>
            <a:chOff x="-25094250" y="3547050"/>
            <a:chExt cx="295400" cy="295375"/>
          </a:xfrm>
        </p:grpSpPr>
        <p:sp>
          <p:nvSpPr>
            <p:cNvPr id="14" name="Google Shape;363;p33">
              <a:extLst>
                <a:ext uri="{FF2B5EF4-FFF2-40B4-BE49-F238E27FC236}">
                  <a16:creationId xmlns:a16="http://schemas.microsoft.com/office/drawing/2014/main" id="{E1FB99CA-89AF-1464-E89A-B5F315990EBF}"/>
                </a:ext>
              </a:extLst>
            </p:cNvPr>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4;p33">
              <a:extLst>
                <a:ext uri="{FF2B5EF4-FFF2-40B4-BE49-F238E27FC236}">
                  <a16:creationId xmlns:a16="http://schemas.microsoft.com/office/drawing/2014/main" id="{3D70D489-99E5-0ED3-6CF2-11274693A073}"/>
                </a:ext>
              </a:extLst>
            </p:cNvPr>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5;p33">
              <a:extLst>
                <a:ext uri="{FF2B5EF4-FFF2-40B4-BE49-F238E27FC236}">
                  <a16:creationId xmlns:a16="http://schemas.microsoft.com/office/drawing/2014/main" id="{E9CA01E8-91C5-BBC3-CA7E-C00E3EDACEAC}"/>
                </a:ext>
              </a:extLst>
            </p:cNvPr>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6;p33">
              <a:extLst>
                <a:ext uri="{FF2B5EF4-FFF2-40B4-BE49-F238E27FC236}">
                  <a16:creationId xmlns:a16="http://schemas.microsoft.com/office/drawing/2014/main" id="{D4BE8249-D300-CCBB-470A-2E8BEC472356}"/>
                </a:ext>
              </a:extLst>
            </p:cNvPr>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7;p33">
              <a:extLst>
                <a:ext uri="{FF2B5EF4-FFF2-40B4-BE49-F238E27FC236}">
                  <a16:creationId xmlns:a16="http://schemas.microsoft.com/office/drawing/2014/main" id="{457519F6-ED9F-0C27-2A1B-F5F048E35F78}"/>
                </a:ext>
              </a:extLst>
            </p:cNvPr>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51556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04400" y="6545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References</a:t>
            </a:r>
          </a:p>
        </p:txBody>
      </p:sp>
      <p:sp>
        <p:nvSpPr>
          <p:cNvPr id="288" name="Google Shape;288;p28"/>
          <p:cNvSpPr txBox="1">
            <a:spLocks noGrp="1"/>
          </p:cNvSpPr>
          <p:nvPr>
            <p:ph type="body" idx="1"/>
          </p:nvPr>
        </p:nvSpPr>
        <p:spPr>
          <a:xfrm>
            <a:off x="508000" y="1304875"/>
            <a:ext cx="7900400" cy="3086150"/>
          </a:xfrm>
          <a:prstGeom prst="rect">
            <a:avLst/>
          </a:prstGeom>
        </p:spPr>
        <p:txBody>
          <a:bodyPr spcFirstLastPara="1" wrap="square" lIns="91425" tIns="91425" rIns="91425" bIns="91425" anchor="t" anchorCtr="0">
            <a:noAutofit/>
          </a:bodyPr>
          <a:lstStyle/>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[6] Jamie </a:t>
            </a:r>
            <a:r>
              <a:rPr lang="en-IN" sz="1500" b="0" i="0" dirty="0" err="1">
                <a:solidFill>
                  <a:srgbClr val="000000"/>
                </a:solidFill>
                <a:effectLst/>
                <a:latin typeface="Calibri" panose="020F0502020204030204" pitchFamily="34" charset="0"/>
                <a:cs typeface="Calibri" panose="020F0502020204030204" pitchFamily="34" charset="0"/>
              </a:rPr>
              <a:t>Schiel</a:t>
            </a:r>
            <a:r>
              <a:rPr lang="en-IN" sz="1500" b="0" i="0" dirty="0">
                <a:solidFill>
                  <a:srgbClr val="000000"/>
                </a:solidFill>
                <a:effectLst/>
                <a:latin typeface="Calibri" panose="020F0502020204030204" pitchFamily="34" charset="0"/>
                <a:cs typeface="Calibri" panose="020F0502020204030204" pitchFamily="34" charset="0"/>
              </a:rPr>
              <a:t>, Andrew Bainbridge-Smith. (2015) "Efficient Edge Detection on Low-Cost FPGAs," in Proceedings of the IEEE International Conference on Field-Programmable Technology (FPT), pp. 1-6. </a:t>
            </a:r>
          </a:p>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[7] K. Shah. (2013) "Performance analysis of Sobel edge detection filter on GPU using CUDA &amp; OpenGL," International Journal of Scientific &amp; Engineering Research, vol. 4, no. 6, pp. 1146-1150. [8] K. Wong, A. </a:t>
            </a:r>
            <a:r>
              <a:rPr lang="en-IN" sz="1500" b="0" i="0" dirty="0" err="1">
                <a:solidFill>
                  <a:srgbClr val="000000"/>
                </a:solidFill>
                <a:effectLst/>
                <a:latin typeface="Calibri" panose="020F0502020204030204" pitchFamily="34" charset="0"/>
                <a:cs typeface="Calibri" panose="020F0502020204030204" pitchFamily="34" charset="0"/>
              </a:rPr>
              <a:t>Chekima</a:t>
            </a:r>
            <a:r>
              <a:rPr lang="en-IN" sz="1500" b="0" i="0" dirty="0">
                <a:solidFill>
                  <a:srgbClr val="000000"/>
                </a:solidFill>
                <a:effectLst/>
                <a:latin typeface="Calibri" panose="020F0502020204030204" pitchFamily="34" charset="0"/>
                <a:cs typeface="Calibri" panose="020F0502020204030204" pitchFamily="34" charset="0"/>
              </a:rPr>
              <a:t>, J. </a:t>
            </a:r>
            <a:r>
              <a:rPr lang="en-IN" sz="1500" b="0" i="0" dirty="0" err="1">
                <a:solidFill>
                  <a:srgbClr val="000000"/>
                </a:solidFill>
                <a:effectLst/>
                <a:latin typeface="Calibri" panose="020F0502020204030204" pitchFamily="34" charset="0"/>
                <a:cs typeface="Calibri" panose="020F0502020204030204" pitchFamily="34" charset="0"/>
              </a:rPr>
              <a:t>Dargham</a:t>
            </a:r>
            <a:r>
              <a:rPr lang="en-IN" sz="1500" b="0" i="0" dirty="0">
                <a:solidFill>
                  <a:srgbClr val="000000"/>
                </a:solidFill>
                <a:effectLst/>
                <a:latin typeface="Calibri" panose="020F0502020204030204" pitchFamily="34" charset="0"/>
                <a:cs typeface="Calibri" panose="020F0502020204030204" pitchFamily="34" charset="0"/>
              </a:rPr>
              <a:t> and G. </a:t>
            </a:r>
            <a:r>
              <a:rPr lang="en-IN" sz="1500" b="0" i="0" dirty="0" err="1">
                <a:solidFill>
                  <a:srgbClr val="000000"/>
                </a:solidFill>
                <a:effectLst/>
                <a:latin typeface="Calibri" panose="020F0502020204030204" pitchFamily="34" charset="0"/>
                <a:cs typeface="Calibri" panose="020F0502020204030204" pitchFamily="34" charset="0"/>
              </a:rPr>
              <a:t>Sainarayanan</a:t>
            </a:r>
            <a:r>
              <a:rPr lang="en-IN" sz="1500" b="0" i="0" dirty="0">
                <a:solidFill>
                  <a:srgbClr val="000000"/>
                </a:solidFill>
                <a:effectLst/>
                <a:latin typeface="Calibri" panose="020F0502020204030204" pitchFamily="34" charset="0"/>
                <a:cs typeface="Calibri" panose="020F0502020204030204" pitchFamily="34" charset="0"/>
              </a:rPr>
              <a:t>. (2008) "Palmprint identification using Sobel operator," Pattern Recognition, vol. 41, no. 1, pp. 118-126. </a:t>
            </a:r>
          </a:p>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[9] L. </a:t>
            </a:r>
            <a:r>
              <a:rPr lang="en-IN" sz="1500" b="0" i="0" dirty="0" err="1">
                <a:solidFill>
                  <a:srgbClr val="000000"/>
                </a:solidFill>
                <a:effectLst/>
                <a:latin typeface="Calibri" panose="020F0502020204030204" pitchFamily="34" charset="0"/>
                <a:cs typeface="Calibri" panose="020F0502020204030204" pitchFamily="34" charset="0"/>
              </a:rPr>
              <a:t>Xue</a:t>
            </a:r>
            <a:r>
              <a:rPr lang="en-IN" sz="1500" b="0" i="0" dirty="0">
                <a:solidFill>
                  <a:srgbClr val="000000"/>
                </a:solidFill>
                <a:effectLst/>
                <a:latin typeface="Calibri" panose="020F0502020204030204" pitchFamily="34" charset="0"/>
                <a:cs typeface="Calibri" panose="020F0502020204030204" pitchFamily="34" charset="0"/>
              </a:rPr>
              <a:t>, Z. </a:t>
            </a:r>
            <a:r>
              <a:rPr lang="en-IN" sz="1500" b="0" i="0" dirty="0" err="1">
                <a:solidFill>
                  <a:srgbClr val="000000"/>
                </a:solidFill>
                <a:effectLst/>
                <a:latin typeface="Calibri" panose="020F0502020204030204" pitchFamily="34" charset="0"/>
                <a:cs typeface="Calibri" panose="020F0502020204030204" pitchFamily="34" charset="0"/>
              </a:rPr>
              <a:t>Rongchun</a:t>
            </a:r>
            <a:r>
              <a:rPr lang="en-IN" sz="1500" b="0" i="0" dirty="0">
                <a:solidFill>
                  <a:srgbClr val="000000"/>
                </a:solidFill>
                <a:effectLst/>
                <a:latin typeface="Calibri" panose="020F0502020204030204" pitchFamily="34" charset="0"/>
                <a:cs typeface="Calibri" panose="020F0502020204030204" pitchFamily="34" charset="0"/>
              </a:rPr>
              <a:t> and W. Qing. (2003) "FPGA based Sobel algorithm as vehicle edge detector in VCAS," in Proceedings of the IEEE International Conference on Vehicular Electronics and Safety (ICVES), pp. 235-239. </a:t>
            </a:r>
          </a:p>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[10] M Boo, E </a:t>
            </a:r>
            <a:r>
              <a:rPr lang="en-IN" sz="1500" b="0" i="0" dirty="0" err="1">
                <a:solidFill>
                  <a:srgbClr val="000000"/>
                </a:solidFill>
                <a:effectLst/>
                <a:latin typeface="Calibri" panose="020F0502020204030204" pitchFamily="34" charset="0"/>
                <a:cs typeface="Calibri" panose="020F0502020204030204" pitchFamily="34" charset="0"/>
              </a:rPr>
              <a:t>Antelo</a:t>
            </a:r>
            <a:r>
              <a:rPr lang="en-IN" sz="1500" b="0" i="0" dirty="0">
                <a:solidFill>
                  <a:srgbClr val="000000"/>
                </a:solidFill>
                <a:effectLst/>
                <a:latin typeface="Calibri" panose="020F0502020204030204" pitchFamily="34" charset="0"/>
                <a:cs typeface="Calibri" panose="020F0502020204030204" pitchFamily="34" charset="0"/>
              </a:rPr>
              <a:t>, and JD Bruguera. (1994) "VLSI implementation of an edge detector based on Sobel operator," IEEE Transactions on Circuits and Systems II: Analog and Digital Signal Processing, vol. 41, no. 11, pp. 730-734.</a:t>
            </a:r>
          </a:p>
        </p:txBody>
      </p:sp>
      <p:grpSp>
        <p:nvGrpSpPr>
          <p:cNvPr id="7" name="Google Shape;241;p21">
            <a:extLst>
              <a:ext uri="{FF2B5EF4-FFF2-40B4-BE49-F238E27FC236}">
                <a16:creationId xmlns:a16="http://schemas.microsoft.com/office/drawing/2014/main" id="{6C08B554-BFB7-5C8D-E216-35C3D94780F5}"/>
              </a:ext>
            </a:extLst>
          </p:cNvPr>
          <p:cNvGrpSpPr/>
          <p:nvPr/>
        </p:nvGrpSpPr>
        <p:grpSpPr>
          <a:xfrm rot="9503424">
            <a:off x="-854633" y="-1896129"/>
            <a:ext cx="11081077" cy="8087965"/>
            <a:chOff x="4" y="-1144240"/>
            <a:chExt cx="9817741" cy="6928534"/>
          </a:xfrm>
        </p:grpSpPr>
        <p:sp>
          <p:nvSpPr>
            <p:cNvPr id="9" name="Google Shape;243;p21">
              <a:extLst>
                <a:ext uri="{FF2B5EF4-FFF2-40B4-BE49-F238E27FC236}">
                  <a16:creationId xmlns:a16="http://schemas.microsoft.com/office/drawing/2014/main" id="{06D1C467-B1BD-15C9-60FA-06A0AC24A483}"/>
                </a:ext>
              </a:extLst>
            </p:cNvPr>
            <p:cNvSpPr/>
            <p:nvPr/>
          </p:nvSpPr>
          <p:spPr>
            <a:xfrm flipH="1">
              <a:off x="4" y="-1144240"/>
              <a:ext cx="1958133" cy="1908874"/>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45;p21">
              <a:extLst>
                <a:ext uri="{FF2B5EF4-FFF2-40B4-BE49-F238E27FC236}">
                  <a16:creationId xmlns:a16="http://schemas.microsoft.com/office/drawing/2014/main" id="{455751E6-C4BE-D182-4170-22570433E8A5}"/>
                </a:ext>
              </a:extLst>
            </p:cNvPr>
            <p:cNvSpPr/>
            <p:nvPr/>
          </p:nvSpPr>
          <p:spPr>
            <a:xfrm flipH="1">
              <a:off x="8082813" y="4112525"/>
              <a:ext cx="1734932" cy="1671769"/>
            </a:xfrm>
            <a:custGeom>
              <a:avLst/>
              <a:gdLst/>
              <a:ahLst/>
              <a:cxnLst/>
              <a:rect l="l" t="t" r="r" b="b"/>
              <a:pathLst>
                <a:path w="47578" h="45849" extrusionOk="0">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362;p33">
            <a:extLst>
              <a:ext uri="{FF2B5EF4-FFF2-40B4-BE49-F238E27FC236}">
                <a16:creationId xmlns:a16="http://schemas.microsoft.com/office/drawing/2014/main" id="{9E74329A-D1AA-BF36-18C0-9880B727EF6A}"/>
              </a:ext>
            </a:extLst>
          </p:cNvPr>
          <p:cNvGrpSpPr/>
          <p:nvPr/>
        </p:nvGrpSpPr>
        <p:grpSpPr>
          <a:xfrm>
            <a:off x="2919316" y="782648"/>
            <a:ext cx="385083" cy="385051"/>
            <a:chOff x="-25094250" y="3547050"/>
            <a:chExt cx="295400" cy="295375"/>
          </a:xfrm>
        </p:grpSpPr>
        <p:sp>
          <p:nvSpPr>
            <p:cNvPr id="14" name="Google Shape;363;p33">
              <a:extLst>
                <a:ext uri="{FF2B5EF4-FFF2-40B4-BE49-F238E27FC236}">
                  <a16:creationId xmlns:a16="http://schemas.microsoft.com/office/drawing/2014/main" id="{E1FB99CA-89AF-1464-E89A-B5F315990EBF}"/>
                </a:ext>
              </a:extLst>
            </p:cNvPr>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4;p33">
              <a:extLst>
                <a:ext uri="{FF2B5EF4-FFF2-40B4-BE49-F238E27FC236}">
                  <a16:creationId xmlns:a16="http://schemas.microsoft.com/office/drawing/2014/main" id="{3D70D489-99E5-0ED3-6CF2-11274693A073}"/>
                </a:ext>
              </a:extLst>
            </p:cNvPr>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5;p33">
              <a:extLst>
                <a:ext uri="{FF2B5EF4-FFF2-40B4-BE49-F238E27FC236}">
                  <a16:creationId xmlns:a16="http://schemas.microsoft.com/office/drawing/2014/main" id="{E9CA01E8-91C5-BBC3-CA7E-C00E3EDACEAC}"/>
                </a:ext>
              </a:extLst>
            </p:cNvPr>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6;p33">
              <a:extLst>
                <a:ext uri="{FF2B5EF4-FFF2-40B4-BE49-F238E27FC236}">
                  <a16:creationId xmlns:a16="http://schemas.microsoft.com/office/drawing/2014/main" id="{D4BE8249-D300-CCBB-470A-2E8BEC472356}"/>
                </a:ext>
              </a:extLst>
            </p:cNvPr>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7;p33">
              <a:extLst>
                <a:ext uri="{FF2B5EF4-FFF2-40B4-BE49-F238E27FC236}">
                  <a16:creationId xmlns:a16="http://schemas.microsoft.com/office/drawing/2014/main" id="{457519F6-ED9F-0C27-2A1B-F5F048E35F78}"/>
                </a:ext>
              </a:extLst>
            </p:cNvPr>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88578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04400" y="6545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References</a:t>
            </a:r>
          </a:p>
        </p:txBody>
      </p:sp>
      <p:sp>
        <p:nvSpPr>
          <p:cNvPr id="288" name="Google Shape;288;p28"/>
          <p:cNvSpPr txBox="1">
            <a:spLocks noGrp="1"/>
          </p:cNvSpPr>
          <p:nvPr>
            <p:ph type="body" idx="1"/>
          </p:nvPr>
        </p:nvSpPr>
        <p:spPr>
          <a:xfrm>
            <a:off x="448733" y="1304875"/>
            <a:ext cx="7959667" cy="3086150"/>
          </a:xfrm>
          <a:prstGeom prst="rect">
            <a:avLst/>
          </a:prstGeom>
        </p:spPr>
        <p:txBody>
          <a:bodyPr spcFirstLastPara="1" wrap="square" lIns="91425" tIns="91425" rIns="91425" bIns="91425" anchor="t" anchorCtr="0">
            <a:noAutofit/>
          </a:bodyPr>
          <a:lstStyle/>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[11] N. </a:t>
            </a:r>
            <a:r>
              <a:rPr lang="en-IN" sz="1500" b="0" i="0" dirty="0" err="1">
                <a:solidFill>
                  <a:srgbClr val="000000"/>
                </a:solidFill>
                <a:effectLst/>
                <a:latin typeface="Calibri" panose="020F0502020204030204" pitchFamily="34" charset="0"/>
                <a:cs typeface="Calibri" panose="020F0502020204030204" pitchFamily="34" charset="0"/>
              </a:rPr>
              <a:t>Kazakova</a:t>
            </a:r>
            <a:r>
              <a:rPr lang="en-IN" sz="1500" b="0" i="0" dirty="0">
                <a:solidFill>
                  <a:srgbClr val="000000"/>
                </a:solidFill>
                <a:effectLst/>
                <a:latin typeface="Calibri" panose="020F0502020204030204" pitchFamily="34" charset="0"/>
                <a:cs typeface="Calibri" panose="020F0502020204030204" pitchFamily="34" charset="0"/>
              </a:rPr>
              <a:t>, M. </a:t>
            </a:r>
            <a:r>
              <a:rPr lang="en-IN" sz="1500" b="0" i="0" dirty="0" err="1">
                <a:solidFill>
                  <a:srgbClr val="000000"/>
                </a:solidFill>
                <a:effectLst/>
                <a:latin typeface="Calibri" panose="020F0502020204030204" pitchFamily="34" charset="0"/>
                <a:cs typeface="Calibri" panose="020F0502020204030204" pitchFamily="34" charset="0"/>
              </a:rPr>
              <a:t>Margala</a:t>
            </a:r>
            <a:r>
              <a:rPr lang="en-IN" sz="1500" b="0" i="0" dirty="0">
                <a:solidFill>
                  <a:srgbClr val="000000"/>
                </a:solidFill>
                <a:effectLst/>
                <a:latin typeface="Calibri" panose="020F0502020204030204" pitchFamily="34" charset="0"/>
                <a:cs typeface="Calibri" panose="020F0502020204030204" pitchFamily="34" charset="0"/>
              </a:rPr>
              <a:t> and N. </a:t>
            </a:r>
            <a:r>
              <a:rPr lang="en-IN" sz="1500" b="0" i="0" dirty="0" err="1">
                <a:solidFill>
                  <a:srgbClr val="000000"/>
                </a:solidFill>
                <a:effectLst/>
                <a:latin typeface="Calibri" panose="020F0502020204030204" pitchFamily="34" charset="0"/>
                <a:cs typeface="Calibri" panose="020F0502020204030204" pitchFamily="34" charset="0"/>
              </a:rPr>
              <a:t>Durdle</a:t>
            </a:r>
            <a:r>
              <a:rPr lang="en-IN" sz="1500" b="0" i="0" dirty="0">
                <a:solidFill>
                  <a:srgbClr val="000000"/>
                </a:solidFill>
                <a:effectLst/>
                <a:latin typeface="Calibri" panose="020F0502020204030204" pitchFamily="34" charset="0"/>
                <a:cs typeface="Calibri" panose="020F0502020204030204" pitchFamily="34" charset="0"/>
              </a:rPr>
              <a:t>. (2004) "Sobel edge detection Processor for a real-time volume rendering system," in Proceedings of the IEEE Symposium on Field-Programmable Custom Computing Machines (FCCM), pp. 310-311. </a:t>
            </a:r>
          </a:p>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[12] N. </a:t>
            </a:r>
            <a:r>
              <a:rPr lang="en-IN" sz="1500" b="0" i="0" dirty="0" err="1">
                <a:solidFill>
                  <a:srgbClr val="000000"/>
                </a:solidFill>
                <a:effectLst/>
                <a:latin typeface="Calibri" panose="020F0502020204030204" pitchFamily="34" charset="0"/>
                <a:cs typeface="Calibri" panose="020F0502020204030204" pitchFamily="34" charset="0"/>
              </a:rPr>
              <a:t>Prathyusha</a:t>
            </a:r>
            <a:r>
              <a:rPr lang="en-IN" sz="1500" b="0" i="0" dirty="0">
                <a:solidFill>
                  <a:srgbClr val="000000"/>
                </a:solidFill>
                <a:effectLst/>
                <a:latin typeface="Calibri" panose="020F0502020204030204" pitchFamily="34" charset="0"/>
                <a:cs typeface="Calibri" panose="020F0502020204030204" pitchFamily="34" charset="0"/>
              </a:rPr>
              <a:t> and A. Balaji Nehru. (2013) "A high-speed ASIC design for Sobel edge detection using FPGA," in Proceedings of the International Conference on Electronics, Communication and Aerospace Technology (ICECA), pp. 345-349. </a:t>
            </a:r>
          </a:p>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[13] Nick </a:t>
            </a:r>
            <a:r>
              <a:rPr lang="en-IN" sz="1500" b="0" i="0" dirty="0" err="1">
                <a:solidFill>
                  <a:srgbClr val="000000"/>
                </a:solidFill>
                <a:effectLst/>
                <a:latin typeface="Calibri" panose="020F0502020204030204" pitchFamily="34" charset="0"/>
                <a:cs typeface="Calibri" panose="020F0502020204030204" pitchFamily="34" charset="0"/>
              </a:rPr>
              <a:t>Kanopoulos</a:t>
            </a:r>
            <a:r>
              <a:rPr lang="en-IN" sz="1500" b="0" i="0" dirty="0">
                <a:solidFill>
                  <a:srgbClr val="000000"/>
                </a:solidFill>
                <a:effectLst/>
                <a:latin typeface="Calibri" panose="020F0502020204030204" pitchFamily="34" charset="0"/>
                <a:cs typeface="Calibri" panose="020F0502020204030204" pitchFamily="34" charset="0"/>
              </a:rPr>
              <a:t> et al. (1988) "Design of an Image Edge Detection Filter using the Sobel Operator," IEEE Journal of Solid-State Circuits, vol. 23, no. 2, pp. 358-367. </a:t>
            </a:r>
          </a:p>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[14] O. R. Vincent, O. </a:t>
            </a:r>
            <a:r>
              <a:rPr lang="en-IN" sz="1500" b="0" i="0" dirty="0" err="1">
                <a:solidFill>
                  <a:srgbClr val="000000"/>
                </a:solidFill>
                <a:effectLst/>
                <a:latin typeface="Calibri" panose="020F0502020204030204" pitchFamily="34" charset="0"/>
                <a:cs typeface="Calibri" panose="020F0502020204030204" pitchFamily="34" charset="0"/>
              </a:rPr>
              <a:t>Folorunso</a:t>
            </a:r>
            <a:r>
              <a:rPr lang="en-IN" sz="1500" b="0" i="0" dirty="0">
                <a:solidFill>
                  <a:srgbClr val="000000"/>
                </a:solidFill>
                <a:effectLst/>
                <a:latin typeface="Calibri" panose="020F0502020204030204" pitchFamily="34" charset="0"/>
                <a:cs typeface="Calibri" panose="020F0502020204030204" pitchFamily="34" charset="0"/>
              </a:rPr>
              <a:t>. (2009) "A Descriptive Algorithm for Sobel Image Edge Detection," International Journal of Computer Science and Network Security, vol. 9, no. 7, pp. 160-165. </a:t>
            </a:r>
          </a:p>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[15] </a:t>
            </a:r>
            <a:r>
              <a:rPr lang="en-IN" sz="1500" b="0" i="0" dirty="0" err="1">
                <a:solidFill>
                  <a:srgbClr val="000000"/>
                </a:solidFill>
                <a:effectLst/>
                <a:latin typeface="Calibri" panose="020F0502020204030204" pitchFamily="34" charset="0"/>
                <a:cs typeface="Calibri" panose="020F0502020204030204" pitchFamily="34" charset="0"/>
              </a:rPr>
              <a:t>Pujare</a:t>
            </a:r>
            <a:r>
              <a:rPr lang="en-IN" sz="1500" b="0" i="0" dirty="0">
                <a:solidFill>
                  <a:srgbClr val="000000"/>
                </a:solidFill>
                <a:effectLst/>
                <a:latin typeface="Calibri" panose="020F0502020204030204" pitchFamily="34" charset="0"/>
                <a:cs typeface="Calibri" panose="020F0502020204030204" pitchFamily="34" charset="0"/>
              </a:rPr>
              <a:t>, A., Sawant, P., Sharma, H., &amp; </a:t>
            </a:r>
            <a:r>
              <a:rPr lang="en-IN" sz="1500" b="0" i="0" dirty="0" err="1">
                <a:solidFill>
                  <a:srgbClr val="000000"/>
                </a:solidFill>
                <a:effectLst/>
                <a:latin typeface="Calibri" panose="020F0502020204030204" pitchFamily="34" charset="0"/>
                <a:cs typeface="Calibri" panose="020F0502020204030204" pitchFamily="34" charset="0"/>
              </a:rPr>
              <a:t>Pichhode</a:t>
            </a:r>
            <a:r>
              <a:rPr lang="en-IN" sz="1500" b="0" i="0" dirty="0">
                <a:solidFill>
                  <a:srgbClr val="000000"/>
                </a:solidFill>
                <a:effectLst/>
                <a:latin typeface="Calibri" panose="020F0502020204030204" pitchFamily="34" charset="0"/>
                <a:cs typeface="Calibri" panose="020F0502020204030204" pitchFamily="34" charset="0"/>
              </a:rPr>
              <a:t>, K. (2020). Hardware Implementation of Sobel Edge Detection Algorithm. ITM Web of Conferences, 32, 03051.</a:t>
            </a:r>
          </a:p>
        </p:txBody>
      </p:sp>
      <p:grpSp>
        <p:nvGrpSpPr>
          <p:cNvPr id="7" name="Google Shape;241;p21">
            <a:extLst>
              <a:ext uri="{FF2B5EF4-FFF2-40B4-BE49-F238E27FC236}">
                <a16:creationId xmlns:a16="http://schemas.microsoft.com/office/drawing/2014/main" id="{6C08B554-BFB7-5C8D-E216-35C3D94780F5}"/>
              </a:ext>
            </a:extLst>
          </p:cNvPr>
          <p:cNvGrpSpPr/>
          <p:nvPr/>
        </p:nvGrpSpPr>
        <p:grpSpPr>
          <a:xfrm rot="9503424">
            <a:off x="-854633" y="-1896129"/>
            <a:ext cx="11081077" cy="8087965"/>
            <a:chOff x="4" y="-1144240"/>
            <a:chExt cx="9817741" cy="6928534"/>
          </a:xfrm>
        </p:grpSpPr>
        <p:sp>
          <p:nvSpPr>
            <p:cNvPr id="9" name="Google Shape;243;p21">
              <a:extLst>
                <a:ext uri="{FF2B5EF4-FFF2-40B4-BE49-F238E27FC236}">
                  <a16:creationId xmlns:a16="http://schemas.microsoft.com/office/drawing/2014/main" id="{06D1C467-B1BD-15C9-60FA-06A0AC24A483}"/>
                </a:ext>
              </a:extLst>
            </p:cNvPr>
            <p:cNvSpPr/>
            <p:nvPr/>
          </p:nvSpPr>
          <p:spPr>
            <a:xfrm flipH="1">
              <a:off x="4" y="-1144240"/>
              <a:ext cx="1958133" cy="1908874"/>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45;p21">
              <a:extLst>
                <a:ext uri="{FF2B5EF4-FFF2-40B4-BE49-F238E27FC236}">
                  <a16:creationId xmlns:a16="http://schemas.microsoft.com/office/drawing/2014/main" id="{455751E6-C4BE-D182-4170-22570433E8A5}"/>
                </a:ext>
              </a:extLst>
            </p:cNvPr>
            <p:cNvSpPr/>
            <p:nvPr/>
          </p:nvSpPr>
          <p:spPr>
            <a:xfrm flipH="1">
              <a:off x="8082813" y="4112525"/>
              <a:ext cx="1734932" cy="1671769"/>
            </a:xfrm>
            <a:custGeom>
              <a:avLst/>
              <a:gdLst/>
              <a:ahLst/>
              <a:cxnLst/>
              <a:rect l="l" t="t" r="r" b="b"/>
              <a:pathLst>
                <a:path w="47578" h="45849" extrusionOk="0">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362;p33">
            <a:extLst>
              <a:ext uri="{FF2B5EF4-FFF2-40B4-BE49-F238E27FC236}">
                <a16:creationId xmlns:a16="http://schemas.microsoft.com/office/drawing/2014/main" id="{9E74329A-D1AA-BF36-18C0-9880B727EF6A}"/>
              </a:ext>
            </a:extLst>
          </p:cNvPr>
          <p:cNvGrpSpPr/>
          <p:nvPr/>
        </p:nvGrpSpPr>
        <p:grpSpPr>
          <a:xfrm>
            <a:off x="2919316" y="782648"/>
            <a:ext cx="385083" cy="385051"/>
            <a:chOff x="-25094250" y="3547050"/>
            <a:chExt cx="295400" cy="295375"/>
          </a:xfrm>
        </p:grpSpPr>
        <p:sp>
          <p:nvSpPr>
            <p:cNvPr id="14" name="Google Shape;363;p33">
              <a:extLst>
                <a:ext uri="{FF2B5EF4-FFF2-40B4-BE49-F238E27FC236}">
                  <a16:creationId xmlns:a16="http://schemas.microsoft.com/office/drawing/2014/main" id="{E1FB99CA-89AF-1464-E89A-B5F315990EBF}"/>
                </a:ext>
              </a:extLst>
            </p:cNvPr>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4;p33">
              <a:extLst>
                <a:ext uri="{FF2B5EF4-FFF2-40B4-BE49-F238E27FC236}">
                  <a16:creationId xmlns:a16="http://schemas.microsoft.com/office/drawing/2014/main" id="{3D70D489-99E5-0ED3-6CF2-11274693A073}"/>
                </a:ext>
              </a:extLst>
            </p:cNvPr>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5;p33">
              <a:extLst>
                <a:ext uri="{FF2B5EF4-FFF2-40B4-BE49-F238E27FC236}">
                  <a16:creationId xmlns:a16="http://schemas.microsoft.com/office/drawing/2014/main" id="{E9CA01E8-91C5-BBC3-CA7E-C00E3EDACEAC}"/>
                </a:ext>
              </a:extLst>
            </p:cNvPr>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6;p33">
              <a:extLst>
                <a:ext uri="{FF2B5EF4-FFF2-40B4-BE49-F238E27FC236}">
                  <a16:creationId xmlns:a16="http://schemas.microsoft.com/office/drawing/2014/main" id="{D4BE8249-D300-CCBB-470A-2E8BEC472356}"/>
                </a:ext>
              </a:extLst>
            </p:cNvPr>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7;p33">
              <a:extLst>
                <a:ext uri="{FF2B5EF4-FFF2-40B4-BE49-F238E27FC236}">
                  <a16:creationId xmlns:a16="http://schemas.microsoft.com/office/drawing/2014/main" id="{457519F6-ED9F-0C27-2A1B-F5F048E35F78}"/>
                </a:ext>
              </a:extLst>
            </p:cNvPr>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48211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04400" y="6545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References</a:t>
            </a:r>
          </a:p>
        </p:txBody>
      </p:sp>
      <p:sp>
        <p:nvSpPr>
          <p:cNvPr id="288" name="Google Shape;288;p28"/>
          <p:cNvSpPr txBox="1">
            <a:spLocks noGrp="1"/>
          </p:cNvSpPr>
          <p:nvPr>
            <p:ph type="body" idx="1"/>
          </p:nvPr>
        </p:nvSpPr>
        <p:spPr>
          <a:xfrm>
            <a:off x="474133" y="1492193"/>
            <a:ext cx="7934267" cy="3086150"/>
          </a:xfrm>
          <a:prstGeom prst="rect">
            <a:avLst/>
          </a:prstGeom>
        </p:spPr>
        <p:txBody>
          <a:bodyPr spcFirstLastPara="1" wrap="square" lIns="91425" tIns="91425" rIns="91425" bIns="91425" anchor="t" anchorCtr="0">
            <a:noAutofit/>
          </a:bodyPr>
          <a:lstStyle/>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[16] R. Rosas, A. de Luca and F. Santillan. (2005) "SIMD architecture for image segmentation using Sobel operators implemented in FPGA technology," in Proceedings of the IEEE International Conference on Field-Programmable Technology (FPT), pp. 333-336. </a:t>
            </a:r>
          </a:p>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[17] Rajesh Mehra and Rupinder Verma. (2012) "Area Efficient FPGA Implementation of Sobel Edge Detector for Image Processing Applications," International Journal of Computer Applications, vol. 56, no. 14, pp. 22-26. </a:t>
            </a:r>
          </a:p>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[18] S. </a:t>
            </a:r>
            <a:r>
              <a:rPr lang="en-IN" sz="1500" b="0" i="0" dirty="0" err="1">
                <a:solidFill>
                  <a:srgbClr val="000000"/>
                </a:solidFill>
                <a:effectLst/>
                <a:latin typeface="Calibri" panose="020F0502020204030204" pitchFamily="34" charset="0"/>
                <a:cs typeface="Calibri" panose="020F0502020204030204" pitchFamily="34" charset="0"/>
              </a:rPr>
              <a:t>Chivapreecha</a:t>
            </a:r>
            <a:r>
              <a:rPr lang="en-IN" sz="1500" b="0" i="0" dirty="0">
                <a:solidFill>
                  <a:srgbClr val="000000"/>
                </a:solidFill>
                <a:effectLst/>
                <a:latin typeface="Calibri" panose="020F0502020204030204" pitchFamily="34" charset="0"/>
                <a:cs typeface="Calibri" panose="020F0502020204030204" pitchFamily="34" charset="0"/>
              </a:rPr>
              <a:t> et al. (2004) "Hardware implementation of Sobel-edge detection distributed arithmetic digital filter," in Proceedings of the IEEE International Symposium on Circuits and Systems (ISCAS), pp. 609-612. </a:t>
            </a:r>
          </a:p>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[19] S. </a:t>
            </a:r>
            <a:r>
              <a:rPr lang="en-IN" sz="1500" b="0" i="0" dirty="0" err="1">
                <a:solidFill>
                  <a:srgbClr val="000000"/>
                </a:solidFill>
                <a:effectLst/>
                <a:latin typeface="Calibri" panose="020F0502020204030204" pitchFamily="34" charset="0"/>
                <a:cs typeface="Calibri" panose="020F0502020204030204" pitchFamily="34" charset="0"/>
              </a:rPr>
              <a:t>Jin</a:t>
            </a:r>
            <a:r>
              <a:rPr lang="en-IN" sz="1500" b="0" i="0" dirty="0">
                <a:solidFill>
                  <a:srgbClr val="000000"/>
                </a:solidFill>
                <a:effectLst/>
                <a:latin typeface="Calibri" panose="020F0502020204030204" pitchFamily="34" charset="0"/>
                <a:cs typeface="Calibri" panose="020F0502020204030204" pitchFamily="34" charset="0"/>
              </a:rPr>
              <a:t>, W. Kim and J. </a:t>
            </a:r>
            <a:r>
              <a:rPr lang="en-IN" sz="1500" b="0" i="0" dirty="0" err="1">
                <a:solidFill>
                  <a:srgbClr val="000000"/>
                </a:solidFill>
                <a:effectLst/>
                <a:latin typeface="Calibri" panose="020F0502020204030204" pitchFamily="34" charset="0"/>
                <a:cs typeface="Calibri" panose="020F0502020204030204" pitchFamily="34" charset="0"/>
              </a:rPr>
              <a:t>Jeong</a:t>
            </a:r>
            <a:r>
              <a:rPr lang="en-IN" sz="1500" b="0" i="0" dirty="0">
                <a:solidFill>
                  <a:srgbClr val="000000"/>
                </a:solidFill>
                <a:effectLst/>
                <a:latin typeface="Calibri" panose="020F0502020204030204" pitchFamily="34" charset="0"/>
                <a:cs typeface="Calibri" panose="020F0502020204030204" pitchFamily="34" charset="0"/>
              </a:rPr>
              <a:t>. (2008) "Fine directional de-interlacing algorithm using modified Sobel operation," in Proceedings of the International Conference on Image Processing (ICIP), pp. 280-283. </a:t>
            </a:r>
          </a:p>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[20] </a:t>
            </a:r>
            <a:r>
              <a:rPr lang="en-IN" sz="1500" b="0" i="0" dirty="0" err="1">
                <a:solidFill>
                  <a:srgbClr val="000000"/>
                </a:solidFill>
                <a:effectLst/>
                <a:latin typeface="Calibri" panose="020F0502020204030204" pitchFamily="34" charset="0"/>
                <a:cs typeface="Calibri" panose="020F0502020204030204" pitchFamily="34" charset="0"/>
              </a:rPr>
              <a:t>SantanuHalder</a:t>
            </a:r>
            <a:r>
              <a:rPr lang="en-IN" sz="1500" b="0" i="0" dirty="0">
                <a:solidFill>
                  <a:srgbClr val="000000"/>
                </a:solidFill>
                <a:effectLst/>
                <a:latin typeface="Calibri" panose="020F0502020204030204" pitchFamily="34" charset="0"/>
                <a:cs typeface="Calibri" panose="020F0502020204030204" pitchFamily="34" charset="0"/>
              </a:rPr>
              <a:t> et al. (2012) "A fast FPGA based architecture for Sobel edge detection," International Journal of VLSI design &amp; Communication Systems (VLSICS), vol. 3, no. 2, pp. 203-214.</a:t>
            </a:r>
          </a:p>
        </p:txBody>
      </p:sp>
      <p:grpSp>
        <p:nvGrpSpPr>
          <p:cNvPr id="7" name="Google Shape;241;p21">
            <a:extLst>
              <a:ext uri="{FF2B5EF4-FFF2-40B4-BE49-F238E27FC236}">
                <a16:creationId xmlns:a16="http://schemas.microsoft.com/office/drawing/2014/main" id="{6C08B554-BFB7-5C8D-E216-35C3D94780F5}"/>
              </a:ext>
            </a:extLst>
          </p:cNvPr>
          <p:cNvGrpSpPr/>
          <p:nvPr/>
        </p:nvGrpSpPr>
        <p:grpSpPr>
          <a:xfrm rot="9503424">
            <a:off x="-854633" y="-1896129"/>
            <a:ext cx="11081077" cy="8087965"/>
            <a:chOff x="4" y="-1144240"/>
            <a:chExt cx="9817741" cy="6928534"/>
          </a:xfrm>
        </p:grpSpPr>
        <p:sp>
          <p:nvSpPr>
            <p:cNvPr id="9" name="Google Shape;243;p21">
              <a:extLst>
                <a:ext uri="{FF2B5EF4-FFF2-40B4-BE49-F238E27FC236}">
                  <a16:creationId xmlns:a16="http://schemas.microsoft.com/office/drawing/2014/main" id="{06D1C467-B1BD-15C9-60FA-06A0AC24A483}"/>
                </a:ext>
              </a:extLst>
            </p:cNvPr>
            <p:cNvSpPr/>
            <p:nvPr/>
          </p:nvSpPr>
          <p:spPr>
            <a:xfrm flipH="1">
              <a:off x="4" y="-1144240"/>
              <a:ext cx="1958133" cy="1908874"/>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45;p21">
              <a:extLst>
                <a:ext uri="{FF2B5EF4-FFF2-40B4-BE49-F238E27FC236}">
                  <a16:creationId xmlns:a16="http://schemas.microsoft.com/office/drawing/2014/main" id="{455751E6-C4BE-D182-4170-22570433E8A5}"/>
                </a:ext>
              </a:extLst>
            </p:cNvPr>
            <p:cNvSpPr/>
            <p:nvPr/>
          </p:nvSpPr>
          <p:spPr>
            <a:xfrm flipH="1">
              <a:off x="8082813" y="4112525"/>
              <a:ext cx="1734932" cy="1671769"/>
            </a:xfrm>
            <a:custGeom>
              <a:avLst/>
              <a:gdLst/>
              <a:ahLst/>
              <a:cxnLst/>
              <a:rect l="l" t="t" r="r" b="b"/>
              <a:pathLst>
                <a:path w="47578" h="45849" extrusionOk="0">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362;p33">
            <a:extLst>
              <a:ext uri="{FF2B5EF4-FFF2-40B4-BE49-F238E27FC236}">
                <a16:creationId xmlns:a16="http://schemas.microsoft.com/office/drawing/2014/main" id="{9E74329A-D1AA-BF36-18C0-9880B727EF6A}"/>
              </a:ext>
            </a:extLst>
          </p:cNvPr>
          <p:cNvGrpSpPr/>
          <p:nvPr/>
        </p:nvGrpSpPr>
        <p:grpSpPr>
          <a:xfrm>
            <a:off x="2919316" y="782648"/>
            <a:ext cx="385083" cy="385051"/>
            <a:chOff x="-25094250" y="3547050"/>
            <a:chExt cx="295400" cy="295375"/>
          </a:xfrm>
        </p:grpSpPr>
        <p:sp>
          <p:nvSpPr>
            <p:cNvPr id="14" name="Google Shape;363;p33">
              <a:extLst>
                <a:ext uri="{FF2B5EF4-FFF2-40B4-BE49-F238E27FC236}">
                  <a16:creationId xmlns:a16="http://schemas.microsoft.com/office/drawing/2014/main" id="{E1FB99CA-89AF-1464-E89A-B5F315990EBF}"/>
                </a:ext>
              </a:extLst>
            </p:cNvPr>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4;p33">
              <a:extLst>
                <a:ext uri="{FF2B5EF4-FFF2-40B4-BE49-F238E27FC236}">
                  <a16:creationId xmlns:a16="http://schemas.microsoft.com/office/drawing/2014/main" id="{3D70D489-99E5-0ED3-6CF2-11274693A073}"/>
                </a:ext>
              </a:extLst>
            </p:cNvPr>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5;p33">
              <a:extLst>
                <a:ext uri="{FF2B5EF4-FFF2-40B4-BE49-F238E27FC236}">
                  <a16:creationId xmlns:a16="http://schemas.microsoft.com/office/drawing/2014/main" id="{E9CA01E8-91C5-BBC3-CA7E-C00E3EDACEAC}"/>
                </a:ext>
              </a:extLst>
            </p:cNvPr>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6;p33">
              <a:extLst>
                <a:ext uri="{FF2B5EF4-FFF2-40B4-BE49-F238E27FC236}">
                  <a16:creationId xmlns:a16="http://schemas.microsoft.com/office/drawing/2014/main" id="{D4BE8249-D300-CCBB-470A-2E8BEC472356}"/>
                </a:ext>
              </a:extLst>
            </p:cNvPr>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7;p33">
              <a:extLst>
                <a:ext uri="{FF2B5EF4-FFF2-40B4-BE49-F238E27FC236}">
                  <a16:creationId xmlns:a16="http://schemas.microsoft.com/office/drawing/2014/main" id="{457519F6-ED9F-0C27-2A1B-F5F048E35F78}"/>
                </a:ext>
              </a:extLst>
            </p:cNvPr>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21758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04400" y="6545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References</a:t>
            </a:r>
          </a:p>
        </p:txBody>
      </p:sp>
      <p:sp>
        <p:nvSpPr>
          <p:cNvPr id="288" name="Google Shape;288;p28"/>
          <p:cNvSpPr txBox="1">
            <a:spLocks noGrp="1"/>
          </p:cNvSpPr>
          <p:nvPr>
            <p:ph type="body" idx="1"/>
          </p:nvPr>
        </p:nvSpPr>
        <p:spPr>
          <a:xfrm>
            <a:off x="474133" y="1385402"/>
            <a:ext cx="7934267" cy="3086150"/>
          </a:xfrm>
          <a:prstGeom prst="rect">
            <a:avLst/>
          </a:prstGeom>
        </p:spPr>
        <p:txBody>
          <a:bodyPr spcFirstLastPara="1" wrap="square" lIns="91425" tIns="91425" rIns="91425" bIns="91425" anchor="t" anchorCtr="0">
            <a:noAutofit/>
          </a:bodyPr>
          <a:lstStyle/>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[21] T. A. Abbasi and M. U. Abbasi. (2007) "A novel FPGA based architecture for Sobel edge detection operator," International Journal of Computer Science and Network Security, vol. 7, no. 4, pp. 319-323. </a:t>
            </a:r>
          </a:p>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[22] Tanvir A Abbasi, </a:t>
            </a:r>
            <a:r>
              <a:rPr lang="en-IN" sz="1500" b="0" i="0" dirty="0" err="1">
                <a:solidFill>
                  <a:srgbClr val="000000"/>
                </a:solidFill>
                <a:effectLst/>
                <a:latin typeface="Calibri" panose="020F0502020204030204" pitchFamily="34" charset="0"/>
                <a:cs typeface="Calibri" panose="020F0502020204030204" pitchFamily="34" charset="0"/>
              </a:rPr>
              <a:t>MohdAbbasi</a:t>
            </a:r>
            <a:r>
              <a:rPr lang="en-IN" sz="1500" b="0" i="0" dirty="0">
                <a:solidFill>
                  <a:srgbClr val="000000"/>
                </a:solidFill>
                <a:effectLst/>
                <a:latin typeface="Calibri" panose="020F0502020204030204" pitchFamily="34" charset="0"/>
                <a:cs typeface="Calibri" panose="020F0502020204030204" pitchFamily="34" charset="0"/>
              </a:rPr>
              <a:t>. (2007) "A proposed FPGA based architecture for Sobel edge detection operator," International Journal of Computer Science and Network Security, vol. 7, no. 8, pp. 186-190. </a:t>
            </a:r>
          </a:p>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[23] </a:t>
            </a:r>
            <a:r>
              <a:rPr lang="en-IN" sz="1500" b="0" i="0" dirty="0" err="1">
                <a:solidFill>
                  <a:srgbClr val="000000"/>
                </a:solidFill>
                <a:effectLst/>
                <a:latin typeface="Calibri" panose="020F0502020204030204" pitchFamily="34" charset="0"/>
                <a:cs typeface="Calibri" panose="020F0502020204030204" pitchFamily="34" charset="0"/>
              </a:rPr>
              <a:t>Vanishree</a:t>
            </a:r>
            <a:r>
              <a:rPr lang="en-IN" sz="1500" b="0" i="0" dirty="0">
                <a:solidFill>
                  <a:srgbClr val="000000"/>
                </a:solidFill>
                <a:effectLst/>
                <a:latin typeface="Calibri" panose="020F0502020204030204" pitchFamily="34" charset="0"/>
                <a:cs typeface="Calibri" panose="020F0502020204030204" pitchFamily="34" charset="0"/>
              </a:rPr>
              <a:t>, K.V. Ramana Reddy. (2013) "Implementation of Pipelined Sobel Edge Detection Algorithm on FPGA for High Speed Applications," in Proceedings of the International Conference on Electronics, Communication and Aerospace Technology (ICECA), pp. 124-128. </a:t>
            </a:r>
          </a:p>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[24] Z. </a:t>
            </a:r>
            <a:r>
              <a:rPr lang="en-IN" sz="1500" b="0" i="0" dirty="0" err="1">
                <a:solidFill>
                  <a:srgbClr val="000000"/>
                </a:solidFill>
                <a:effectLst/>
                <a:latin typeface="Calibri" panose="020F0502020204030204" pitchFamily="34" charset="0"/>
                <a:cs typeface="Calibri" panose="020F0502020204030204" pitchFamily="34" charset="0"/>
              </a:rPr>
              <a:t>Jin</a:t>
            </a:r>
            <a:r>
              <a:rPr lang="en-IN" sz="1500" b="0" i="0" dirty="0">
                <a:solidFill>
                  <a:srgbClr val="000000"/>
                </a:solidFill>
                <a:effectLst/>
                <a:latin typeface="Calibri" panose="020F0502020204030204" pitchFamily="34" charset="0"/>
                <a:cs typeface="Calibri" panose="020F0502020204030204" pitchFamily="34" charset="0"/>
              </a:rPr>
              <a:t> and N. </a:t>
            </a:r>
            <a:r>
              <a:rPr lang="en-IN" sz="1500" b="0" i="0" dirty="0" err="1">
                <a:solidFill>
                  <a:srgbClr val="000000"/>
                </a:solidFill>
                <a:effectLst/>
                <a:latin typeface="Calibri" panose="020F0502020204030204" pitchFamily="34" charset="0"/>
                <a:cs typeface="Calibri" panose="020F0502020204030204" pitchFamily="34" charset="0"/>
              </a:rPr>
              <a:t>Passos</a:t>
            </a:r>
            <a:r>
              <a:rPr lang="en-IN" sz="1500" b="0" i="0" dirty="0">
                <a:solidFill>
                  <a:srgbClr val="000000"/>
                </a:solidFill>
                <a:effectLst/>
                <a:latin typeface="Calibri" panose="020F0502020204030204" pitchFamily="34" charset="0"/>
                <a:cs typeface="Calibri" panose="020F0502020204030204" pitchFamily="34" charset="0"/>
              </a:rPr>
              <a:t>. (2002) "Predicting conditional branch outcomes on a Sobel edge detecting filter," in Proceedings of the International Conference on Computer Design (ICCD), pp. 90-95. </a:t>
            </a:r>
          </a:p>
          <a:p>
            <a:pPr marL="139700" indent="0" algn="just">
              <a:buNone/>
            </a:pPr>
            <a:r>
              <a:rPr lang="en-IN" sz="1500" b="0" i="0" dirty="0">
                <a:solidFill>
                  <a:srgbClr val="000000"/>
                </a:solidFill>
                <a:effectLst/>
                <a:latin typeface="Calibri" panose="020F0502020204030204" pitchFamily="34" charset="0"/>
                <a:cs typeface="Calibri" panose="020F0502020204030204" pitchFamily="34" charset="0"/>
              </a:rPr>
              <a:t>[25] </a:t>
            </a:r>
            <a:r>
              <a:rPr lang="en-IN" sz="1500" b="0" i="0" dirty="0" err="1">
                <a:solidFill>
                  <a:srgbClr val="000000"/>
                </a:solidFill>
                <a:effectLst/>
                <a:latin typeface="Calibri" panose="020F0502020204030204" pitchFamily="34" charset="0"/>
                <a:cs typeface="Calibri" panose="020F0502020204030204" pitchFamily="34" charset="0"/>
              </a:rPr>
              <a:t>Zahraa</a:t>
            </a:r>
            <a:r>
              <a:rPr lang="en-IN" sz="1500" b="0" i="0" dirty="0">
                <a:solidFill>
                  <a:srgbClr val="000000"/>
                </a:solidFill>
                <a:effectLst/>
                <a:latin typeface="Calibri" panose="020F0502020204030204" pitchFamily="34" charset="0"/>
                <a:cs typeface="Calibri" panose="020F0502020204030204" pitchFamily="34" charset="0"/>
              </a:rPr>
              <a:t> Elhassan et al. (2010) "Hardware Implementation of an Optimized Processor Architecture for Sobel Image Edge Detection Operator," in Proceedings of the IEEE International Conference on Field-Programmable Custom Computing Machines (FCCM), pp. 61-64.</a:t>
            </a:r>
          </a:p>
        </p:txBody>
      </p:sp>
      <p:grpSp>
        <p:nvGrpSpPr>
          <p:cNvPr id="7" name="Google Shape;241;p21">
            <a:extLst>
              <a:ext uri="{FF2B5EF4-FFF2-40B4-BE49-F238E27FC236}">
                <a16:creationId xmlns:a16="http://schemas.microsoft.com/office/drawing/2014/main" id="{6C08B554-BFB7-5C8D-E216-35C3D94780F5}"/>
              </a:ext>
            </a:extLst>
          </p:cNvPr>
          <p:cNvGrpSpPr/>
          <p:nvPr/>
        </p:nvGrpSpPr>
        <p:grpSpPr>
          <a:xfrm rot="9503424">
            <a:off x="-854633" y="-1896129"/>
            <a:ext cx="11081077" cy="8087965"/>
            <a:chOff x="4" y="-1144240"/>
            <a:chExt cx="9817741" cy="6928534"/>
          </a:xfrm>
        </p:grpSpPr>
        <p:sp>
          <p:nvSpPr>
            <p:cNvPr id="9" name="Google Shape;243;p21">
              <a:extLst>
                <a:ext uri="{FF2B5EF4-FFF2-40B4-BE49-F238E27FC236}">
                  <a16:creationId xmlns:a16="http://schemas.microsoft.com/office/drawing/2014/main" id="{06D1C467-B1BD-15C9-60FA-06A0AC24A483}"/>
                </a:ext>
              </a:extLst>
            </p:cNvPr>
            <p:cNvSpPr/>
            <p:nvPr/>
          </p:nvSpPr>
          <p:spPr>
            <a:xfrm flipH="1">
              <a:off x="4" y="-1144240"/>
              <a:ext cx="1958133" cy="1908874"/>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45;p21">
              <a:extLst>
                <a:ext uri="{FF2B5EF4-FFF2-40B4-BE49-F238E27FC236}">
                  <a16:creationId xmlns:a16="http://schemas.microsoft.com/office/drawing/2014/main" id="{455751E6-C4BE-D182-4170-22570433E8A5}"/>
                </a:ext>
              </a:extLst>
            </p:cNvPr>
            <p:cNvSpPr/>
            <p:nvPr/>
          </p:nvSpPr>
          <p:spPr>
            <a:xfrm flipH="1">
              <a:off x="8082813" y="4112525"/>
              <a:ext cx="1734932" cy="1671769"/>
            </a:xfrm>
            <a:custGeom>
              <a:avLst/>
              <a:gdLst/>
              <a:ahLst/>
              <a:cxnLst/>
              <a:rect l="l" t="t" r="r" b="b"/>
              <a:pathLst>
                <a:path w="47578" h="45849" extrusionOk="0">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362;p33">
            <a:extLst>
              <a:ext uri="{FF2B5EF4-FFF2-40B4-BE49-F238E27FC236}">
                <a16:creationId xmlns:a16="http://schemas.microsoft.com/office/drawing/2014/main" id="{9E74329A-D1AA-BF36-18C0-9880B727EF6A}"/>
              </a:ext>
            </a:extLst>
          </p:cNvPr>
          <p:cNvGrpSpPr/>
          <p:nvPr/>
        </p:nvGrpSpPr>
        <p:grpSpPr>
          <a:xfrm>
            <a:off x="2919316" y="782648"/>
            <a:ext cx="385083" cy="385051"/>
            <a:chOff x="-25094250" y="3547050"/>
            <a:chExt cx="295400" cy="295375"/>
          </a:xfrm>
        </p:grpSpPr>
        <p:sp>
          <p:nvSpPr>
            <p:cNvPr id="14" name="Google Shape;363;p33">
              <a:extLst>
                <a:ext uri="{FF2B5EF4-FFF2-40B4-BE49-F238E27FC236}">
                  <a16:creationId xmlns:a16="http://schemas.microsoft.com/office/drawing/2014/main" id="{E1FB99CA-89AF-1464-E89A-B5F315990EBF}"/>
                </a:ext>
              </a:extLst>
            </p:cNvPr>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4;p33">
              <a:extLst>
                <a:ext uri="{FF2B5EF4-FFF2-40B4-BE49-F238E27FC236}">
                  <a16:creationId xmlns:a16="http://schemas.microsoft.com/office/drawing/2014/main" id="{3D70D489-99E5-0ED3-6CF2-11274693A073}"/>
                </a:ext>
              </a:extLst>
            </p:cNvPr>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5;p33">
              <a:extLst>
                <a:ext uri="{FF2B5EF4-FFF2-40B4-BE49-F238E27FC236}">
                  <a16:creationId xmlns:a16="http://schemas.microsoft.com/office/drawing/2014/main" id="{E9CA01E8-91C5-BBC3-CA7E-C00E3EDACEAC}"/>
                </a:ext>
              </a:extLst>
            </p:cNvPr>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6;p33">
              <a:extLst>
                <a:ext uri="{FF2B5EF4-FFF2-40B4-BE49-F238E27FC236}">
                  <a16:creationId xmlns:a16="http://schemas.microsoft.com/office/drawing/2014/main" id="{D4BE8249-D300-CCBB-470A-2E8BEC472356}"/>
                </a:ext>
              </a:extLst>
            </p:cNvPr>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7;p33">
              <a:extLst>
                <a:ext uri="{FF2B5EF4-FFF2-40B4-BE49-F238E27FC236}">
                  <a16:creationId xmlns:a16="http://schemas.microsoft.com/office/drawing/2014/main" id="{457519F6-ED9F-0C27-2A1B-F5F048E35F78}"/>
                </a:ext>
              </a:extLst>
            </p:cNvPr>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99168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F8EC"/>
        </a:solidFill>
        <a:effectLst/>
      </p:bgPr>
    </p:bg>
    <p:spTree>
      <p:nvGrpSpPr>
        <p:cNvPr id="1" name="Shape 537"/>
        <p:cNvGrpSpPr/>
        <p:nvPr/>
      </p:nvGrpSpPr>
      <p:grpSpPr>
        <a:xfrm>
          <a:off x="0" y="0"/>
          <a:ext cx="0" cy="0"/>
          <a:chOff x="0" y="0"/>
          <a:chExt cx="0" cy="0"/>
        </a:xfrm>
      </p:grpSpPr>
      <p:sp>
        <p:nvSpPr>
          <p:cNvPr id="539" name="Google Shape;539;p46"/>
          <p:cNvSpPr txBox="1">
            <a:spLocks noGrp="1"/>
          </p:cNvSpPr>
          <p:nvPr>
            <p:ph type="ctrTitle"/>
          </p:nvPr>
        </p:nvSpPr>
        <p:spPr>
          <a:xfrm>
            <a:off x="2138363" y="1939500"/>
            <a:ext cx="4867274" cy="99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475B5A"/>
                </a:solidFill>
              </a:rPr>
              <a:t>THANK YOU</a:t>
            </a:r>
            <a:endParaRPr dirty="0">
              <a:solidFill>
                <a:srgbClr val="475B5A"/>
              </a:solidFill>
            </a:endParaRPr>
          </a:p>
        </p:txBody>
      </p:sp>
    </p:spTree>
    <p:extLst>
      <p:ext uri="{BB962C8B-B14F-4D97-AF65-F5344CB8AC3E}">
        <p14:creationId xmlns:p14="http://schemas.microsoft.com/office/powerpoint/2010/main" val="1995076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04400" y="6545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Objective</a:t>
            </a:r>
          </a:p>
        </p:txBody>
      </p:sp>
      <p:sp>
        <p:nvSpPr>
          <p:cNvPr id="288" name="Google Shape;288;p28"/>
          <p:cNvSpPr txBox="1">
            <a:spLocks noGrp="1"/>
          </p:cNvSpPr>
          <p:nvPr>
            <p:ph type="body" idx="1"/>
          </p:nvPr>
        </p:nvSpPr>
        <p:spPr>
          <a:xfrm>
            <a:off x="720000" y="1680074"/>
            <a:ext cx="7688400" cy="1149313"/>
          </a:xfrm>
          <a:prstGeom prst="rect">
            <a:avLst/>
          </a:prstGeom>
        </p:spPr>
        <p:txBody>
          <a:bodyPr spcFirstLastPara="1" wrap="square" lIns="91425" tIns="91425" rIns="91425" bIns="91425" anchor="t" anchorCtr="0">
            <a:noAutofit/>
          </a:bodyPr>
          <a:lstStyle/>
          <a:p>
            <a:pPr marL="0" indent="0" algn="just">
              <a:buNone/>
            </a:pPr>
            <a:r>
              <a:rPr lang="en-US" sz="2800" dirty="0">
                <a:latin typeface="Calibri" panose="020F0502020204030204" pitchFamily="34" charset="0"/>
                <a:cs typeface="Calibri" panose="020F0502020204030204" pitchFamily="34" charset="0"/>
              </a:rPr>
              <a:t>To implement efficient edge detection for iris images using </a:t>
            </a:r>
            <a:r>
              <a:rPr lang="en-US" sz="2800" dirty="0">
                <a:solidFill>
                  <a:schemeClr val="tx1"/>
                </a:solidFill>
                <a:latin typeface="Calibri" panose="020F0502020204030204" pitchFamily="34" charset="0"/>
                <a:cs typeface="Calibri" panose="020F0502020204030204" pitchFamily="34" charset="0"/>
              </a:rPr>
              <a:t>VIVADO IDE </a:t>
            </a:r>
            <a:r>
              <a:rPr lang="en-US" sz="2800" dirty="0">
                <a:latin typeface="Calibri" panose="020F0502020204030204" pitchFamily="34" charset="0"/>
                <a:cs typeface="Calibri" panose="020F0502020204030204" pitchFamily="34" charset="0"/>
              </a:rPr>
              <a:t>and MATLAB-</a:t>
            </a:r>
            <a:r>
              <a:rPr lang="en-US" sz="2800" dirty="0">
                <a:solidFill>
                  <a:schemeClr val="tx1"/>
                </a:solidFill>
                <a:latin typeface="Calibri" panose="020F0502020204030204" pitchFamily="34" charset="0"/>
                <a:cs typeface="Calibri" panose="020F0502020204030204" pitchFamily="34" charset="0"/>
              </a:rPr>
              <a:t>Simulink</a:t>
            </a:r>
            <a:r>
              <a:rPr lang="en-US" sz="2800" dirty="0">
                <a:latin typeface="Calibri" panose="020F0502020204030204" pitchFamily="34" charset="0"/>
                <a:cs typeface="Calibri" panose="020F0502020204030204" pitchFamily="34" charset="0"/>
              </a:rPr>
              <a:t>.</a:t>
            </a:r>
          </a:p>
        </p:txBody>
      </p:sp>
      <p:sp>
        <p:nvSpPr>
          <p:cNvPr id="4" name="Google Shape;243;p21">
            <a:extLst>
              <a:ext uri="{FF2B5EF4-FFF2-40B4-BE49-F238E27FC236}">
                <a16:creationId xmlns:a16="http://schemas.microsoft.com/office/drawing/2014/main" id="{8E28A38F-F66E-7358-E05C-20F88C7049AC}"/>
              </a:ext>
            </a:extLst>
          </p:cNvPr>
          <p:cNvSpPr/>
          <p:nvPr/>
        </p:nvSpPr>
        <p:spPr>
          <a:xfrm rot="10980619" flipH="1">
            <a:off x="8227794" y="2970941"/>
            <a:ext cx="2210104" cy="2228308"/>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357;p33">
            <a:extLst>
              <a:ext uri="{FF2B5EF4-FFF2-40B4-BE49-F238E27FC236}">
                <a16:creationId xmlns:a16="http://schemas.microsoft.com/office/drawing/2014/main" id="{2ED94BD9-8FF3-BAAB-100D-90830797512B}"/>
              </a:ext>
            </a:extLst>
          </p:cNvPr>
          <p:cNvGrpSpPr/>
          <p:nvPr/>
        </p:nvGrpSpPr>
        <p:grpSpPr>
          <a:xfrm>
            <a:off x="2724629" y="747878"/>
            <a:ext cx="317296" cy="386094"/>
            <a:chOff x="-24709100" y="3888875"/>
            <a:chExt cx="243400" cy="296175"/>
          </a:xfrm>
        </p:grpSpPr>
        <p:sp>
          <p:nvSpPr>
            <p:cNvPr id="8" name="Google Shape;358;p33">
              <a:extLst>
                <a:ext uri="{FF2B5EF4-FFF2-40B4-BE49-F238E27FC236}">
                  <a16:creationId xmlns:a16="http://schemas.microsoft.com/office/drawing/2014/main" id="{510007A0-CE99-AF17-9B23-E1C1924E54FE}"/>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9;p33">
              <a:extLst>
                <a:ext uri="{FF2B5EF4-FFF2-40B4-BE49-F238E27FC236}">
                  <a16:creationId xmlns:a16="http://schemas.microsoft.com/office/drawing/2014/main" id="{F5013577-46B3-1ED9-A003-2C6468B3AAD6}"/>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0;p33">
              <a:extLst>
                <a:ext uri="{FF2B5EF4-FFF2-40B4-BE49-F238E27FC236}">
                  <a16:creationId xmlns:a16="http://schemas.microsoft.com/office/drawing/2014/main" id="{65ABC386-2CA3-044B-C718-004B42319C1C}"/>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95686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04400" y="6545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88" name="Google Shape;288;p28"/>
          <p:cNvSpPr txBox="1">
            <a:spLocks noGrp="1"/>
          </p:cNvSpPr>
          <p:nvPr>
            <p:ph type="body" idx="1"/>
          </p:nvPr>
        </p:nvSpPr>
        <p:spPr>
          <a:xfrm>
            <a:off x="720000" y="1419175"/>
            <a:ext cx="7688400" cy="3086150"/>
          </a:xfrm>
          <a:prstGeom prst="rect">
            <a:avLst/>
          </a:prstGeom>
        </p:spPr>
        <p:txBody>
          <a:bodyPr spcFirstLastPara="1" wrap="square" lIns="91425" tIns="91425" rIns="91425" bIns="91425" anchor="t" anchorCtr="0">
            <a:noAutofit/>
          </a:bodyPr>
          <a:lstStyle/>
          <a:p>
            <a:pPr marL="342900" lvl="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Edge detection is crucial in image processing, </a:t>
            </a:r>
            <a:r>
              <a:rPr lang="en-US" sz="2000" dirty="0">
                <a:solidFill>
                  <a:schemeClr val="tx1"/>
                </a:solidFill>
                <a:latin typeface="Calibri" panose="020F0502020204030204" pitchFamily="34" charset="0"/>
                <a:cs typeface="Calibri" panose="020F0502020204030204" pitchFamily="34" charset="0"/>
              </a:rPr>
              <a:t>highlighting sharp changes</a:t>
            </a:r>
            <a:r>
              <a:rPr lang="en-US" sz="2000" dirty="0">
                <a:latin typeface="Calibri" panose="020F0502020204030204" pitchFamily="34" charset="0"/>
                <a:cs typeface="Calibri" panose="020F0502020204030204" pitchFamily="34" charset="0"/>
              </a:rPr>
              <a:t> in image brightness that define object boundaries.</a:t>
            </a:r>
          </a:p>
          <a:p>
            <a:pPr marL="342900" lvl="0" indent="-342900" algn="just">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Detecting edges can enhance image quality, reduce data redundancy, and extract essential information efficiently.</a:t>
            </a:r>
          </a:p>
          <a:p>
            <a:pPr marL="0" lvl="0" indent="0" algn="just">
              <a:buNone/>
            </a:pPr>
            <a:endParaRPr lang="en-US" sz="2000" dirty="0">
              <a:latin typeface="Calibri" panose="020F0502020204030204" pitchFamily="34" charset="0"/>
              <a:cs typeface="Calibri" panose="020F0502020204030204" pitchFamily="34" charset="0"/>
            </a:endParaRPr>
          </a:p>
        </p:txBody>
      </p:sp>
      <p:grpSp>
        <p:nvGrpSpPr>
          <p:cNvPr id="2" name="Google Shape;241;p21">
            <a:extLst>
              <a:ext uri="{FF2B5EF4-FFF2-40B4-BE49-F238E27FC236}">
                <a16:creationId xmlns:a16="http://schemas.microsoft.com/office/drawing/2014/main" id="{498C8EF7-BAEB-DCC9-1013-544812646400}"/>
              </a:ext>
            </a:extLst>
          </p:cNvPr>
          <p:cNvGrpSpPr/>
          <p:nvPr/>
        </p:nvGrpSpPr>
        <p:grpSpPr>
          <a:xfrm>
            <a:off x="-1388454" y="-3103058"/>
            <a:ext cx="11635157" cy="8087965"/>
            <a:chOff x="-490907" y="-1144240"/>
            <a:chExt cx="10308652" cy="6928534"/>
          </a:xfrm>
        </p:grpSpPr>
        <p:sp>
          <p:nvSpPr>
            <p:cNvPr id="3" name="Google Shape;242;p21">
              <a:extLst>
                <a:ext uri="{FF2B5EF4-FFF2-40B4-BE49-F238E27FC236}">
                  <a16:creationId xmlns:a16="http://schemas.microsoft.com/office/drawing/2014/main" id="{562243FB-1B93-A6A7-D0D1-0CB1F2C96590}"/>
                </a:ext>
              </a:extLst>
            </p:cNvPr>
            <p:cNvSpPr/>
            <p:nvPr/>
          </p:nvSpPr>
          <p:spPr>
            <a:xfrm flipH="1">
              <a:off x="-490907" y="3183000"/>
              <a:ext cx="1734977" cy="1710691"/>
            </a:xfrm>
            <a:custGeom>
              <a:avLst/>
              <a:gdLst/>
              <a:ahLst/>
              <a:cxnLst/>
              <a:rect l="l" t="t" r="r" b="b"/>
              <a:pathLst>
                <a:path w="37863" h="37333" extrusionOk="0">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3;p21">
              <a:extLst>
                <a:ext uri="{FF2B5EF4-FFF2-40B4-BE49-F238E27FC236}">
                  <a16:creationId xmlns:a16="http://schemas.microsoft.com/office/drawing/2014/main" id="{0C158DD8-94DD-1DDE-7098-62206D04B167}"/>
                </a:ext>
              </a:extLst>
            </p:cNvPr>
            <p:cNvSpPr/>
            <p:nvPr/>
          </p:nvSpPr>
          <p:spPr>
            <a:xfrm flipH="1">
              <a:off x="4" y="-1144240"/>
              <a:ext cx="1958133" cy="1908874"/>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244;p21">
              <a:extLst>
                <a:ext uri="{FF2B5EF4-FFF2-40B4-BE49-F238E27FC236}">
                  <a16:creationId xmlns:a16="http://schemas.microsoft.com/office/drawing/2014/main" id="{EF1E05E4-5952-AAAB-3293-63FB6554CAE5}"/>
                </a:ext>
              </a:extLst>
            </p:cNvPr>
            <p:cNvSpPr/>
            <p:nvPr/>
          </p:nvSpPr>
          <p:spPr>
            <a:xfrm flipH="1">
              <a:off x="-325235" y="3858421"/>
              <a:ext cx="793279" cy="781686"/>
            </a:xfrm>
            <a:custGeom>
              <a:avLst/>
              <a:gdLst/>
              <a:ahLst/>
              <a:cxnLst/>
              <a:rect l="l" t="t" r="r" b="b"/>
              <a:pathLst>
                <a:path w="17312" h="17059" extrusionOk="0">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5;p21">
              <a:extLst>
                <a:ext uri="{FF2B5EF4-FFF2-40B4-BE49-F238E27FC236}">
                  <a16:creationId xmlns:a16="http://schemas.microsoft.com/office/drawing/2014/main" id="{EDAC22D3-2400-2A3A-F235-7D1149C5938F}"/>
                </a:ext>
              </a:extLst>
            </p:cNvPr>
            <p:cNvSpPr/>
            <p:nvPr/>
          </p:nvSpPr>
          <p:spPr>
            <a:xfrm flipH="1">
              <a:off x="8082813" y="4112525"/>
              <a:ext cx="1734932" cy="1671769"/>
            </a:xfrm>
            <a:custGeom>
              <a:avLst/>
              <a:gdLst/>
              <a:ahLst/>
              <a:cxnLst/>
              <a:rect l="l" t="t" r="r" b="b"/>
              <a:pathLst>
                <a:path w="47578" h="45849" extrusionOk="0">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5005;p60">
            <a:extLst>
              <a:ext uri="{FF2B5EF4-FFF2-40B4-BE49-F238E27FC236}">
                <a16:creationId xmlns:a16="http://schemas.microsoft.com/office/drawing/2014/main" id="{AC4F67D5-A0EC-B336-0847-D1E7FF559ECE}"/>
              </a:ext>
            </a:extLst>
          </p:cNvPr>
          <p:cNvGrpSpPr/>
          <p:nvPr/>
        </p:nvGrpSpPr>
        <p:grpSpPr>
          <a:xfrm>
            <a:off x="3085911" y="819160"/>
            <a:ext cx="322099" cy="370529"/>
            <a:chOff x="-42971725" y="3217825"/>
            <a:chExt cx="275675" cy="317125"/>
          </a:xfrm>
          <a:solidFill>
            <a:srgbClr val="C00000"/>
          </a:solidFill>
        </p:grpSpPr>
        <p:sp>
          <p:nvSpPr>
            <p:cNvPr id="12" name="Google Shape;5006;p60">
              <a:extLst>
                <a:ext uri="{FF2B5EF4-FFF2-40B4-BE49-F238E27FC236}">
                  <a16:creationId xmlns:a16="http://schemas.microsoft.com/office/drawing/2014/main" id="{39CB48AF-5CC7-252E-9A1F-D26A83572B08}"/>
                </a:ext>
              </a:extLst>
            </p:cNvPr>
            <p:cNvSpPr/>
            <p:nvPr/>
          </p:nvSpPr>
          <p:spPr>
            <a:xfrm>
              <a:off x="-42951250" y="3279250"/>
              <a:ext cx="233950" cy="152050"/>
            </a:xfrm>
            <a:custGeom>
              <a:avLst/>
              <a:gdLst/>
              <a:ahLst/>
              <a:cxnLst/>
              <a:rect l="l" t="t" r="r" b="b"/>
              <a:pathLst>
                <a:path w="9358" h="6082" extrusionOk="0">
                  <a:moveTo>
                    <a:pt x="379" y="1"/>
                  </a:moveTo>
                  <a:cubicBezTo>
                    <a:pt x="158" y="1"/>
                    <a:pt x="1" y="221"/>
                    <a:pt x="1" y="410"/>
                  </a:cubicBezTo>
                  <a:lnTo>
                    <a:pt x="1" y="6081"/>
                  </a:lnTo>
                  <a:lnTo>
                    <a:pt x="9357" y="6081"/>
                  </a:lnTo>
                  <a:lnTo>
                    <a:pt x="9357" y="410"/>
                  </a:lnTo>
                  <a:cubicBezTo>
                    <a:pt x="9357" y="158"/>
                    <a:pt x="9168" y="1"/>
                    <a:pt x="89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07;p60">
              <a:extLst>
                <a:ext uri="{FF2B5EF4-FFF2-40B4-BE49-F238E27FC236}">
                  <a16:creationId xmlns:a16="http://schemas.microsoft.com/office/drawing/2014/main" id="{5B3ED1A0-D67A-EBBF-DAD1-F939EE573BC6}"/>
                </a:ext>
              </a:extLst>
            </p:cNvPr>
            <p:cNvSpPr/>
            <p:nvPr/>
          </p:nvSpPr>
          <p:spPr>
            <a:xfrm>
              <a:off x="-42971725" y="3451750"/>
              <a:ext cx="275675" cy="83200"/>
            </a:xfrm>
            <a:custGeom>
              <a:avLst/>
              <a:gdLst/>
              <a:ahLst/>
              <a:cxnLst/>
              <a:rect l="l" t="t" r="r" b="b"/>
              <a:pathLst>
                <a:path w="11027" h="3328" extrusionOk="0">
                  <a:moveTo>
                    <a:pt x="63" y="0"/>
                  </a:moveTo>
                  <a:cubicBezTo>
                    <a:pt x="32" y="126"/>
                    <a:pt x="0" y="284"/>
                    <a:pt x="0" y="410"/>
                  </a:cubicBezTo>
                  <a:cubicBezTo>
                    <a:pt x="0" y="1103"/>
                    <a:pt x="536" y="1670"/>
                    <a:pt x="1198" y="1670"/>
                  </a:cubicBezTo>
                  <a:lnTo>
                    <a:pt x="3151" y="1670"/>
                  </a:lnTo>
                  <a:lnTo>
                    <a:pt x="2615" y="2710"/>
                  </a:lnTo>
                  <a:cubicBezTo>
                    <a:pt x="2521" y="2930"/>
                    <a:pt x="2615" y="3182"/>
                    <a:pt x="2836" y="3277"/>
                  </a:cubicBezTo>
                  <a:cubicBezTo>
                    <a:pt x="2889" y="3312"/>
                    <a:pt x="2949" y="3328"/>
                    <a:pt x="3009" y="3328"/>
                  </a:cubicBezTo>
                  <a:cubicBezTo>
                    <a:pt x="3166" y="3328"/>
                    <a:pt x="3326" y="3224"/>
                    <a:pt x="3371" y="3088"/>
                  </a:cubicBezTo>
                  <a:lnTo>
                    <a:pt x="4096" y="1639"/>
                  </a:lnTo>
                  <a:lnTo>
                    <a:pt x="5073" y="1639"/>
                  </a:lnTo>
                  <a:lnTo>
                    <a:pt x="5073" y="2867"/>
                  </a:lnTo>
                  <a:cubicBezTo>
                    <a:pt x="5073" y="3119"/>
                    <a:pt x="5262" y="3308"/>
                    <a:pt x="5514" y="3308"/>
                  </a:cubicBezTo>
                  <a:cubicBezTo>
                    <a:pt x="5734" y="3308"/>
                    <a:pt x="5892" y="3119"/>
                    <a:pt x="5892" y="2867"/>
                  </a:cubicBezTo>
                  <a:lnTo>
                    <a:pt x="5892" y="1639"/>
                  </a:lnTo>
                  <a:lnTo>
                    <a:pt x="6868" y="1639"/>
                  </a:lnTo>
                  <a:lnTo>
                    <a:pt x="7593" y="3088"/>
                  </a:lnTo>
                  <a:cubicBezTo>
                    <a:pt x="7688" y="3230"/>
                    <a:pt x="7835" y="3301"/>
                    <a:pt x="7983" y="3301"/>
                  </a:cubicBezTo>
                  <a:cubicBezTo>
                    <a:pt x="8032" y="3301"/>
                    <a:pt x="8081" y="3293"/>
                    <a:pt x="8129" y="3277"/>
                  </a:cubicBezTo>
                  <a:cubicBezTo>
                    <a:pt x="8349" y="3151"/>
                    <a:pt x="8412" y="2930"/>
                    <a:pt x="8349" y="2710"/>
                  </a:cubicBezTo>
                  <a:lnTo>
                    <a:pt x="7814" y="1670"/>
                  </a:lnTo>
                  <a:lnTo>
                    <a:pt x="9767" y="1670"/>
                  </a:lnTo>
                  <a:cubicBezTo>
                    <a:pt x="10429" y="1670"/>
                    <a:pt x="11027" y="1103"/>
                    <a:pt x="11027" y="410"/>
                  </a:cubicBezTo>
                  <a:cubicBezTo>
                    <a:pt x="11027" y="252"/>
                    <a:pt x="10964" y="126"/>
                    <a:pt x="109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08;p60">
              <a:extLst>
                <a:ext uri="{FF2B5EF4-FFF2-40B4-BE49-F238E27FC236}">
                  <a16:creationId xmlns:a16="http://schemas.microsoft.com/office/drawing/2014/main" id="{FAD81C4E-3F4F-2364-1A42-4BF45493BBF4}"/>
                </a:ext>
              </a:extLst>
            </p:cNvPr>
            <p:cNvSpPr/>
            <p:nvPr/>
          </p:nvSpPr>
          <p:spPr>
            <a:xfrm>
              <a:off x="-42866975" y="3217825"/>
              <a:ext cx="63025" cy="40975"/>
            </a:xfrm>
            <a:custGeom>
              <a:avLst/>
              <a:gdLst/>
              <a:ahLst/>
              <a:cxnLst/>
              <a:rect l="l" t="t" r="r" b="b"/>
              <a:pathLst>
                <a:path w="2521" h="1639" extrusionOk="0">
                  <a:moveTo>
                    <a:pt x="442" y="0"/>
                  </a:moveTo>
                  <a:cubicBezTo>
                    <a:pt x="221" y="0"/>
                    <a:pt x="1" y="189"/>
                    <a:pt x="1" y="410"/>
                  </a:cubicBezTo>
                  <a:lnTo>
                    <a:pt x="1" y="1639"/>
                  </a:lnTo>
                  <a:lnTo>
                    <a:pt x="2489" y="1639"/>
                  </a:lnTo>
                  <a:lnTo>
                    <a:pt x="2489" y="410"/>
                  </a:lnTo>
                  <a:lnTo>
                    <a:pt x="2521" y="410"/>
                  </a:lnTo>
                  <a:cubicBezTo>
                    <a:pt x="2521" y="189"/>
                    <a:pt x="2332" y="0"/>
                    <a:pt x="21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04400" y="6545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Edge detection</a:t>
            </a:r>
            <a:endParaRPr dirty="0"/>
          </a:p>
        </p:txBody>
      </p:sp>
      <p:sp>
        <p:nvSpPr>
          <p:cNvPr id="288" name="Google Shape;288;p28"/>
          <p:cNvSpPr txBox="1">
            <a:spLocks noGrp="1"/>
          </p:cNvSpPr>
          <p:nvPr>
            <p:ph type="body" idx="1"/>
          </p:nvPr>
        </p:nvSpPr>
        <p:spPr>
          <a:xfrm>
            <a:off x="720000" y="1419175"/>
            <a:ext cx="7688400" cy="3086150"/>
          </a:xfrm>
          <a:prstGeom prst="rect">
            <a:avLst/>
          </a:prstGeom>
        </p:spPr>
        <p:txBody>
          <a:bodyPr spcFirstLastPara="1" wrap="square" lIns="91425" tIns="91425" rIns="91425" bIns="91425" anchor="t" anchorCtr="0">
            <a:noAutofit/>
          </a:bodyPr>
          <a:lstStyle/>
          <a:p>
            <a:pPr marL="342900" lvl="0" indent="-342900" algn="just">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Algorithms like Sobel, Canny, or Roberts methods help in recognizing edges based on changes in intensity, gradient, or texture. </a:t>
            </a:r>
          </a:p>
          <a:p>
            <a:pPr marL="342900" lvl="0" indent="-342900" algn="just">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Edge detection is important in fields like medical imaging, autonomous driving, and quality control for precise image analysis.</a:t>
            </a:r>
          </a:p>
          <a:p>
            <a:pPr marL="342900" lvl="0" indent="-342900" algn="just">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VLSI implementation of Sobel edge detection, </a:t>
            </a:r>
            <a:r>
              <a:rPr lang="en-US" sz="2000" dirty="0">
                <a:solidFill>
                  <a:schemeClr val="tx1"/>
                </a:solidFill>
                <a:latin typeface="Calibri" panose="020F0502020204030204" pitchFamily="34" charset="0"/>
                <a:cs typeface="Calibri" panose="020F0502020204030204" pitchFamily="34" charset="0"/>
              </a:rPr>
              <a:t>proposed by Boo et al. in 1994</a:t>
            </a:r>
            <a:r>
              <a:rPr lang="en-US" sz="2000" dirty="0">
                <a:latin typeface="Calibri" panose="020F0502020204030204" pitchFamily="34" charset="0"/>
                <a:cs typeface="Calibri" panose="020F0502020204030204" pitchFamily="34" charset="0"/>
              </a:rPr>
              <a:t>, enhances edge detection speed and efficiency.</a:t>
            </a:r>
          </a:p>
          <a:p>
            <a:pPr marL="342900" lvl="0" indent="-342900" algn="just">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grpSp>
        <p:nvGrpSpPr>
          <p:cNvPr id="2" name="Google Shape;241;p21">
            <a:extLst>
              <a:ext uri="{FF2B5EF4-FFF2-40B4-BE49-F238E27FC236}">
                <a16:creationId xmlns:a16="http://schemas.microsoft.com/office/drawing/2014/main" id="{498C8EF7-BAEB-DCC9-1013-544812646400}"/>
              </a:ext>
            </a:extLst>
          </p:cNvPr>
          <p:cNvGrpSpPr/>
          <p:nvPr/>
        </p:nvGrpSpPr>
        <p:grpSpPr>
          <a:xfrm>
            <a:off x="-1388454" y="-3103058"/>
            <a:ext cx="11635157" cy="8087965"/>
            <a:chOff x="-490907" y="-1144240"/>
            <a:chExt cx="10308652" cy="6928534"/>
          </a:xfrm>
        </p:grpSpPr>
        <p:sp>
          <p:nvSpPr>
            <p:cNvPr id="3" name="Google Shape;242;p21">
              <a:extLst>
                <a:ext uri="{FF2B5EF4-FFF2-40B4-BE49-F238E27FC236}">
                  <a16:creationId xmlns:a16="http://schemas.microsoft.com/office/drawing/2014/main" id="{562243FB-1B93-A6A7-D0D1-0CB1F2C96590}"/>
                </a:ext>
              </a:extLst>
            </p:cNvPr>
            <p:cNvSpPr/>
            <p:nvPr/>
          </p:nvSpPr>
          <p:spPr>
            <a:xfrm flipH="1">
              <a:off x="-490907" y="3183000"/>
              <a:ext cx="1734977" cy="1710691"/>
            </a:xfrm>
            <a:custGeom>
              <a:avLst/>
              <a:gdLst/>
              <a:ahLst/>
              <a:cxnLst/>
              <a:rect l="l" t="t" r="r" b="b"/>
              <a:pathLst>
                <a:path w="37863" h="37333" extrusionOk="0">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3;p21">
              <a:extLst>
                <a:ext uri="{FF2B5EF4-FFF2-40B4-BE49-F238E27FC236}">
                  <a16:creationId xmlns:a16="http://schemas.microsoft.com/office/drawing/2014/main" id="{0C158DD8-94DD-1DDE-7098-62206D04B167}"/>
                </a:ext>
              </a:extLst>
            </p:cNvPr>
            <p:cNvSpPr/>
            <p:nvPr/>
          </p:nvSpPr>
          <p:spPr>
            <a:xfrm flipH="1">
              <a:off x="4" y="-1144240"/>
              <a:ext cx="1958133" cy="1908874"/>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244;p21">
              <a:extLst>
                <a:ext uri="{FF2B5EF4-FFF2-40B4-BE49-F238E27FC236}">
                  <a16:creationId xmlns:a16="http://schemas.microsoft.com/office/drawing/2014/main" id="{EF1E05E4-5952-AAAB-3293-63FB6554CAE5}"/>
                </a:ext>
              </a:extLst>
            </p:cNvPr>
            <p:cNvSpPr/>
            <p:nvPr/>
          </p:nvSpPr>
          <p:spPr>
            <a:xfrm flipH="1">
              <a:off x="-325235" y="3858421"/>
              <a:ext cx="793279" cy="781686"/>
            </a:xfrm>
            <a:custGeom>
              <a:avLst/>
              <a:gdLst/>
              <a:ahLst/>
              <a:cxnLst/>
              <a:rect l="l" t="t" r="r" b="b"/>
              <a:pathLst>
                <a:path w="17312" h="17059" extrusionOk="0">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5;p21">
              <a:extLst>
                <a:ext uri="{FF2B5EF4-FFF2-40B4-BE49-F238E27FC236}">
                  <a16:creationId xmlns:a16="http://schemas.microsoft.com/office/drawing/2014/main" id="{EDAC22D3-2400-2A3A-F235-7D1149C5938F}"/>
                </a:ext>
              </a:extLst>
            </p:cNvPr>
            <p:cNvSpPr/>
            <p:nvPr/>
          </p:nvSpPr>
          <p:spPr>
            <a:xfrm flipH="1">
              <a:off x="8082813" y="4112525"/>
              <a:ext cx="1734932" cy="1671769"/>
            </a:xfrm>
            <a:custGeom>
              <a:avLst/>
              <a:gdLst/>
              <a:ahLst/>
              <a:cxnLst/>
              <a:rect l="l" t="t" r="r" b="b"/>
              <a:pathLst>
                <a:path w="47578" h="45849" extrusionOk="0">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rgbClr val="73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5005;p60">
            <a:extLst>
              <a:ext uri="{FF2B5EF4-FFF2-40B4-BE49-F238E27FC236}">
                <a16:creationId xmlns:a16="http://schemas.microsoft.com/office/drawing/2014/main" id="{AC4F67D5-A0EC-B336-0847-D1E7FF559ECE}"/>
              </a:ext>
            </a:extLst>
          </p:cNvPr>
          <p:cNvGrpSpPr/>
          <p:nvPr/>
        </p:nvGrpSpPr>
        <p:grpSpPr>
          <a:xfrm>
            <a:off x="3612961" y="767432"/>
            <a:ext cx="322099" cy="370529"/>
            <a:chOff x="-42971725" y="3217825"/>
            <a:chExt cx="275675" cy="317125"/>
          </a:xfrm>
          <a:solidFill>
            <a:srgbClr val="C00000"/>
          </a:solidFill>
        </p:grpSpPr>
        <p:sp>
          <p:nvSpPr>
            <p:cNvPr id="12" name="Google Shape;5006;p60">
              <a:extLst>
                <a:ext uri="{FF2B5EF4-FFF2-40B4-BE49-F238E27FC236}">
                  <a16:creationId xmlns:a16="http://schemas.microsoft.com/office/drawing/2014/main" id="{39CB48AF-5CC7-252E-9A1F-D26A83572B08}"/>
                </a:ext>
              </a:extLst>
            </p:cNvPr>
            <p:cNvSpPr/>
            <p:nvPr/>
          </p:nvSpPr>
          <p:spPr>
            <a:xfrm>
              <a:off x="-42951250" y="3279250"/>
              <a:ext cx="233950" cy="152050"/>
            </a:xfrm>
            <a:custGeom>
              <a:avLst/>
              <a:gdLst/>
              <a:ahLst/>
              <a:cxnLst/>
              <a:rect l="l" t="t" r="r" b="b"/>
              <a:pathLst>
                <a:path w="9358" h="6082" extrusionOk="0">
                  <a:moveTo>
                    <a:pt x="379" y="1"/>
                  </a:moveTo>
                  <a:cubicBezTo>
                    <a:pt x="158" y="1"/>
                    <a:pt x="1" y="221"/>
                    <a:pt x="1" y="410"/>
                  </a:cubicBezTo>
                  <a:lnTo>
                    <a:pt x="1" y="6081"/>
                  </a:lnTo>
                  <a:lnTo>
                    <a:pt x="9357" y="6081"/>
                  </a:lnTo>
                  <a:lnTo>
                    <a:pt x="9357" y="410"/>
                  </a:lnTo>
                  <a:cubicBezTo>
                    <a:pt x="9357" y="158"/>
                    <a:pt x="9168" y="1"/>
                    <a:pt x="89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07;p60">
              <a:extLst>
                <a:ext uri="{FF2B5EF4-FFF2-40B4-BE49-F238E27FC236}">
                  <a16:creationId xmlns:a16="http://schemas.microsoft.com/office/drawing/2014/main" id="{5B3ED1A0-D67A-EBBF-DAD1-F939EE573BC6}"/>
                </a:ext>
              </a:extLst>
            </p:cNvPr>
            <p:cNvSpPr/>
            <p:nvPr/>
          </p:nvSpPr>
          <p:spPr>
            <a:xfrm>
              <a:off x="-42971725" y="3451750"/>
              <a:ext cx="275675" cy="83200"/>
            </a:xfrm>
            <a:custGeom>
              <a:avLst/>
              <a:gdLst/>
              <a:ahLst/>
              <a:cxnLst/>
              <a:rect l="l" t="t" r="r" b="b"/>
              <a:pathLst>
                <a:path w="11027" h="3328" extrusionOk="0">
                  <a:moveTo>
                    <a:pt x="63" y="0"/>
                  </a:moveTo>
                  <a:cubicBezTo>
                    <a:pt x="32" y="126"/>
                    <a:pt x="0" y="284"/>
                    <a:pt x="0" y="410"/>
                  </a:cubicBezTo>
                  <a:cubicBezTo>
                    <a:pt x="0" y="1103"/>
                    <a:pt x="536" y="1670"/>
                    <a:pt x="1198" y="1670"/>
                  </a:cubicBezTo>
                  <a:lnTo>
                    <a:pt x="3151" y="1670"/>
                  </a:lnTo>
                  <a:lnTo>
                    <a:pt x="2615" y="2710"/>
                  </a:lnTo>
                  <a:cubicBezTo>
                    <a:pt x="2521" y="2930"/>
                    <a:pt x="2615" y="3182"/>
                    <a:pt x="2836" y="3277"/>
                  </a:cubicBezTo>
                  <a:cubicBezTo>
                    <a:pt x="2889" y="3312"/>
                    <a:pt x="2949" y="3328"/>
                    <a:pt x="3009" y="3328"/>
                  </a:cubicBezTo>
                  <a:cubicBezTo>
                    <a:pt x="3166" y="3328"/>
                    <a:pt x="3326" y="3224"/>
                    <a:pt x="3371" y="3088"/>
                  </a:cubicBezTo>
                  <a:lnTo>
                    <a:pt x="4096" y="1639"/>
                  </a:lnTo>
                  <a:lnTo>
                    <a:pt x="5073" y="1639"/>
                  </a:lnTo>
                  <a:lnTo>
                    <a:pt x="5073" y="2867"/>
                  </a:lnTo>
                  <a:cubicBezTo>
                    <a:pt x="5073" y="3119"/>
                    <a:pt x="5262" y="3308"/>
                    <a:pt x="5514" y="3308"/>
                  </a:cubicBezTo>
                  <a:cubicBezTo>
                    <a:pt x="5734" y="3308"/>
                    <a:pt x="5892" y="3119"/>
                    <a:pt x="5892" y="2867"/>
                  </a:cubicBezTo>
                  <a:lnTo>
                    <a:pt x="5892" y="1639"/>
                  </a:lnTo>
                  <a:lnTo>
                    <a:pt x="6868" y="1639"/>
                  </a:lnTo>
                  <a:lnTo>
                    <a:pt x="7593" y="3088"/>
                  </a:lnTo>
                  <a:cubicBezTo>
                    <a:pt x="7688" y="3230"/>
                    <a:pt x="7835" y="3301"/>
                    <a:pt x="7983" y="3301"/>
                  </a:cubicBezTo>
                  <a:cubicBezTo>
                    <a:pt x="8032" y="3301"/>
                    <a:pt x="8081" y="3293"/>
                    <a:pt x="8129" y="3277"/>
                  </a:cubicBezTo>
                  <a:cubicBezTo>
                    <a:pt x="8349" y="3151"/>
                    <a:pt x="8412" y="2930"/>
                    <a:pt x="8349" y="2710"/>
                  </a:cubicBezTo>
                  <a:lnTo>
                    <a:pt x="7814" y="1670"/>
                  </a:lnTo>
                  <a:lnTo>
                    <a:pt x="9767" y="1670"/>
                  </a:lnTo>
                  <a:cubicBezTo>
                    <a:pt x="10429" y="1670"/>
                    <a:pt x="11027" y="1103"/>
                    <a:pt x="11027" y="410"/>
                  </a:cubicBezTo>
                  <a:cubicBezTo>
                    <a:pt x="11027" y="252"/>
                    <a:pt x="10964" y="126"/>
                    <a:pt x="109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08;p60">
              <a:extLst>
                <a:ext uri="{FF2B5EF4-FFF2-40B4-BE49-F238E27FC236}">
                  <a16:creationId xmlns:a16="http://schemas.microsoft.com/office/drawing/2014/main" id="{FAD81C4E-3F4F-2364-1A42-4BF45493BBF4}"/>
                </a:ext>
              </a:extLst>
            </p:cNvPr>
            <p:cNvSpPr/>
            <p:nvPr/>
          </p:nvSpPr>
          <p:spPr>
            <a:xfrm>
              <a:off x="-42866975" y="3217825"/>
              <a:ext cx="63025" cy="40975"/>
            </a:xfrm>
            <a:custGeom>
              <a:avLst/>
              <a:gdLst/>
              <a:ahLst/>
              <a:cxnLst/>
              <a:rect l="l" t="t" r="r" b="b"/>
              <a:pathLst>
                <a:path w="2521" h="1639" extrusionOk="0">
                  <a:moveTo>
                    <a:pt x="442" y="0"/>
                  </a:moveTo>
                  <a:cubicBezTo>
                    <a:pt x="221" y="0"/>
                    <a:pt x="1" y="189"/>
                    <a:pt x="1" y="410"/>
                  </a:cubicBezTo>
                  <a:lnTo>
                    <a:pt x="1" y="1639"/>
                  </a:lnTo>
                  <a:lnTo>
                    <a:pt x="2489" y="1639"/>
                  </a:lnTo>
                  <a:lnTo>
                    <a:pt x="2489" y="410"/>
                  </a:lnTo>
                  <a:lnTo>
                    <a:pt x="2521" y="410"/>
                  </a:lnTo>
                  <a:cubicBezTo>
                    <a:pt x="2521" y="189"/>
                    <a:pt x="2332" y="0"/>
                    <a:pt x="21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7720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14375" y="3345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Literature Survey</a:t>
            </a:r>
          </a:p>
        </p:txBody>
      </p:sp>
      <p:sp>
        <p:nvSpPr>
          <p:cNvPr id="4" name="Google Shape;243;p21">
            <a:extLst>
              <a:ext uri="{FF2B5EF4-FFF2-40B4-BE49-F238E27FC236}">
                <a16:creationId xmlns:a16="http://schemas.microsoft.com/office/drawing/2014/main" id="{8E28A38F-F66E-7358-E05C-20F88C7049AC}"/>
              </a:ext>
            </a:extLst>
          </p:cNvPr>
          <p:cNvSpPr/>
          <p:nvPr/>
        </p:nvSpPr>
        <p:spPr>
          <a:xfrm rot="10980619" flipH="1">
            <a:off x="8227794" y="2970940"/>
            <a:ext cx="2210103" cy="2228308"/>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357;p33">
            <a:extLst>
              <a:ext uri="{FF2B5EF4-FFF2-40B4-BE49-F238E27FC236}">
                <a16:creationId xmlns:a16="http://schemas.microsoft.com/office/drawing/2014/main" id="{2ED94BD9-8FF3-BAAB-100D-90830797512B}"/>
              </a:ext>
            </a:extLst>
          </p:cNvPr>
          <p:cNvGrpSpPr/>
          <p:nvPr/>
        </p:nvGrpSpPr>
        <p:grpSpPr>
          <a:xfrm>
            <a:off x="4249079" y="427838"/>
            <a:ext cx="317296" cy="386094"/>
            <a:chOff x="-24709100" y="3888875"/>
            <a:chExt cx="243400" cy="296175"/>
          </a:xfrm>
        </p:grpSpPr>
        <p:sp>
          <p:nvSpPr>
            <p:cNvPr id="8" name="Google Shape;358;p33">
              <a:extLst>
                <a:ext uri="{FF2B5EF4-FFF2-40B4-BE49-F238E27FC236}">
                  <a16:creationId xmlns:a16="http://schemas.microsoft.com/office/drawing/2014/main" id="{510007A0-CE99-AF17-9B23-E1C1924E54FE}"/>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9;p33">
              <a:extLst>
                <a:ext uri="{FF2B5EF4-FFF2-40B4-BE49-F238E27FC236}">
                  <a16:creationId xmlns:a16="http://schemas.microsoft.com/office/drawing/2014/main" id="{F5013577-46B3-1ED9-A003-2C6468B3AAD6}"/>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0;p33">
              <a:extLst>
                <a:ext uri="{FF2B5EF4-FFF2-40B4-BE49-F238E27FC236}">
                  <a16:creationId xmlns:a16="http://schemas.microsoft.com/office/drawing/2014/main" id="{65ABC386-2CA3-044B-C718-004B42319C1C}"/>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4" name="Table 13">
            <a:extLst>
              <a:ext uri="{FF2B5EF4-FFF2-40B4-BE49-F238E27FC236}">
                <a16:creationId xmlns:a16="http://schemas.microsoft.com/office/drawing/2014/main" id="{94A91626-87F6-8D5E-01D4-2BBC5B9AB8D3}"/>
              </a:ext>
            </a:extLst>
          </p:cNvPr>
          <p:cNvGraphicFramePr>
            <a:graphicFrameLocks noGrp="1"/>
          </p:cNvGraphicFramePr>
          <p:nvPr>
            <p:extLst>
              <p:ext uri="{D42A27DB-BD31-4B8C-83A1-F6EECF244321}">
                <p14:modId xmlns:p14="http://schemas.microsoft.com/office/powerpoint/2010/main" val="1820960014"/>
              </p:ext>
            </p:extLst>
          </p:nvPr>
        </p:nvGraphicFramePr>
        <p:xfrm>
          <a:off x="613954" y="927734"/>
          <a:ext cx="7556853" cy="4042681"/>
        </p:xfrm>
        <a:graphic>
          <a:graphicData uri="http://schemas.openxmlformats.org/drawingml/2006/table">
            <a:tbl>
              <a:tblPr firstRow="1" bandRow="1">
                <a:tableStyleId>{5C22544A-7EE6-4342-B048-85BDC9FD1C3A}</a:tableStyleId>
              </a:tblPr>
              <a:tblGrid>
                <a:gridCol w="535091">
                  <a:extLst>
                    <a:ext uri="{9D8B030D-6E8A-4147-A177-3AD203B41FA5}">
                      <a16:colId xmlns:a16="http://schemas.microsoft.com/office/drawing/2014/main" val="2211616251"/>
                    </a:ext>
                  </a:extLst>
                </a:gridCol>
                <a:gridCol w="1654542">
                  <a:extLst>
                    <a:ext uri="{9D8B030D-6E8A-4147-A177-3AD203B41FA5}">
                      <a16:colId xmlns:a16="http://schemas.microsoft.com/office/drawing/2014/main" val="1641883559"/>
                    </a:ext>
                  </a:extLst>
                </a:gridCol>
                <a:gridCol w="2208450">
                  <a:extLst>
                    <a:ext uri="{9D8B030D-6E8A-4147-A177-3AD203B41FA5}">
                      <a16:colId xmlns:a16="http://schemas.microsoft.com/office/drawing/2014/main" val="3912701703"/>
                    </a:ext>
                  </a:extLst>
                </a:gridCol>
                <a:gridCol w="3158770">
                  <a:extLst>
                    <a:ext uri="{9D8B030D-6E8A-4147-A177-3AD203B41FA5}">
                      <a16:colId xmlns:a16="http://schemas.microsoft.com/office/drawing/2014/main" val="2922245831"/>
                    </a:ext>
                  </a:extLst>
                </a:gridCol>
              </a:tblGrid>
              <a:tr h="331822">
                <a:tc>
                  <a:txBody>
                    <a:bodyPr/>
                    <a:lstStyle/>
                    <a:p>
                      <a:pPr algn="just" fontAlgn="b"/>
                      <a:r>
                        <a:rPr lang="en-US" sz="1200" dirty="0">
                          <a:solidFill>
                            <a:srgbClr val="000000"/>
                          </a:solidFill>
                          <a:effectLst/>
                          <a:latin typeface="Calibri" panose="020F0502020204030204" pitchFamily="34" charset="0"/>
                          <a:cs typeface="Calibri" panose="020F0502020204030204" pitchFamily="34" charset="0"/>
                        </a:rPr>
                        <a:t>S/No</a:t>
                      </a:r>
                    </a:p>
                  </a:txBody>
                  <a:tcPr anchor="b">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E2F0D9"/>
                    </a:solidFill>
                  </a:tcPr>
                </a:tc>
                <a:tc>
                  <a:txBody>
                    <a:bodyPr/>
                    <a:lstStyle/>
                    <a:p>
                      <a:pPr algn="just" fontAlgn="b"/>
                      <a:r>
                        <a:rPr lang="en-US" sz="1200" dirty="0">
                          <a:solidFill>
                            <a:srgbClr val="000000"/>
                          </a:solidFill>
                          <a:effectLst/>
                          <a:latin typeface="Calibri" panose="020F0502020204030204" pitchFamily="34" charset="0"/>
                          <a:cs typeface="Calibri" panose="020F0502020204030204" pitchFamily="34" charset="0"/>
                        </a:rPr>
                        <a:t>Title (Year)</a:t>
                      </a:r>
                    </a:p>
                  </a:txBody>
                  <a:tcPr anchor="b">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E2F0D9"/>
                    </a:solidFill>
                  </a:tcPr>
                </a:tc>
                <a:tc>
                  <a:txBody>
                    <a:bodyPr/>
                    <a:lstStyle/>
                    <a:p>
                      <a:pPr algn="just" fontAlgn="b"/>
                      <a:r>
                        <a:rPr lang="en-US" sz="1200" dirty="0">
                          <a:solidFill>
                            <a:srgbClr val="000000"/>
                          </a:solidFill>
                          <a:effectLst/>
                          <a:latin typeface="Calibri" panose="020F0502020204030204" pitchFamily="34" charset="0"/>
                          <a:cs typeface="Calibri" panose="020F0502020204030204" pitchFamily="34" charset="0"/>
                        </a:rPr>
                        <a:t>Inference/Methodology</a:t>
                      </a:r>
                    </a:p>
                  </a:txBody>
                  <a:tcPr anchor="b">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E2F0D9"/>
                    </a:solidFill>
                  </a:tcPr>
                </a:tc>
                <a:tc>
                  <a:txBody>
                    <a:bodyPr/>
                    <a:lstStyle/>
                    <a:p>
                      <a:pPr algn="just" fontAlgn="b"/>
                      <a:r>
                        <a:rPr lang="en-US" sz="1200" dirty="0">
                          <a:solidFill>
                            <a:srgbClr val="000000"/>
                          </a:solidFill>
                          <a:effectLst/>
                          <a:latin typeface="Calibri" panose="020F0502020204030204" pitchFamily="34" charset="0"/>
                          <a:cs typeface="Calibri" panose="020F0502020204030204" pitchFamily="34" charset="0"/>
                        </a:rPr>
                        <a:t>Merits and Demerits</a:t>
                      </a:r>
                    </a:p>
                  </a:txBody>
                  <a:tcPr anchor="b">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E2F0D9"/>
                    </a:solidFill>
                  </a:tcPr>
                </a:tc>
                <a:extLst>
                  <a:ext uri="{0D108BD9-81ED-4DB2-BD59-A6C34878D82A}">
                    <a16:rowId xmlns:a16="http://schemas.microsoft.com/office/drawing/2014/main" val="4001870287"/>
                  </a:ext>
                </a:extLst>
              </a:tr>
              <a:tr h="908758">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1</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IN" sz="800" dirty="0">
                          <a:solidFill>
                            <a:srgbClr val="000000"/>
                          </a:solidFill>
                          <a:effectLst/>
                          <a:latin typeface="Calibri" panose="020F0502020204030204" pitchFamily="34" charset="0"/>
                          <a:cs typeface="Calibri" panose="020F0502020204030204" pitchFamily="34" charset="0"/>
                        </a:rPr>
                        <a:t>C. </a:t>
                      </a:r>
                      <a:r>
                        <a:rPr lang="en-IN" sz="800" dirty="0" err="1">
                          <a:solidFill>
                            <a:srgbClr val="000000"/>
                          </a:solidFill>
                          <a:effectLst/>
                          <a:latin typeface="Calibri" panose="020F0502020204030204" pitchFamily="34" charset="0"/>
                          <a:cs typeface="Calibri" panose="020F0502020204030204" pitchFamily="34" charset="0"/>
                        </a:rPr>
                        <a:t>Pradabpet</a:t>
                      </a:r>
                      <a:r>
                        <a:rPr lang="en-IN" sz="800" dirty="0">
                          <a:solidFill>
                            <a:srgbClr val="000000"/>
                          </a:solidFill>
                          <a:effectLst/>
                          <a:latin typeface="Calibri" panose="020F0502020204030204" pitchFamily="34" charset="0"/>
                          <a:cs typeface="Calibri" panose="020F0502020204030204" pitchFamily="34" charset="0"/>
                        </a:rPr>
                        <a:t> et al. (2009) "An efficient filter structure for multiplier-less Sobel edge detection"</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The paper focuses on optimizing the Sobel edge detection algorithm by designing a filter structure that eliminates the need for multipliers, aiming to reduce hardware complexity and resource utilization in FPGA-based implementations of edge detection.</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a:solidFill>
                            <a:srgbClr val="000000"/>
                          </a:solidFill>
                          <a:effectLst/>
                          <a:latin typeface="Calibri" panose="020F0502020204030204" pitchFamily="34" charset="0"/>
                          <a:cs typeface="Calibri" panose="020F0502020204030204" pitchFamily="34" charset="0"/>
                        </a:rPr>
                        <a:t>Merits:</a:t>
                      </a:r>
                      <a:r>
                        <a:rPr lang="en-US" sz="800">
                          <a:solidFill>
                            <a:srgbClr val="000000"/>
                          </a:solidFill>
                          <a:effectLst/>
                          <a:latin typeface="Calibri" panose="020F0502020204030204" pitchFamily="34" charset="0"/>
                          <a:cs typeface="Calibri" panose="020F0502020204030204" pitchFamily="34" charset="0"/>
                        </a:rPr>
                        <a:t> Significant advancement in FPGA-based edge detection by providing a multiplier-less architecture tailored specifically for Sobel edge detection tasks. </a:t>
                      </a:r>
                      <a:r>
                        <a:rPr lang="en-US" sz="800" b="1">
                          <a:solidFill>
                            <a:srgbClr val="000000"/>
                          </a:solidFill>
                          <a:effectLst/>
                          <a:latin typeface="Calibri" panose="020F0502020204030204" pitchFamily="34" charset="0"/>
                          <a:cs typeface="Calibri" panose="020F0502020204030204" pitchFamily="34" charset="0"/>
                        </a:rPr>
                        <a:t>Demerits:</a:t>
                      </a:r>
                      <a:r>
                        <a:rPr lang="en-US" sz="800">
                          <a:solidFill>
                            <a:srgbClr val="000000"/>
                          </a:solidFill>
                          <a:effectLst/>
                          <a:latin typeface="Calibri" panose="020F0502020204030204" pitchFamily="34" charset="0"/>
                          <a:cs typeface="Calibri" panose="020F0502020204030204" pitchFamily="34" charset="0"/>
                        </a:rPr>
                        <a:t> Specifics on the actual performance improvement and resource utilization reduction are not provided.</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1899381134"/>
                  </a:ext>
                </a:extLst>
              </a:tr>
              <a:tr h="878355">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2</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US" sz="800" dirty="0">
                          <a:solidFill>
                            <a:srgbClr val="000000"/>
                          </a:solidFill>
                          <a:effectLst/>
                          <a:latin typeface="Calibri" panose="020F0502020204030204" pitchFamily="34" charset="0"/>
                          <a:cs typeface="Calibri" panose="020F0502020204030204" pitchFamily="34" charset="0"/>
                        </a:rPr>
                        <a:t>C. </a:t>
                      </a:r>
                      <a:r>
                        <a:rPr lang="en-US" sz="800" dirty="0" err="1">
                          <a:solidFill>
                            <a:srgbClr val="000000"/>
                          </a:solidFill>
                          <a:effectLst/>
                          <a:latin typeface="Calibri" panose="020F0502020204030204" pitchFamily="34" charset="0"/>
                          <a:cs typeface="Calibri" panose="020F0502020204030204" pitchFamily="34" charset="0"/>
                        </a:rPr>
                        <a:t>Perra</a:t>
                      </a:r>
                      <a:r>
                        <a:rPr lang="en-US" sz="800" dirty="0">
                          <a:solidFill>
                            <a:srgbClr val="000000"/>
                          </a:solidFill>
                          <a:effectLst/>
                          <a:latin typeface="Calibri" panose="020F0502020204030204" pitchFamily="34" charset="0"/>
                          <a:cs typeface="Calibri" panose="020F0502020204030204" pitchFamily="34" charset="0"/>
                        </a:rPr>
                        <a:t> et al. (2005) "Image </a:t>
                      </a:r>
                      <a:r>
                        <a:rPr lang="en-US" sz="800" dirty="0" err="1">
                          <a:solidFill>
                            <a:srgbClr val="000000"/>
                          </a:solidFill>
                          <a:effectLst/>
                          <a:latin typeface="Calibri" panose="020F0502020204030204" pitchFamily="34" charset="0"/>
                          <a:cs typeface="Calibri" panose="020F0502020204030204" pitchFamily="34" charset="0"/>
                        </a:rPr>
                        <a:t>Blockiness</a:t>
                      </a:r>
                      <a:r>
                        <a:rPr lang="en-US" sz="800" dirty="0">
                          <a:solidFill>
                            <a:srgbClr val="000000"/>
                          </a:solidFill>
                          <a:effectLst/>
                          <a:latin typeface="Calibri" panose="020F0502020204030204" pitchFamily="34" charset="0"/>
                          <a:cs typeface="Calibri" panose="020F0502020204030204" pitchFamily="34" charset="0"/>
                        </a:rPr>
                        <a:t> Evaluation Based Sobel Operator"</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dirty="0">
                          <a:solidFill>
                            <a:srgbClr val="000000"/>
                          </a:solidFill>
                          <a:effectLst/>
                          <a:latin typeface="Calibri" panose="020F0502020204030204" pitchFamily="34" charset="0"/>
                          <a:cs typeface="Calibri" panose="020F0502020204030204" pitchFamily="34" charset="0"/>
                        </a:rPr>
                        <a:t>The paper proposes a method for image </a:t>
                      </a:r>
                      <a:r>
                        <a:rPr lang="en-US" sz="800" dirty="0" err="1">
                          <a:solidFill>
                            <a:srgbClr val="000000"/>
                          </a:solidFill>
                          <a:effectLst/>
                          <a:latin typeface="Calibri" panose="020F0502020204030204" pitchFamily="34" charset="0"/>
                          <a:cs typeface="Calibri" panose="020F0502020204030204" pitchFamily="34" charset="0"/>
                        </a:rPr>
                        <a:t>blockiness</a:t>
                      </a:r>
                      <a:r>
                        <a:rPr lang="en-US" sz="800" dirty="0">
                          <a:solidFill>
                            <a:srgbClr val="000000"/>
                          </a:solidFill>
                          <a:effectLst/>
                          <a:latin typeface="Calibri" panose="020F0502020204030204" pitchFamily="34" charset="0"/>
                          <a:cs typeface="Calibri" panose="020F0502020204030204" pitchFamily="34" charset="0"/>
                        </a:rPr>
                        <a:t> evaluation using the Sobel operator, providing a quantitative measure crucial for evaluating image compression algorithms and video quality.</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a:solidFill>
                            <a:srgbClr val="000000"/>
                          </a:solidFill>
                          <a:effectLst/>
                          <a:latin typeface="Calibri" panose="020F0502020204030204" pitchFamily="34" charset="0"/>
                          <a:cs typeface="Calibri" panose="020F0502020204030204" pitchFamily="34" charset="0"/>
                        </a:rPr>
                        <a:t>Merits:</a:t>
                      </a:r>
                      <a:r>
                        <a:rPr lang="en-US" sz="800">
                          <a:solidFill>
                            <a:srgbClr val="000000"/>
                          </a:solidFill>
                          <a:effectLst/>
                          <a:latin typeface="Calibri" panose="020F0502020204030204" pitchFamily="34" charset="0"/>
                          <a:cs typeface="Calibri" panose="020F0502020204030204" pitchFamily="34" charset="0"/>
                        </a:rPr>
                        <a:t> Novel application of the Sobel operator for assessing blockiness artifacts in digital images. </a:t>
                      </a:r>
                      <a:r>
                        <a:rPr lang="en-US" sz="800" b="1">
                          <a:solidFill>
                            <a:srgbClr val="000000"/>
                          </a:solidFill>
                          <a:effectLst/>
                          <a:latin typeface="Calibri" panose="020F0502020204030204" pitchFamily="34" charset="0"/>
                          <a:cs typeface="Calibri" panose="020F0502020204030204" pitchFamily="34" charset="0"/>
                        </a:rPr>
                        <a:t>Demerits:</a:t>
                      </a:r>
                      <a:r>
                        <a:rPr lang="en-US" sz="800">
                          <a:solidFill>
                            <a:srgbClr val="000000"/>
                          </a:solidFill>
                          <a:effectLst/>
                          <a:latin typeface="Calibri" panose="020F0502020204030204" pitchFamily="34" charset="0"/>
                          <a:cs typeface="Calibri" panose="020F0502020204030204" pitchFamily="34" charset="0"/>
                        </a:rPr>
                        <a:t> Limited discussion on the application of the proposed method in real-world scenarios.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3264406851"/>
                  </a:ext>
                </a:extLst>
              </a:tr>
              <a:tr h="1014988">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3</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D. Alghurair, S. S. AI-Rawi. (2013) "Design of Sobel Operator using Field Programmable Gate Array"</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The paper focuses on implementing the Sobel operator on FPGA for edge detection in digital images, aiming to achieve high-performance edge detection suitable for real-time applications.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a:solidFill>
                            <a:srgbClr val="000000"/>
                          </a:solidFill>
                          <a:effectLst/>
                          <a:latin typeface="Calibri" panose="020F0502020204030204" pitchFamily="34" charset="0"/>
                          <a:cs typeface="Calibri" panose="020F0502020204030204" pitchFamily="34" charset="0"/>
                        </a:rPr>
                        <a:t>Merits:</a:t>
                      </a:r>
                      <a:r>
                        <a:rPr lang="en-US" sz="800">
                          <a:solidFill>
                            <a:srgbClr val="000000"/>
                          </a:solidFill>
                          <a:effectLst/>
                          <a:latin typeface="Calibri" panose="020F0502020204030204" pitchFamily="34" charset="0"/>
                          <a:cs typeface="Calibri" panose="020F0502020204030204" pitchFamily="34" charset="0"/>
                        </a:rPr>
                        <a:t> Contribution to advancing FPGA-based image processing algorithms and their practical implementations. </a:t>
                      </a:r>
                      <a:r>
                        <a:rPr lang="en-US" sz="800" b="1">
                          <a:solidFill>
                            <a:srgbClr val="000000"/>
                          </a:solidFill>
                          <a:effectLst/>
                          <a:latin typeface="Calibri" panose="020F0502020204030204" pitchFamily="34" charset="0"/>
                          <a:cs typeface="Calibri" panose="020F0502020204030204" pitchFamily="34" charset="0"/>
                        </a:rPr>
                        <a:t>Demerits:</a:t>
                      </a:r>
                      <a:r>
                        <a:rPr lang="en-US" sz="800">
                          <a:solidFill>
                            <a:srgbClr val="000000"/>
                          </a:solidFill>
                          <a:effectLst/>
                          <a:latin typeface="Calibri" panose="020F0502020204030204" pitchFamily="34" charset="0"/>
                          <a:cs typeface="Calibri" panose="020F0502020204030204" pitchFamily="34" charset="0"/>
                        </a:rPr>
                        <a:t> Lack of detailed comparison with other existing FPGA-based Sobel operator designs.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484631221"/>
                  </a:ext>
                </a:extLst>
              </a:tr>
              <a:tr h="908758">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4</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Fernando Martinez Vallina, Christian Kohn, and Pallav Joshi. (2012) "Zynq All Programmable SoC Sobel Filter Implementation using the Vivado HLS Tool"</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The paper discusses the implementation of a Sobel filter on a Zynq All Programmable SoC platform using Vivado HLS, aiming to achieve efficient edge detection in real-time applications.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dirty="0">
                          <a:solidFill>
                            <a:srgbClr val="000000"/>
                          </a:solidFill>
                          <a:effectLst/>
                          <a:latin typeface="Calibri" panose="020F0502020204030204" pitchFamily="34" charset="0"/>
                          <a:cs typeface="Calibri" panose="020F0502020204030204" pitchFamily="34" charset="0"/>
                        </a:rPr>
                        <a:t>Merits:</a:t>
                      </a:r>
                      <a:r>
                        <a:rPr lang="en-US" sz="800" dirty="0">
                          <a:solidFill>
                            <a:srgbClr val="000000"/>
                          </a:solidFill>
                          <a:effectLst/>
                          <a:latin typeface="Calibri" panose="020F0502020204030204" pitchFamily="34" charset="0"/>
                          <a:cs typeface="Calibri" panose="020F0502020204030204" pitchFamily="34" charset="0"/>
                        </a:rPr>
                        <a:t> Demonstrates the feasibility of using Zynq SoC devices for implementing complex image processing algorithms such as the Sobel filter. </a:t>
                      </a:r>
                      <a:r>
                        <a:rPr lang="en-US" sz="800" b="1" dirty="0">
                          <a:solidFill>
                            <a:srgbClr val="000000"/>
                          </a:solidFill>
                          <a:effectLst/>
                          <a:latin typeface="Calibri" panose="020F0502020204030204" pitchFamily="34" charset="0"/>
                          <a:cs typeface="Calibri" panose="020F0502020204030204" pitchFamily="34" charset="0"/>
                        </a:rPr>
                        <a:t>Demerits:</a:t>
                      </a:r>
                      <a:r>
                        <a:rPr lang="en-US" sz="800" dirty="0">
                          <a:solidFill>
                            <a:srgbClr val="000000"/>
                          </a:solidFill>
                          <a:effectLst/>
                          <a:latin typeface="Calibri" panose="020F0502020204030204" pitchFamily="34" charset="0"/>
                          <a:cs typeface="Calibri" panose="020F0502020204030204" pitchFamily="34" charset="0"/>
                        </a:rPr>
                        <a:t> Limited discussion on the practicality and scalability of the implementation.</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1507382333"/>
                  </a:ext>
                </a:extLst>
              </a:tr>
            </a:tbl>
          </a:graphicData>
        </a:graphic>
      </p:graphicFrame>
    </p:spTree>
    <p:extLst>
      <p:ext uri="{BB962C8B-B14F-4D97-AF65-F5344CB8AC3E}">
        <p14:creationId xmlns:p14="http://schemas.microsoft.com/office/powerpoint/2010/main" val="2809507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14375" y="3345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Literature Survey</a:t>
            </a:r>
          </a:p>
        </p:txBody>
      </p:sp>
      <p:sp>
        <p:nvSpPr>
          <p:cNvPr id="4" name="Google Shape;243;p21">
            <a:extLst>
              <a:ext uri="{FF2B5EF4-FFF2-40B4-BE49-F238E27FC236}">
                <a16:creationId xmlns:a16="http://schemas.microsoft.com/office/drawing/2014/main" id="{8E28A38F-F66E-7358-E05C-20F88C7049AC}"/>
              </a:ext>
            </a:extLst>
          </p:cNvPr>
          <p:cNvSpPr/>
          <p:nvPr/>
        </p:nvSpPr>
        <p:spPr>
          <a:xfrm rot="10980619" flipH="1">
            <a:off x="8227794" y="2970940"/>
            <a:ext cx="2210103" cy="2228308"/>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357;p33">
            <a:extLst>
              <a:ext uri="{FF2B5EF4-FFF2-40B4-BE49-F238E27FC236}">
                <a16:creationId xmlns:a16="http://schemas.microsoft.com/office/drawing/2014/main" id="{2ED94BD9-8FF3-BAAB-100D-90830797512B}"/>
              </a:ext>
            </a:extLst>
          </p:cNvPr>
          <p:cNvGrpSpPr/>
          <p:nvPr/>
        </p:nvGrpSpPr>
        <p:grpSpPr>
          <a:xfrm>
            <a:off x="4249079" y="427838"/>
            <a:ext cx="317296" cy="386094"/>
            <a:chOff x="-24709100" y="3888875"/>
            <a:chExt cx="243400" cy="296175"/>
          </a:xfrm>
        </p:grpSpPr>
        <p:sp>
          <p:nvSpPr>
            <p:cNvPr id="8" name="Google Shape;358;p33">
              <a:extLst>
                <a:ext uri="{FF2B5EF4-FFF2-40B4-BE49-F238E27FC236}">
                  <a16:creationId xmlns:a16="http://schemas.microsoft.com/office/drawing/2014/main" id="{510007A0-CE99-AF17-9B23-E1C1924E54FE}"/>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9;p33">
              <a:extLst>
                <a:ext uri="{FF2B5EF4-FFF2-40B4-BE49-F238E27FC236}">
                  <a16:creationId xmlns:a16="http://schemas.microsoft.com/office/drawing/2014/main" id="{F5013577-46B3-1ED9-A003-2C6468B3AAD6}"/>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0;p33">
              <a:extLst>
                <a:ext uri="{FF2B5EF4-FFF2-40B4-BE49-F238E27FC236}">
                  <a16:creationId xmlns:a16="http://schemas.microsoft.com/office/drawing/2014/main" id="{65ABC386-2CA3-044B-C718-004B42319C1C}"/>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4" name="Table 13">
            <a:extLst>
              <a:ext uri="{FF2B5EF4-FFF2-40B4-BE49-F238E27FC236}">
                <a16:creationId xmlns:a16="http://schemas.microsoft.com/office/drawing/2014/main" id="{94A91626-87F6-8D5E-01D4-2BBC5B9AB8D3}"/>
              </a:ext>
            </a:extLst>
          </p:cNvPr>
          <p:cNvGraphicFramePr>
            <a:graphicFrameLocks noGrp="1"/>
          </p:cNvGraphicFramePr>
          <p:nvPr>
            <p:extLst>
              <p:ext uri="{D42A27DB-BD31-4B8C-83A1-F6EECF244321}">
                <p14:modId xmlns:p14="http://schemas.microsoft.com/office/powerpoint/2010/main" val="2948736021"/>
              </p:ext>
            </p:extLst>
          </p:nvPr>
        </p:nvGraphicFramePr>
        <p:xfrm>
          <a:off x="714374" y="980712"/>
          <a:ext cx="7530215" cy="4098352"/>
        </p:xfrm>
        <a:graphic>
          <a:graphicData uri="http://schemas.openxmlformats.org/drawingml/2006/table">
            <a:tbl>
              <a:tblPr firstRow="1" bandRow="1">
                <a:tableStyleId>{5C22544A-7EE6-4342-B048-85BDC9FD1C3A}</a:tableStyleId>
              </a:tblPr>
              <a:tblGrid>
                <a:gridCol w="584459">
                  <a:extLst>
                    <a:ext uri="{9D8B030D-6E8A-4147-A177-3AD203B41FA5}">
                      <a16:colId xmlns:a16="http://schemas.microsoft.com/office/drawing/2014/main" val="2211616251"/>
                    </a:ext>
                  </a:extLst>
                </a:gridCol>
                <a:gridCol w="1714238">
                  <a:extLst>
                    <a:ext uri="{9D8B030D-6E8A-4147-A177-3AD203B41FA5}">
                      <a16:colId xmlns:a16="http://schemas.microsoft.com/office/drawing/2014/main" val="1641883559"/>
                    </a:ext>
                  </a:extLst>
                </a:gridCol>
                <a:gridCol w="2370757">
                  <a:extLst>
                    <a:ext uri="{9D8B030D-6E8A-4147-A177-3AD203B41FA5}">
                      <a16:colId xmlns:a16="http://schemas.microsoft.com/office/drawing/2014/main" val="3912701703"/>
                    </a:ext>
                  </a:extLst>
                </a:gridCol>
                <a:gridCol w="2860761">
                  <a:extLst>
                    <a:ext uri="{9D8B030D-6E8A-4147-A177-3AD203B41FA5}">
                      <a16:colId xmlns:a16="http://schemas.microsoft.com/office/drawing/2014/main" val="2922245831"/>
                    </a:ext>
                  </a:extLst>
                </a:gridCol>
              </a:tblGrid>
              <a:tr h="849328">
                <a:tc>
                  <a:txBody>
                    <a:bodyPr/>
                    <a:lstStyle/>
                    <a:p>
                      <a:pPr algn="just" fontAlgn="base"/>
                      <a:r>
                        <a:rPr lang="en-IN" sz="800" b="0">
                          <a:solidFill>
                            <a:srgbClr val="000000"/>
                          </a:solidFill>
                          <a:effectLst/>
                          <a:latin typeface="Calibri" panose="020F0502020204030204" pitchFamily="34" charset="0"/>
                          <a:cs typeface="Calibri" panose="020F0502020204030204" pitchFamily="34" charset="0"/>
                        </a:rPr>
                        <a:t>5</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E2F0D9"/>
                    </a:solidFill>
                  </a:tcPr>
                </a:tc>
                <a:tc>
                  <a:txBody>
                    <a:bodyPr/>
                    <a:lstStyle/>
                    <a:p>
                      <a:pPr algn="just" fontAlgn="base"/>
                      <a:r>
                        <a:rPr lang="en-IN" sz="800" b="0" dirty="0" err="1">
                          <a:solidFill>
                            <a:srgbClr val="000000"/>
                          </a:solidFill>
                          <a:effectLst/>
                          <a:latin typeface="Calibri" panose="020F0502020204030204" pitchFamily="34" charset="0"/>
                          <a:cs typeface="Calibri" panose="020F0502020204030204" pitchFamily="34" charset="0"/>
                        </a:rPr>
                        <a:t>I.Yasri</a:t>
                      </a:r>
                      <a:r>
                        <a:rPr lang="en-IN" sz="800" b="0" dirty="0">
                          <a:solidFill>
                            <a:srgbClr val="000000"/>
                          </a:solidFill>
                          <a:effectLst/>
                          <a:latin typeface="Calibri" panose="020F0502020204030204" pitchFamily="34" charset="0"/>
                          <a:cs typeface="Calibri" panose="020F0502020204030204" pitchFamily="34" charset="0"/>
                        </a:rPr>
                        <a:t>, </a:t>
                      </a:r>
                      <a:r>
                        <a:rPr lang="en-IN" sz="800" b="0" dirty="0" err="1">
                          <a:solidFill>
                            <a:srgbClr val="000000"/>
                          </a:solidFill>
                          <a:effectLst/>
                          <a:latin typeface="Calibri" panose="020F0502020204030204" pitchFamily="34" charset="0"/>
                          <a:cs typeface="Calibri" panose="020F0502020204030204" pitchFamily="34" charset="0"/>
                        </a:rPr>
                        <a:t>N.H.Hamid</a:t>
                      </a:r>
                      <a:r>
                        <a:rPr lang="en-IN" sz="800" b="0" dirty="0">
                          <a:solidFill>
                            <a:srgbClr val="000000"/>
                          </a:solidFill>
                          <a:effectLst/>
                          <a:latin typeface="Calibri" panose="020F0502020204030204" pitchFamily="34" charset="0"/>
                          <a:cs typeface="Calibri" panose="020F0502020204030204" pitchFamily="34" charset="0"/>
                        </a:rPr>
                        <a:t>, </a:t>
                      </a:r>
                      <a:r>
                        <a:rPr lang="en-IN" sz="800" b="0" dirty="0" err="1">
                          <a:solidFill>
                            <a:srgbClr val="000000"/>
                          </a:solidFill>
                          <a:effectLst/>
                          <a:latin typeface="Calibri" panose="020F0502020204030204" pitchFamily="34" charset="0"/>
                          <a:cs typeface="Calibri" panose="020F0502020204030204" pitchFamily="34" charset="0"/>
                        </a:rPr>
                        <a:t>V.V.Yap</a:t>
                      </a:r>
                      <a:r>
                        <a:rPr lang="en-IN" sz="800" b="0" dirty="0">
                          <a:solidFill>
                            <a:srgbClr val="000000"/>
                          </a:solidFill>
                          <a:effectLst/>
                          <a:latin typeface="Calibri" panose="020F0502020204030204" pitchFamily="34" charset="0"/>
                          <a:cs typeface="Calibri" panose="020F0502020204030204" pitchFamily="34" charset="0"/>
                        </a:rPr>
                        <a:t>. (2008) "Performance Analysis of FPGA Based Sobel Edge Detection Operator"</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E2F0D9"/>
                    </a:solidFill>
                  </a:tcPr>
                </a:tc>
                <a:tc>
                  <a:txBody>
                    <a:bodyPr/>
                    <a:lstStyle/>
                    <a:p>
                      <a:pPr algn="just" fontAlgn="base"/>
                      <a:r>
                        <a:rPr lang="en-US" sz="800" b="0">
                          <a:solidFill>
                            <a:srgbClr val="000000"/>
                          </a:solidFill>
                          <a:effectLst/>
                          <a:latin typeface="Calibri" panose="020F0502020204030204" pitchFamily="34" charset="0"/>
                          <a:cs typeface="Calibri" panose="020F0502020204030204" pitchFamily="34" charset="0"/>
                        </a:rPr>
                        <a:t>The paper evaluates the efficiency of FPGA-based implementations of the Sobel edge detection algorithm, providing insights into the suitability of FPGA technology for edge detection applications.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E2F0D9"/>
                    </a:solidFill>
                  </a:tcPr>
                </a:tc>
                <a:tc>
                  <a:txBody>
                    <a:bodyPr/>
                    <a:lstStyle/>
                    <a:p>
                      <a:pPr algn="just" fontAlgn="base"/>
                      <a:r>
                        <a:rPr lang="en-US" sz="800" b="1" dirty="0">
                          <a:solidFill>
                            <a:srgbClr val="000000"/>
                          </a:solidFill>
                          <a:effectLst/>
                          <a:latin typeface="Calibri" panose="020F0502020204030204" pitchFamily="34" charset="0"/>
                          <a:cs typeface="Calibri" panose="020F0502020204030204" pitchFamily="34" charset="0"/>
                        </a:rPr>
                        <a:t>Merits: </a:t>
                      </a:r>
                      <a:r>
                        <a:rPr lang="en-US" sz="800" b="0" dirty="0">
                          <a:solidFill>
                            <a:srgbClr val="000000"/>
                          </a:solidFill>
                          <a:effectLst/>
                          <a:latin typeface="Calibri" panose="020F0502020204030204" pitchFamily="34" charset="0"/>
                          <a:cs typeface="Calibri" panose="020F0502020204030204" pitchFamily="34" charset="0"/>
                        </a:rPr>
                        <a:t>Provides insights into the performance characteristics of FPGA-based edge detection systems. </a:t>
                      </a:r>
                      <a:r>
                        <a:rPr lang="en-US" sz="800" b="1" dirty="0">
                          <a:solidFill>
                            <a:srgbClr val="000000"/>
                          </a:solidFill>
                          <a:effectLst/>
                          <a:latin typeface="Calibri" panose="020F0502020204030204" pitchFamily="34" charset="0"/>
                          <a:cs typeface="Calibri" panose="020F0502020204030204" pitchFamily="34" charset="0"/>
                        </a:rPr>
                        <a:t>Demerits: </a:t>
                      </a:r>
                      <a:r>
                        <a:rPr lang="en-US" sz="800" b="0" dirty="0">
                          <a:solidFill>
                            <a:srgbClr val="000000"/>
                          </a:solidFill>
                          <a:effectLst/>
                          <a:latin typeface="Calibri" panose="020F0502020204030204" pitchFamily="34" charset="0"/>
                          <a:cs typeface="Calibri" panose="020F0502020204030204" pitchFamily="34" charset="0"/>
                        </a:rPr>
                        <a:t>Limited discussion on the specific FPGA architectures and optimization techniques used in the analysis.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E2F0D9"/>
                    </a:solidFill>
                  </a:tcPr>
                </a:tc>
                <a:extLst>
                  <a:ext uri="{0D108BD9-81ED-4DB2-BD59-A6C34878D82A}">
                    <a16:rowId xmlns:a16="http://schemas.microsoft.com/office/drawing/2014/main" val="4001870287"/>
                  </a:ext>
                </a:extLst>
              </a:tr>
              <a:tr h="849328">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6</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Jamie Schiel, Andrew Bainbridge-Smith. (2015) "Efficient Edge Detection on Low-Cost FPGAs"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The paper discusses methods for optimizing edge detection algorithms for implementation on low-cost FPGAs, aiming to achieve real-time performance while minimizing resource utilization.</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dirty="0">
                          <a:solidFill>
                            <a:srgbClr val="000000"/>
                          </a:solidFill>
                          <a:effectLst/>
                          <a:latin typeface="Calibri" panose="020F0502020204030204" pitchFamily="34" charset="0"/>
                          <a:cs typeface="Calibri" panose="020F0502020204030204" pitchFamily="34" charset="0"/>
                        </a:rPr>
                        <a:t>Merits:</a:t>
                      </a:r>
                      <a:r>
                        <a:rPr lang="en-US" sz="800" dirty="0">
                          <a:solidFill>
                            <a:srgbClr val="000000"/>
                          </a:solidFill>
                          <a:effectLst/>
                          <a:latin typeface="Calibri" panose="020F0502020204030204" pitchFamily="34" charset="0"/>
                          <a:cs typeface="Calibri" panose="020F0502020204030204" pitchFamily="34" charset="0"/>
                        </a:rPr>
                        <a:t> Focuses on making FPGA-based edge detection more accessible for a wide range of applications. </a:t>
                      </a:r>
                      <a:r>
                        <a:rPr lang="en-US" sz="800" b="1" dirty="0">
                          <a:solidFill>
                            <a:srgbClr val="000000"/>
                          </a:solidFill>
                          <a:effectLst/>
                          <a:latin typeface="Calibri" panose="020F0502020204030204" pitchFamily="34" charset="0"/>
                          <a:cs typeface="Calibri" panose="020F0502020204030204" pitchFamily="34" charset="0"/>
                        </a:rPr>
                        <a:t>Demerits:</a:t>
                      </a:r>
                      <a:r>
                        <a:rPr lang="en-US" sz="800" dirty="0">
                          <a:solidFill>
                            <a:srgbClr val="000000"/>
                          </a:solidFill>
                          <a:effectLst/>
                          <a:latin typeface="Calibri" panose="020F0502020204030204" pitchFamily="34" charset="0"/>
                          <a:cs typeface="Calibri" panose="020F0502020204030204" pitchFamily="34" charset="0"/>
                        </a:rPr>
                        <a:t> Limited discussion on the specific low-cost FPGA platforms and their capabilities.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1899381134"/>
                  </a:ext>
                </a:extLst>
              </a:tr>
              <a:tr h="697662">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7</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US" sz="800" dirty="0">
                          <a:solidFill>
                            <a:srgbClr val="000000"/>
                          </a:solidFill>
                          <a:effectLst/>
                          <a:latin typeface="Calibri" panose="020F0502020204030204" pitchFamily="34" charset="0"/>
                          <a:cs typeface="Calibri" panose="020F0502020204030204" pitchFamily="34" charset="0"/>
                        </a:rPr>
                        <a:t>K. Shah. (2013) "Performance analysis of Sobel edge detection filter on GPU using CUDA &amp; OpenGL"</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dirty="0">
                          <a:solidFill>
                            <a:srgbClr val="000000"/>
                          </a:solidFill>
                          <a:effectLst/>
                          <a:latin typeface="Calibri" panose="020F0502020204030204" pitchFamily="34" charset="0"/>
                          <a:cs typeface="Calibri" panose="020F0502020204030204" pitchFamily="34" charset="0"/>
                        </a:rPr>
                        <a:t>The paper evaluates the performance of Sobel edge detection on GPU platforms using CUDA and OpenGL frameworks, providing insights into the suitability of GPU acceleration for edge detection tasks.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a:solidFill>
                            <a:srgbClr val="000000"/>
                          </a:solidFill>
                          <a:effectLst/>
                          <a:latin typeface="Calibri" panose="020F0502020204030204" pitchFamily="34" charset="0"/>
                          <a:cs typeface="Calibri" panose="020F0502020204030204" pitchFamily="34" charset="0"/>
                        </a:rPr>
                        <a:t>Merits:</a:t>
                      </a:r>
                      <a:r>
                        <a:rPr lang="en-US" sz="800">
                          <a:solidFill>
                            <a:srgbClr val="000000"/>
                          </a:solidFill>
                          <a:effectLst/>
                          <a:latin typeface="Calibri" panose="020F0502020204030204" pitchFamily="34" charset="0"/>
                          <a:cs typeface="Calibri" panose="020F0502020204030204" pitchFamily="34" charset="0"/>
                        </a:rPr>
                        <a:t> Provides insights into the potential of GPU technology for real-time image processing applications. </a:t>
                      </a:r>
                      <a:r>
                        <a:rPr lang="en-US" sz="800" b="1">
                          <a:solidFill>
                            <a:srgbClr val="000000"/>
                          </a:solidFill>
                          <a:effectLst/>
                          <a:latin typeface="Calibri" panose="020F0502020204030204" pitchFamily="34" charset="0"/>
                          <a:cs typeface="Calibri" panose="020F0502020204030204" pitchFamily="34" charset="0"/>
                        </a:rPr>
                        <a:t>Demerits:</a:t>
                      </a:r>
                      <a:r>
                        <a:rPr lang="en-US" sz="800">
                          <a:solidFill>
                            <a:srgbClr val="000000"/>
                          </a:solidFill>
                          <a:effectLst/>
                          <a:latin typeface="Calibri" panose="020F0502020204030204" pitchFamily="34" charset="0"/>
                          <a:cs typeface="Calibri" panose="020F0502020204030204" pitchFamily="34" charset="0"/>
                        </a:rPr>
                        <a:t> Limited discussion on the comparison between FPGA-based and GPU-based Sobel edge detection implementations.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3264406851"/>
                  </a:ext>
                </a:extLst>
              </a:tr>
              <a:tr h="849328">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8</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K. Wong, A. Chekima, J. Dargham and G. Sainarayanan. (2008) "Palmprint identification using Sobel operator"</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The paper introduces a method for palmprint identification based on the Sobel operator, aiming to achieve accurate and reliable biometric authentication.</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a:solidFill>
                            <a:srgbClr val="000000"/>
                          </a:solidFill>
                          <a:effectLst/>
                          <a:latin typeface="Calibri" panose="020F0502020204030204" pitchFamily="34" charset="0"/>
                          <a:cs typeface="Calibri" panose="020F0502020204030204" pitchFamily="34" charset="0"/>
                        </a:rPr>
                        <a:t>Merits:</a:t>
                      </a:r>
                      <a:r>
                        <a:rPr lang="en-US" sz="800">
                          <a:solidFill>
                            <a:srgbClr val="000000"/>
                          </a:solidFill>
                          <a:effectLst/>
                          <a:latin typeface="Calibri" panose="020F0502020204030204" pitchFamily="34" charset="0"/>
                          <a:cs typeface="Calibri" panose="020F0502020204030204" pitchFamily="34" charset="0"/>
                        </a:rPr>
                        <a:t> Contributes to advancing biometric authentication methods based on image processing techniques. </a:t>
                      </a:r>
                      <a:r>
                        <a:rPr lang="en-US" sz="800" b="1">
                          <a:solidFill>
                            <a:srgbClr val="000000"/>
                          </a:solidFill>
                          <a:effectLst/>
                          <a:latin typeface="Calibri" panose="020F0502020204030204" pitchFamily="34" charset="0"/>
                          <a:cs typeface="Calibri" panose="020F0502020204030204" pitchFamily="34" charset="0"/>
                        </a:rPr>
                        <a:t>Demerits:</a:t>
                      </a:r>
                      <a:r>
                        <a:rPr lang="en-US" sz="800">
                          <a:solidFill>
                            <a:srgbClr val="000000"/>
                          </a:solidFill>
                          <a:effectLst/>
                          <a:latin typeface="Calibri" panose="020F0502020204030204" pitchFamily="34" charset="0"/>
                          <a:cs typeface="Calibri" panose="020F0502020204030204" pitchFamily="34" charset="0"/>
                        </a:rPr>
                        <a:t> Limited discussion on the scalability and robustness of the palmprint identification method.</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484631221"/>
                  </a:ext>
                </a:extLst>
              </a:tr>
              <a:tr h="849328">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9</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L. Xue, Z. Rongchun and W. Qing. (2003) "FPGA based Sobel algorithm as vehicle edge detector in VCAS"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The paper presents an FPGA-based algorithm for detecting edges of vehicles in Vehicle Collision Avoidance Systems (VCAS), aiming to provide real-time and reliable detection of vehicle edges.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dirty="0">
                          <a:solidFill>
                            <a:srgbClr val="000000"/>
                          </a:solidFill>
                          <a:effectLst/>
                          <a:latin typeface="Calibri" panose="020F0502020204030204" pitchFamily="34" charset="0"/>
                          <a:cs typeface="Calibri" panose="020F0502020204030204" pitchFamily="34" charset="0"/>
                        </a:rPr>
                        <a:t>Merits:</a:t>
                      </a:r>
                      <a:r>
                        <a:rPr lang="en-US" sz="800" dirty="0">
                          <a:solidFill>
                            <a:srgbClr val="000000"/>
                          </a:solidFill>
                          <a:effectLst/>
                          <a:latin typeface="Calibri" panose="020F0502020204030204" pitchFamily="34" charset="0"/>
                          <a:cs typeface="Calibri" panose="020F0502020204030204" pitchFamily="34" charset="0"/>
                        </a:rPr>
                        <a:t> Contributes to the advancement of safety systems in vehicular applications. </a:t>
                      </a:r>
                      <a:r>
                        <a:rPr lang="en-US" sz="800" b="1" dirty="0">
                          <a:solidFill>
                            <a:srgbClr val="000000"/>
                          </a:solidFill>
                          <a:effectLst/>
                          <a:latin typeface="Calibri" panose="020F0502020204030204" pitchFamily="34" charset="0"/>
                          <a:cs typeface="Calibri" panose="020F0502020204030204" pitchFamily="34" charset="0"/>
                        </a:rPr>
                        <a:t>Demerits:</a:t>
                      </a:r>
                      <a:r>
                        <a:rPr lang="en-US" sz="800" dirty="0">
                          <a:solidFill>
                            <a:srgbClr val="000000"/>
                          </a:solidFill>
                          <a:effectLst/>
                          <a:latin typeface="Calibri" panose="020F0502020204030204" pitchFamily="34" charset="0"/>
                          <a:cs typeface="Calibri" panose="020F0502020204030204" pitchFamily="34" charset="0"/>
                        </a:rPr>
                        <a:t> Limited discussion on the performance and accuracy of the vehicle edge detection algorithm in real-world scenarios.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1507382333"/>
                  </a:ext>
                </a:extLst>
              </a:tr>
            </a:tbl>
          </a:graphicData>
        </a:graphic>
      </p:graphicFrame>
    </p:spTree>
    <p:extLst>
      <p:ext uri="{BB962C8B-B14F-4D97-AF65-F5344CB8AC3E}">
        <p14:creationId xmlns:p14="http://schemas.microsoft.com/office/powerpoint/2010/main" val="322920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14375" y="3345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Literature Survey</a:t>
            </a:r>
          </a:p>
        </p:txBody>
      </p:sp>
      <p:sp>
        <p:nvSpPr>
          <p:cNvPr id="4" name="Google Shape;243;p21">
            <a:extLst>
              <a:ext uri="{FF2B5EF4-FFF2-40B4-BE49-F238E27FC236}">
                <a16:creationId xmlns:a16="http://schemas.microsoft.com/office/drawing/2014/main" id="{8E28A38F-F66E-7358-E05C-20F88C7049AC}"/>
              </a:ext>
            </a:extLst>
          </p:cNvPr>
          <p:cNvSpPr/>
          <p:nvPr/>
        </p:nvSpPr>
        <p:spPr>
          <a:xfrm rot="10980619" flipH="1">
            <a:off x="8227794" y="2970940"/>
            <a:ext cx="2210103" cy="2228308"/>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357;p33">
            <a:extLst>
              <a:ext uri="{FF2B5EF4-FFF2-40B4-BE49-F238E27FC236}">
                <a16:creationId xmlns:a16="http://schemas.microsoft.com/office/drawing/2014/main" id="{2ED94BD9-8FF3-BAAB-100D-90830797512B}"/>
              </a:ext>
            </a:extLst>
          </p:cNvPr>
          <p:cNvGrpSpPr/>
          <p:nvPr/>
        </p:nvGrpSpPr>
        <p:grpSpPr>
          <a:xfrm>
            <a:off x="4249079" y="427838"/>
            <a:ext cx="317296" cy="386094"/>
            <a:chOff x="-24709100" y="3888875"/>
            <a:chExt cx="243400" cy="296175"/>
          </a:xfrm>
        </p:grpSpPr>
        <p:sp>
          <p:nvSpPr>
            <p:cNvPr id="8" name="Google Shape;358;p33">
              <a:extLst>
                <a:ext uri="{FF2B5EF4-FFF2-40B4-BE49-F238E27FC236}">
                  <a16:creationId xmlns:a16="http://schemas.microsoft.com/office/drawing/2014/main" id="{510007A0-CE99-AF17-9B23-E1C1924E54FE}"/>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9;p33">
              <a:extLst>
                <a:ext uri="{FF2B5EF4-FFF2-40B4-BE49-F238E27FC236}">
                  <a16:creationId xmlns:a16="http://schemas.microsoft.com/office/drawing/2014/main" id="{F5013577-46B3-1ED9-A003-2C6468B3AAD6}"/>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0;p33">
              <a:extLst>
                <a:ext uri="{FF2B5EF4-FFF2-40B4-BE49-F238E27FC236}">
                  <a16:creationId xmlns:a16="http://schemas.microsoft.com/office/drawing/2014/main" id="{65ABC386-2CA3-044B-C718-004B42319C1C}"/>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4" name="Table 13">
            <a:extLst>
              <a:ext uri="{FF2B5EF4-FFF2-40B4-BE49-F238E27FC236}">
                <a16:creationId xmlns:a16="http://schemas.microsoft.com/office/drawing/2014/main" id="{94A91626-87F6-8D5E-01D4-2BBC5B9AB8D3}"/>
              </a:ext>
            </a:extLst>
          </p:cNvPr>
          <p:cNvGraphicFramePr>
            <a:graphicFrameLocks noGrp="1"/>
          </p:cNvGraphicFramePr>
          <p:nvPr>
            <p:extLst>
              <p:ext uri="{D42A27DB-BD31-4B8C-83A1-F6EECF244321}">
                <p14:modId xmlns:p14="http://schemas.microsoft.com/office/powerpoint/2010/main" val="1703099790"/>
              </p:ext>
            </p:extLst>
          </p:nvPr>
        </p:nvGraphicFramePr>
        <p:xfrm>
          <a:off x="714375" y="894663"/>
          <a:ext cx="7582681" cy="4123128"/>
        </p:xfrm>
        <a:graphic>
          <a:graphicData uri="http://schemas.openxmlformats.org/drawingml/2006/table">
            <a:tbl>
              <a:tblPr firstRow="1" bandRow="1">
                <a:tableStyleId>{5C22544A-7EE6-4342-B048-85BDC9FD1C3A}</a:tableStyleId>
              </a:tblPr>
              <a:tblGrid>
                <a:gridCol w="588530">
                  <a:extLst>
                    <a:ext uri="{9D8B030D-6E8A-4147-A177-3AD203B41FA5}">
                      <a16:colId xmlns:a16="http://schemas.microsoft.com/office/drawing/2014/main" val="2211616251"/>
                    </a:ext>
                  </a:extLst>
                </a:gridCol>
                <a:gridCol w="1755364">
                  <a:extLst>
                    <a:ext uri="{9D8B030D-6E8A-4147-A177-3AD203B41FA5}">
                      <a16:colId xmlns:a16="http://schemas.microsoft.com/office/drawing/2014/main" val="1641883559"/>
                    </a:ext>
                  </a:extLst>
                </a:gridCol>
                <a:gridCol w="2023202">
                  <a:extLst>
                    <a:ext uri="{9D8B030D-6E8A-4147-A177-3AD203B41FA5}">
                      <a16:colId xmlns:a16="http://schemas.microsoft.com/office/drawing/2014/main" val="3912701703"/>
                    </a:ext>
                  </a:extLst>
                </a:gridCol>
                <a:gridCol w="3215585">
                  <a:extLst>
                    <a:ext uri="{9D8B030D-6E8A-4147-A177-3AD203B41FA5}">
                      <a16:colId xmlns:a16="http://schemas.microsoft.com/office/drawing/2014/main" val="2922245831"/>
                    </a:ext>
                  </a:extLst>
                </a:gridCol>
              </a:tblGrid>
              <a:tr h="879477">
                <a:tc>
                  <a:txBody>
                    <a:bodyPr/>
                    <a:lstStyle/>
                    <a:p>
                      <a:pPr algn="just" fontAlgn="base"/>
                      <a:r>
                        <a:rPr lang="en-IN" sz="800" b="0">
                          <a:solidFill>
                            <a:srgbClr val="000000"/>
                          </a:solidFill>
                          <a:effectLst/>
                          <a:latin typeface="Calibri" panose="020F0502020204030204" pitchFamily="34" charset="0"/>
                          <a:cs typeface="Calibri" panose="020F0502020204030204" pitchFamily="34" charset="0"/>
                        </a:rPr>
                        <a:t>10</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E2F0D9"/>
                    </a:solidFill>
                  </a:tcPr>
                </a:tc>
                <a:tc>
                  <a:txBody>
                    <a:bodyPr/>
                    <a:lstStyle/>
                    <a:p>
                      <a:pPr algn="just" fontAlgn="base"/>
                      <a:r>
                        <a:rPr lang="en-US" sz="800" b="0">
                          <a:solidFill>
                            <a:srgbClr val="000000"/>
                          </a:solidFill>
                          <a:effectLst/>
                          <a:latin typeface="Calibri" panose="020F0502020204030204" pitchFamily="34" charset="0"/>
                          <a:cs typeface="Calibri" panose="020F0502020204030204" pitchFamily="34" charset="0"/>
                        </a:rPr>
                        <a:t>M Boo, E Antelo, and JD Bruguera. (1994) "VLSI implementation of an edge detector based on Sobel operator"</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E2F0D9"/>
                    </a:solidFill>
                  </a:tcPr>
                </a:tc>
                <a:tc>
                  <a:txBody>
                    <a:bodyPr/>
                    <a:lstStyle/>
                    <a:p>
                      <a:pPr algn="just" fontAlgn="base"/>
                      <a:r>
                        <a:rPr lang="en-US" sz="800" b="0">
                          <a:solidFill>
                            <a:srgbClr val="000000"/>
                          </a:solidFill>
                          <a:effectLst/>
                          <a:latin typeface="Calibri" panose="020F0502020204030204" pitchFamily="34" charset="0"/>
                          <a:cs typeface="Calibri" panose="020F0502020204030204" pitchFamily="34" charset="0"/>
                        </a:rPr>
                        <a:t>The paper presents a VLSI implementation of an edge detector based on the Sobel operator, aiming to achieve high-speed and efficient edge detection in digital images.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E2F0D9"/>
                    </a:solidFill>
                  </a:tcPr>
                </a:tc>
                <a:tc>
                  <a:txBody>
                    <a:bodyPr/>
                    <a:lstStyle/>
                    <a:p>
                      <a:pPr algn="just" fontAlgn="base"/>
                      <a:r>
                        <a:rPr lang="en-US" sz="800" b="1" dirty="0">
                          <a:solidFill>
                            <a:srgbClr val="000000"/>
                          </a:solidFill>
                          <a:effectLst/>
                          <a:latin typeface="Calibri" panose="020F0502020204030204" pitchFamily="34" charset="0"/>
                          <a:cs typeface="Calibri" panose="020F0502020204030204" pitchFamily="34" charset="0"/>
                        </a:rPr>
                        <a:t>Merits: </a:t>
                      </a:r>
                      <a:r>
                        <a:rPr lang="en-US" sz="800" b="0" dirty="0">
                          <a:solidFill>
                            <a:srgbClr val="000000"/>
                          </a:solidFill>
                          <a:effectLst/>
                          <a:latin typeface="Calibri" panose="020F0502020204030204" pitchFamily="34" charset="0"/>
                          <a:cs typeface="Calibri" panose="020F0502020204030204" pitchFamily="34" charset="0"/>
                        </a:rPr>
                        <a:t>Early contribution to VLSI-based edge detection algorithms. </a:t>
                      </a:r>
                      <a:r>
                        <a:rPr lang="en-US" sz="800" b="1" dirty="0">
                          <a:solidFill>
                            <a:srgbClr val="000000"/>
                          </a:solidFill>
                          <a:effectLst/>
                          <a:latin typeface="Calibri" panose="020F0502020204030204" pitchFamily="34" charset="0"/>
                          <a:cs typeface="Calibri" panose="020F0502020204030204" pitchFamily="34" charset="0"/>
                        </a:rPr>
                        <a:t>Demerits: </a:t>
                      </a:r>
                      <a:r>
                        <a:rPr lang="en-US" sz="800" b="0" dirty="0">
                          <a:solidFill>
                            <a:srgbClr val="000000"/>
                          </a:solidFill>
                          <a:effectLst/>
                          <a:latin typeface="Calibri" panose="020F0502020204030204" pitchFamily="34" charset="0"/>
                          <a:cs typeface="Calibri" panose="020F0502020204030204" pitchFamily="34" charset="0"/>
                        </a:rPr>
                        <a:t>Limited discussion on the specific VLSI architectures and optimization techniques used in the implementation.</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E2F0D9"/>
                    </a:solidFill>
                  </a:tcPr>
                </a:tc>
                <a:extLst>
                  <a:ext uri="{0D108BD9-81ED-4DB2-BD59-A6C34878D82A}">
                    <a16:rowId xmlns:a16="http://schemas.microsoft.com/office/drawing/2014/main" val="4001870287"/>
                  </a:ext>
                </a:extLst>
              </a:tr>
              <a:tr h="879477">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11</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N. Kazakova, M. Margala and N. Durdle. (2004) "Sobel edge detection Processor for a real-time volume rendering system"</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The paper introduces a Sobel edge detection processor for real-time volume rendering systems, aiming to improve the visualization of volumetric data by highlighting edges.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a:solidFill>
                            <a:srgbClr val="000000"/>
                          </a:solidFill>
                          <a:effectLst/>
                          <a:latin typeface="Calibri" panose="020F0502020204030204" pitchFamily="34" charset="0"/>
                          <a:cs typeface="Calibri" panose="020F0502020204030204" pitchFamily="34" charset="0"/>
                        </a:rPr>
                        <a:t>Merits:</a:t>
                      </a:r>
                      <a:r>
                        <a:rPr lang="en-US" sz="800">
                          <a:solidFill>
                            <a:srgbClr val="000000"/>
                          </a:solidFill>
                          <a:effectLst/>
                          <a:latin typeface="Calibri" panose="020F0502020204030204" pitchFamily="34" charset="0"/>
                          <a:cs typeface="Calibri" panose="020F0502020204030204" pitchFamily="34" charset="0"/>
                        </a:rPr>
                        <a:t> Contributes to enhancing the visualization of volumetric data in real-time systems. </a:t>
                      </a:r>
                      <a:r>
                        <a:rPr lang="en-US" sz="800" b="1">
                          <a:solidFill>
                            <a:srgbClr val="000000"/>
                          </a:solidFill>
                          <a:effectLst/>
                          <a:latin typeface="Calibri" panose="020F0502020204030204" pitchFamily="34" charset="0"/>
                          <a:cs typeface="Calibri" panose="020F0502020204030204" pitchFamily="34" charset="0"/>
                        </a:rPr>
                        <a:t>Demerits:</a:t>
                      </a:r>
                      <a:r>
                        <a:rPr lang="en-US" sz="800">
                          <a:solidFill>
                            <a:srgbClr val="000000"/>
                          </a:solidFill>
                          <a:effectLst/>
                          <a:latin typeface="Calibri" panose="020F0502020204030204" pitchFamily="34" charset="0"/>
                          <a:cs typeface="Calibri" panose="020F0502020204030204" pitchFamily="34" charset="0"/>
                        </a:rPr>
                        <a:t> Limited discussion on the computational efficiency and scalability of the edge detection processor.</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1899381134"/>
                  </a:ext>
                </a:extLst>
              </a:tr>
              <a:tr h="736029">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12</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US" sz="800" dirty="0">
                          <a:solidFill>
                            <a:srgbClr val="000000"/>
                          </a:solidFill>
                          <a:effectLst/>
                          <a:latin typeface="Calibri" panose="020F0502020204030204" pitchFamily="34" charset="0"/>
                          <a:cs typeface="Calibri" panose="020F0502020204030204" pitchFamily="34" charset="0"/>
                        </a:rPr>
                        <a:t>N. </a:t>
                      </a:r>
                      <a:r>
                        <a:rPr lang="en-US" sz="800" dirty="0" err="1">
                          <a:solidFill>
                            <a:srgbClr val="000000"/>
                          </a:solidFill>
                          <a:effectLst/>
                          <a:latin typeface="Calibri" panose="020F0502020204030204" pitchFamily="34" charset="0"/>
                          <a:cs typeface="Calibri" panose="020F0502020204030204" pitchFamily="34" charset="0"/>
                        </a:rPr>
                        <a:t>Prathyusha</a:t>
                      </a:r>
                      <a:r>
                        <a:rPr lang="en-US" sz="800" dirty="0">
                          <a:solidFill>
                            <a:srgbClr val="000000"/>
                          </a:solidFill>
                          <a:effectLst/>
                          <a:latin typeface="Calibri" panose="020F0502020204030204" pitchFamily="34" charset="0"/>
                          <a:cs typeface="Calibri" panose="020F0502020204030204" pitchFamily="34" charset="0"/>
                        </a:rPr>
                        <a:t> and A. Balaji Nehru. (2013) "A high-speed ASIC design for Sobel edge detection using FPGA"</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The paper presents a high-speed ASIC design for Sobel edge detection using FPGA, aiming to achieve efficient edge detection suitable for real-time applications.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a:solidFill>
                            <a:srgbClr val="000000"/>
                          </a:solidFill>
                          <a:effectLst/>
                          <a:latin typeface="Calibri" panose="020F0502020204030204" pitchFamily="34" charset="0"/>
                          <a:cs typeface="Calibri" panose="020F0502020204030204" pitchFamily="34" charset="0"/>
                        </a:rPr>
                        <a:t>Merits:</a:t>
                      </a:r>
                      <a:r>
                        <a:rPr lang="en-US" sz="800">
                          <a:solidFill>
                            <a:srgbClr val="000000"/>
                          </a:solidFill>
                          <a:effectLst/>
                          <a:latin typeface="Calibri" panose="020F0502020204030204" pitchFamily="34" charset="0"/>
                          <a:cs typeface="Calibri" panose="020F0502020204030204" pitchFamily="34" charset="0"/>
                        </a:rPr>
                        <a:t> Focuses on achieving high-speed edge detection using FPGA-based ASIC design. </a:t>
                      </a:r>
                      <a:r>
                        <a:rPr lang="en-US" sz="800" b="1">
                          <a:solidFill>
                            <a:srgbClr val="000000"/>
                          </a:solidFill>
                          <a:effectLst/>
                          <a:latin typeface="Calibri" panose="020F0502020204030204" pitchFamily="34" charset="0"/>
                          <a:cs typeface="Calibri" panose="020F0502020204030204" pitchFamily="34" charset="0"/>
                        </a:rPr>
                        <a:t>Demerits:</a:t>
                      </a:r>
                      <a:r>
                        <a:rPr lang="en-US" sz="800">
                          <a:solidFill>
                            <a:srgbClr val="000000"/>
                          </a:solidFill>
                          <a:effectLst/>
                          <a:latin typeface="Calibri" panose="020F0502020204030204" pitchFamily="34" charset="0"/>
                          <a:cs typeface="Calibri" panose="020F0502020204030204" pitchFamily="34" charset="0"/>
                        </a:rPr>
                        <a:t> Limited discussion on the specific ASIC design techniques and their performance compared to traditional FPGA-based implementations.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3264406851"/>
                  </a:ext>
                </a:extLst>
              </a:tr>
              <a:tr h="748668">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13</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Nick Kanopoulos et al. (1988) "Design of an Image Edge Detection Filter using the Sobel Operator"</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The paper presents a design of an image edge detection filter using the Sobel operator, aiming to achieve accurate and reliable edge detection in digital images.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a:solidFill>
                            <a:srgbClr val="000000"/>
                          </a:solidFill>
                          <a:effectLst/>
                          <a:latin typeface="Calibri" panose="020F0502020204030204" pitchFamily="34" charset="0"/>
                          <a:cs typeface="Calibri" panose="020F0502020204030204" pitchFamily="34" charset="0"/>
                        </a:rPr>
                        <a:t>Merits:</a:t>
                      </a:r>
                      <a:r>
                        <a:rPr lang="en-US" sz="800">
                          <a:solidFill>
                            <a:srgbClr val="000000"/>
                          </a:solidFill>
                          <a:effectLst/>
                          <a:latin typeface="Calibri" panose="020F0502020204030204" pitchFamily="34" charset="0"/>
                          <a:cs typeface="Calibri" panose="020F0502020204030204" pitchFamily="34" charset="0"/>
                        </a:rPr>
                        <a:t> Early contribution to image edge detection using the Sobel operator. </a:t>
                      </a:r>
                      <a:r>
                        <a:rPr lang="en-US" sz="800" b="1">
                          <a:solidFill>
                            <a:srgbClr val="000000"/>
                          </a:solidFill>
                          <a:effectLst/>
                          <a:latin typeface="Calibri" panose="020F0502020204030204" pitchFamily="34" charset="0"/>
                          <a:cs typeface="Calibri" panose="020F0502020204030204" pitchFamily="34" charset="0"/>
                        </a:rPr>
                        <a:t>Demerits:</a:t>
                      </a:r>
                      <a:r>
                        <a:rPr lang="en-US" sz="800">
                          <a:solidFill>
                            <a:srgbClr val="000000"/>
                          </a:solidFill>
                          <a:effectLst/>
                          <a:latin typeface="Calibri" panose="020F0502020204030204" pitchFamily="34" charset="0"/>
                          <a:cs typeface="Calibri" panose="020F0502020204030204" pitchFamily="34" charset="0"/>
                        </a:rPr>
                        <a:t> Limited discussion on the computational efficiency and robustness of the edge detection filter.</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484631221"/>
                  </a:ext>
                </a:extLst>
              </a:tr>
              <a:tr h="879477">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14</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O. R. Vincent, O. Folorunso. (2009) "A Descriptive Algorithm for Sobel Image Edge Detection"</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The paper introduces a descriptive algorithm for Sobel image edge detection, providing a detailed explanation of the algorithm's implementation and operation.</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dirty="0">
                          <a:solidFill>
                            <a:srgbClr val="000000"/>
                          </a:solidFill>
                          <a:effectLst/>
                          <a:latin typeface="Calibri" panose="020F0502020204030204" pitchFamily="34" charset="0"/>
                          <a:cs typeface="Calibri" panose="020F0502020204030204" pitchFamily="34" charset="0"/>
                        </a:rPr>
                        <a:t>Merits:</a:t>
                      </a:r>
                      <a:r>
                        <a:rPr lang="en-US" sz="800" dirty="0">
                          <a:solidFill>
                            <a:srgbClr val="000000"/>
                          </a:solidFill>
                          <a:effectLst/>
                          <a:latin typeface="Calibri" panose="020F0502020204030204" pitchFamily="34" charset="0"/>
                          <a:cs typeface="Calibri" panose="020F0502020204030204" pitchFamily="34" charset="0"/>
                        </a:rPr>
                        <a:t> Provides a detailed description of the Sobel image edge detection algorithm. </a:t>
                      </a:r>
                      <a:r>
                        <a:rPr lang="en-US" sz="800" b="1" dirty="0">
                          <a:solidFill>
                            <a:srgbClr val="000000"/>
                          </a:solidFill>
                          <a:effectLst/>
                          <a:latin typeface="Calibri" panose="020F0502020204030204" pitchFamily="34" charset="0"/>
                          <a:cs typeface="Calibri" panose="020F0502020204030204" pitchFamily="34" charset="0"/>
                        </a:rPr>
                        <a:t>Demerits:</a:t>
                      </a:r>
                      <a:r>
                        <a:rPr lang="en-US" sz="800" dirty="0">
                          <a:solidFill>
                            <a:srgbClr val="000000"/>
                          </a:solidFill>
                          <a:effectLst/>
                          <a:latin typeface="Calibri" panose="020F0502020204030204" pitchFamily="34" charset="0"/>
                          <a:cs typeface="Calibri" panose="020F0502020204030204" pitchFamily="34" charset="0"/>
                        </a:rPr>
                        <a:t> Limited discussion on the algorithm's performance and applicability in real-world scenarios.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1507382333"/>
                  </a:ext>
                </a:extLst>
              </a:tr>
            </a:tbl>
          </a:graphicData>
        </a:graphic>
      </p:graphicFrame>
    </p:spTree>
    <p:extLst>
      <p:ext uri="{BB962C8B-B14F-4D97-AF65-F5344CB8AC3E}">
        <p14:creationId xmlns:p14="http://schemas.microsoft.com/office/powerpoint/2010/main" val="984026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14375" y="3345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Literature Survey</a:t>
            </a:r>
          </a:p>
        </p:txBody>
      </p:sp>
      <p:sp>
        <p:nvSpPr>
          <p:cNvPr id="4" name="Google Shape;243;p21">
            <a:extLst>
              <a:ext uri="{FF2B5EF4-FFF2-40B4-BE49-F238E27FC236}">
                <a16:creationId xmlns:a16="http://schemas.microsoft.com/office/drawing/2014/main" id="{8E28A38F-F66E-7358-E05C-20F88C7049AC}"/>
              </a:ext>
            </a:extLst>
          </p:cNvPr>
          <p:cNvSpPr/>
          <p:nvPr/>
        </p:nvSpPr>
        <p:spPr>
          <a:xfrm rot="10980619" flipH="1">
            <a:off x="8227794" y="2970940"/>
            <a:ext cx="2210103" cy="2228308"/>
          </a:xfrm>
          <a:custGeom>
            <a:avLst/>
            <a:gdLst/>
            <a:ahLst/>
            <a:cxnLst/>
            <a:rect l="l" t="t" r="r" b="b"/>
            <a:pathLst>
              <a:path w="42733" h="41658" extrusionOk="0">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rgbClr val="E2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357;p33">
            <a:extLst>
              <a:ext uri="{FF2B5EF4-FFF2-40B4-BE49-F238E27FC236}">
                <a16:creationId xmlns:a16="http://schemas.microsoft.com/office/drawing/2014/main" id="{2ED94BD9-8FF3-BAAB-100D-90830797512B}"/>
              </a:ext>
            </a:extLst>
          </p:cNvPr>
          <p:cNvGrpSpPr/>
          <p:nvPr/>
        </p:nvGrpSpPr>
        <p:grpSpPr>
          <a:xfrm>
            <a:off x="4249079" y="427838"/>
            <a:ext cx="317296" cy="386094"/>
            <a:chOff x="-24709100" y="3888875"/>
            <a:chExt cx="243400" cy="296175"/>
          </a:xfrm>
        </p:grpSpPr>
        <p:sp>
          <p:nvSpPr>
            <p:cNvPr id="8" name="Google Shape;358;p33">
              <a:extLst>
                <a:ext uri="{FF2B5EF4-FFF2-40B4-BE49-F238E27FC236}">
                  <a16:creationId xmlns:a16="http://schemas.microsoft.com/office/drawing/2014/main" id="{510007A0-CE99-AF17-9B23-E1C1924E54FE}"/>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9;p33">
              <a:extLst>
                <a:ext uri="{FF2B5EF4-FFF2-40B4-BE49-F238E27FC236}">
                  <a16:creationId xmlns:a16="http://schemas.microsoft.com/office/drawing/2014/main" id="{F5013577-46B3-1ED9-A003-2C6468B3AAD6}"/>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0;p33">
              <a:extLst>
                <a:ext uri="{FF2B5EF4-FFF2-40B4-BE49-F238E27FC236}">
                  <a16:creationId xmlns:a16="http://schemas.microsoft.com/office/drawing/2014/main" id="{65ABC386-2CA3-044B-C718-004B42319C1C}"/>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4" name="Table 13">
            <a:extLst>
              <a:ext uri="{FF2B5EF4-FFF2-40B4-BE49-F238E27FC236}">
                <a16:creationId xmlns:a16="http://schemas.microsoft.com/office/drawing/2014/main" id="{94A91626-87F6-8D5E-01D4-2BBC5B9AB8D3}"/>
              </a:ext>
            </a:extLst>
          </p:cNvPr>
          <p:cNvGraphicFramePr>
            <a:graphicFrameLocks noGrp="1"/>
          </p:cNvGraphicFramePr>
          <p:nvPr>
            <p:extLst>
              <p:ext uri="{D42A27DB-BD31-4B8C-83A1-F6EECF244321}">
                <p14:modId xmlns:p14="http://schemas.microsoft.com/office/powerpoint/2010/main" val="2869894637"/>
              </p:ext>
            </p:extLst>
          </p:nvPr>
        </p:nvGraphicFramePr>
        <p:xfrm>
          <a:off x="721049" y="884103"/>
          <a:ext cx="7515224" cy="4215765"/>
        </p:xfrm>
        <a:graphic>
          <a:graphicData uri="http://schemas.openxmlformats.org/drawingml/2006/table">
            <a:tbl>
              <a:tblPr firstRow="1" bandRow="1">
                <a:tableStyleId>{5C22544A-7EE6-4342-B048-85BDC9FD1C3A}</a:tableStyleId>
              </a:tblPr>
              <a:tblGrid>
                <a:gridCol w="583294">
                  <a:extLst>
                    <a:ext uri="{9D8B030D-6E8A-4147-A177-3AD203B41FA5}">
                      <a16:colId xmlns:a16="http://schemas.microsoft.com/office/drawing/2014/main" val="2211616251"/>
                    </a:ext>
                  </a:extLst>
                </a:gridCol>
                <a:gridCol w="1647898">
                  <a:extLst>
                    <a:ext uri="{9D8B030D-6E8A-4147-A177-3AD203B41FA5}">
                      <a16:colId xmlns:a16="http://schemas.microsoft.com/office/drawing/2014/main" val="1641883559"/>
                    </a:ext>
                  </a:extLst>
                </a:gridCol>
                <a:gridCol w="2263515">
                  <a:extLst>
                    <a:ext uri="{9D8B030D-6E8A-4147-A177-3AD203B41FA5}">
                      <a16:colId xmlns:a16="http://schemas.microsoft.com/office/drawing/2014/main" val="3912701703"/>
                    </a:ext>
                  </a:extLst>
                </a:gridCol>
                <a:gridCol w="3020517">
                  <a:extLst>
                    <a:ext uri="{9D8B030D-6E8A-4147-A177-3AD203B41FA5}">
                      <a16:colId xmlns:a16="http://schemas.microsoft.com/office/drawing/2014/main" val="2922245831"/>
                    </a:ext>
                  </a:extLst>
                </a:gridCol>
              </a:tblGrid>
              <a:tr h="840267">
                <a:tc>
                  <a:txBody>
                    <a:bodyPr/>
                    <a:lstStyle/>
                    <a:p>
                      <a:pPr algn="just" fontAlgn="base"/>
                      <a:r>
                        <a:rPr lang="en-IN" sz="800" b="0">
                          <a:solidFill>
                            <a:srgbClr val="000000"/>
                          </a:solidFill>
                          <a:effectLst/>
                          <a:latin typeface="Calibri" panose="020F0502020204030204" pitchFamily="34" charset="0"/>
                          <a:cs typeface="Calibri" panose="020F0502020204030204" pitchFamily="34" charset="0"/>
                        </a:rPr>
                        <a:t>15</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E2F0D9"/>
                    </a:solidFill>
                  </a:tcPr>
                </a:tc>
                <a:tc>
                  <a:txBody>
                    <a:bodyPr/>
                    <a:lstStyle/>
                    <a:p>
                      <a:pPr algn="just" fontAlgn="base"/>
                      <a:r>
                        <a:rPr lang="en-US" sz="800" b="0" dirty="0" err="1">
                          <a:solidFill>
                            <a:srgbClr val="000000"/>
                          </a:solidFill>
                          <a:effectLst/>
                          <a:latin typeface="Calibri" panose="020F0502020204030204" pitchFamily="34" charset="0"/>
                          <a:cs typeface="Calibri" panose="020F0502020204030204" pitchFamily="34" charset="0"/>
                        </a:rPr>
                        <a:t>Pujare</a:t>
                      </a:r>
                      <a:r>
                        <a:rPr lang="en-US" sz="800" b="0" dirty="0">
                          <a:solidFill>
                            <a:srgbClr val="000000"/>
                          </a:solidFill>
                          <a:effectLst/>
                          <a:latin typeface="Calibri" panose="020F0502020204030204" pitchFamily="34" charset="0"/>
                          <a:cs typeface="Calibri" panose="020F0502020204030204" pitchFamily="34" charset="0"/>
                        </a:rPr>
                        <a:t>, A., Sawant, P., Sharma, H., &amp; </a:t>
                      </a:r>
                      <a:r>
                        <a:rPr lang="en-US" sz="800" b="0" dirty="0" err="1">
                          <a:solidFill>
                            <a:srgbClr val="000000"/>
                          </a:solidFill>
                          <a:effectLst/>
                          <a:latin typeface="Calibri" panose="020F0502020204030204" pitchFamily="34" charset="0"/>
                          <a:cs typeface="Calibri" panose="020F0502020204030204" pitchFamily="34" charset="0"/>
                        </a:rPr>
                        <a:t>Pichhode</a:t>
                      </a:r>
                      <a:r>
                        <a:rPr lang="en-US" sz="800" b="0" dirty="0">
                          <a:solidFill>
                            <a:srgbClr val="000000"/>
                          </a:solidFill>
                          <a:effectLst/>
                          <a:latin typeface="Calibri" panose="020F0502020204030204" pitchFamily="34" charset="0"/>
                          <a:cs typeface="Calibri" panose="020F0502020204030204" pitchFamily="34" charset="0"/>
                        </a:rPr>
                        <a:t>, K. (2020). "Hardware Implementation of Sobel Edge Detection Algorithm"</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E2F0D9"/>
                    </a:solidFill>
                  </a:tcPr>
                </a:tc>
                <a:tc>
                  <a:txBody>
                    <a:bodyPr/>
                    <a:lstStyle/>
                    <a:p>
                      <a:pPr algn="just" fontAlgn="base"/>
                      <a:r>
                        <a:rPr lang="en-US" sz="800" b="0">
                          <a:solidFill>
                            <a:srgbClr val="000000"/>
                          </a:solidFill>
                          <a:effectLst/>
                          <a:latin typeface="Calibri" panose="020F0502020204030204" pitchFamily="34" charset="0"/>
                          <a:cs typeface="Calibri" panose="020F0502020204030204" pitchFamily="34" charset="0"/>
                        </a:rPr>
                        <a:t>The paper discusses the hardware implementation of the Sobel edge detection algorithm, aiming to achieve efficient edge detection suitable for real-time applications.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E2F0D9"/>
                    </a:solidFill>
                  </a:tcPr>
                </a:tc>
                <a:tc>
                  <a:txBody>
                    <a:bodyPr/>
                    <a:lstStyle/>
                    <a:p>
                      <a:pPr algn="just" fontAlgn="base"/>
                      <a:r>
                        <a:rPr lang="en-US" sz="800" b="1" dirty="0">
                          <a:solidFill>
                            <a:srgbClr val="000000"/>
                          </a:solidFill>
                          <a:effectLst/>
                          <a:latin typeface="Calibri" panose="020F0502020204030204" pitchFamily="34" charset="0"/>
                          <a:cs typeface="Calibri" panose="020F0502020204030204" pitchFamily="34" charset="0"/>
                        </a:rPr>
                        <a:t>Merits: </a:t>
                      </a:r>
                      <a:r>
                        <a:rPr lang="en-US" sz="800" b="0" dirty="0">
                          <a:solidFill>
                            <a:srgbClr val="000000"/>
                          </a:solidFill>
                          <a:effectLst/>
                          <a:latin typeface="Calibri" panose="020F0502020204030204" pitchFamily="34" charset="0"/>
                          <a:cs typeface="Calibri" panose="020F0502020204030204" pitchFamily="34" charset="0"/>
                        </a:rPr>
                        <a:t>Recent work on hardware implementation of the Sobel edge detection algorithm. </a:t>
                      </a:r>
                      <a:r>
                        <a:rPr lang="en-US" sz="800" b="1" dirty="0">
                          <a:solidFill>
                            <a:srgbClr val="000000"/>
                          </a:solidFill>
                          <a:effectLst/>
                          <a:latin typeface="Calibri" panose="020F0502020204030204" pitchFamily="34" charset="0"/>
                          <a:cs typeface="Calibri" panose="020F0502020204030204" pitchFamily="34" charset="0"/>
                        </a:rPr>
                        <a:t>Demerits: </a:t>
                      </a:r>
                      <a:r>
                        <a:rPr lang="en-US" sz="800" b="0" dirty="0">
                          <a:solidFill>
                            <a:srgbClr val="000000"/>
                          </a:solidFill>
                          <a:effectLst/>
                          <a:latin typeface="Calibri" panose="020F0502020204030204" pitchFamily="34" charset="0"/>
                          <a:cs typeface="Calibri" panose="020F0502020204030204" pitchFamily="34" charset="0"/>
                        </a:rPr>
                        <a:t>Limited discussion on the specific hardware platform and implementation techniques used in the study.</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E2F0D9"/>
                    </a:solidFill>
                  </a:tcPr>
                </a:tc>
                <a:extLst>
                  <a:ext uri="{0D108BD9-81ED-4DB2-BD59-A6C34878D82A}">
                    <a16:rowId xmlns:a16="http://schemas.microsoft.com/office/drawing/2014/main" val="4001870287"/>
                  </a:ext>
                </a:extLst>
              </a:tr>
              <a:tr h="840267">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16</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R. Rosas, A. de Luca and F. Santillan. (2005) "SIMD architecture for image segmentation using Sobel operators implemented in FPGA technology"</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The paper presents a SIMD architecture for image segmentation using Sobel operators implemented in FPGA technology, aiming to improve the efficiency and performance of image segmentation algorithms.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a:solidFill>
                            <a:srgbClr val="000000"/>
                          </a:solidFill>
                          <a:effectLst/>
                          <a:latin typeface="Calibri" panose="020F0502020204030204" pitchFamily="34" charset="0"/>
                          <a:cs typeface="Calibri" panose="020F0502020204030204" pitchFamily="34" charset="0"/>
                        </a:rPr>
                        <a:t>Merits:</a:t>
                      </a:r>
                      <a:r>
                        <a:rPr lang="en-US" sz="800">
                          <a:solidFill>
                            <a:srgbClr val="000000"/>
                          </a:solidFill>
                          <a:effectLst/>
                          <a:latin typeface="Calibri" panose="020F0502020204030204" pitchFamily="34" charset="0"/>
                          <a:cs typeface="Calibri" panose="020F0502020204030204" pitchFamily="34" charset="0"/>
                        </a:rPr>
                        <a:t> Focuses on improving the efficiency of image segmentation using FPGA technology. </a:t>
                      </a:r>
                      <a:r>
                        <a:rPr lang="en-US" sz="800" b="1">
                          <a:solidFill>
                            <a:srgbClr val="000000"/>
                          </a:solidFill>
                          <a:effectLst/>
                          <a:latin typeface="Calibri" panose="020F0502020204030204" pitchFamily="34" charset="0"/>
                          <a:cs typeface="Calibri" panose="020F0502020204030204" pitchFamily="34" charset="0"/>
                        </a:rPr>
                        <a:t>Demerits:</a:t>
                      </a:r>
                      <a:r>
                        <a:rPr lang="en-US" sz="800">
                          <a:solidFill>
                            <a:srgbClr val="000000"/>
                          </a:solidFill>
                          <a:effectLst/>
                          <a:latin typeface="Calibri" panose="020F0502020204030204" pitchFamily="34" charset="0"/>
                          <a:cs typeface="Calibri" panose="020F0502020204030204" pitchFamily="34" charset="0"/>
                        </a:rPr>
                        <a:t> Limited discussion on the scalability and practicality of the SIMD architecture in real-world applications.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1899381134"/>
                  </a:ext>
                </a:extLst>
              </a:tr>
              <a:tr h="840267">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17</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US" sz="800" dirty="0">
                          <a:solidFill>
                            <a:srgbClr val="000000"/>
                          </a:solidFill>
                          <a:effectLst/>
                          <a:latin typeface="Calibri" panose="020F0502020204030204" pitchFamily="34" charset="0"/>
                          <a:cs typeface="Calibri" panose="020F0502020204030204" pitchFamily="34" charset="0"/>
                        </a:rPr>
                        <a:t>Rajesh Mehra and Rupinder Verma. (2012) "Area Efficient FPGA Implementation of Sobel Edge Detector for Image Processing Applications"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The paper presents an area-efficient FPGA implementation of the Sobel edge detector for image processing applications, aiming to achieve high-performance edge detection with minimal resource utilization.</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a:solidFill>
                            <a:srgbClr val="000000"/>
                          </a:solidFill>
                          <a:effectLst/>
                          <a:latin typeface="Calibri" panose="020F0502020204030204" pitchFamily="34" charset="0"/>
                          <a:cs typeface="Calibri" panose="020F0502020204030204" pitchFamily="34" charset="0"/>
                        </a:rPr>
                        <a:t>Merits:</a:t>
                      </a:r>
                      <a:r>
                        <a:rPr lang="en-US" sz="800">
                          <a:solidFill>
                            <a:srgbClr val="000000"/>
                          </a:solidFill>
                          <a:effectLst/>
                          <a:latin typeface="Calibri" panose="020F0502020204030204" pitchFamily="34" charset="0"/>
                          <a:cs typeface="Calibri" panose="020F0502020204030204" pitchFamily="34" charset="0"/>
                        </a:rPr>
                        <a:t> Focuses on achieving high-performance edge detection with minimal resource utilization. </a:t>
                      </a:r>
                      <a:r>
                        <a:rPr lang="en-US" sz="800" b="1">
                          <a:solidFill>
                            <a:srgbClr val="000000"/>
                          </a:solidFill>
                          <a:effectLst/>
                          <a:latin typeface="Calibri" panose="020F0502020204030204" pitchFamily="34" charset="0"/>
                          <a:cs typeface="Calibri" panose="020F0502020204030204" pitchFamily="34" charset="0"/>
                        </a:rPr>
                        <a:t>Demerits:</a:t>
                      </a:r>
                      <a:r>
                        <a:rPr lang="en-US" sz="800">
                          <a:solidFill>
                            <a:srgbClr val="000000"/>
                          </a:solidFill>
                          <a:effectLst/>
                          <a:latin typeface="Calibri" panose="020F0502020204030204" pitchFamily="34" charset="0"/>
                          <a:cs typeface="Calibri" panose="020F0502020204030204" pitchFamily="34" charset="0"/>
                        </a:rPr>
                        <a:t> Limited discussion on the specific area-efficient techniques and their performance compared to traditional FPGA-based implementations.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3264406851"/>
                  </a:ext>
                </a:extLst>
              </a:tr>
              <a:tr h="854697">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18</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S. Chivapreecha et al. (2004) "Hardware implementation of Sobel-edge detection distributed arithmetic digital filter"</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The paper presents a hardware implementation of a Sobel-edge detection distributed arithmetic digital filter, aiming to achieve efficient edge detection suitable for real-time applications.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a:solidFill>
                            <a:srgbClr val="000000"/>
                          </a:solidFill>
                          <a:effectLst/>
                          <a:latin typeface="Calibri" panose="020F0502020204030204" pitchFamily="34" charset="0"/>
                          <a:cs typeface="Calibri" panose="020F0502020204030204" pitchFamily="34" charset="0"/>
                        </a:rPr>
                        <a:t>Merits:</a:t>
                      </a:r>
                      <a:r>
                        <a:rPr lang="en-US" sz="800">
                          <a:solidFill>
                            <a:srgbClr val="000000"/>
                          </a:solidFill>
                          <a:effectLst/>
                          <a:latin typeface="Calibri" panose="020F0502020204030204" pitchFamily="34" charset="0"/>
                          <a:cs typeface="Calibri" panose="020F0502020204030204" pitchFamily="34" charset="0"/>
                        </a:rPr>
                        <a:t> Focuses on achieving efficient edge detection using distributed arithmetic digital filter. </a:t>
                      </a:r>
                      <a:r>
                        <a:rPr lang="en-US" sz="800" b="1">
                          <a:solidFill>
                            <a:srgbClr val="000000"/>
                          </a:solidFill>
                          <a:effectLst/>
                          <a:latin typeface="Calibri" panose="020F0502020204030204" pitchFamily="34" charset="0"/>
                          <a:cs typeface="Calibri" panose="020F0502020204030204" pitchFamily="34" charset="0"/>
                        </a:rPr>
                        <a:t>Demerits:</a:t>
                      </a:r>
                      <a:r>
                        <a:rPr lang="en-US" sz="800">
                          <a:solidFill>
                            <a:srgbClr val="000000"/>
                          </a:solidFill>
                          <a:effectLst/>
                          <a:latin typeface="Calibri" panose="020F0502020204030204" pitchFamily="34" charset="0"/>
                          <a:cs typeface="Calibri" panose="020F0502020204030204" pitchFamily="34" charset="0"/>
                        </a:rPr>
                        <a:t> Limited discussion on the specific implementation details and their performance compared to traditional FPGA-based implementations.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484631221"/>
                  </a:ext>
                </a:extLst>
              </a:tr>
              <a:tr h="840267">
                <a:tc>
                  <a:txBody>
                    <a:bodyPr/>
                    <a:lstStyle/>
                    <a:p>
                      <a:pPr algn="just" fontAlgn="base"/>
                      <a:r>
                        <a:rPr lang="en-IN" sz="800">
                          <a:solidFill>
                            <a:srgbClr val="000000"/>
                          </a:solidFill>
                          <a:effectLst/>
                          <a:latin typeface="Calibri" panose="020F0502020204030204" pitchFamily="34" charset="0"/>
                          <a:cs typeface="Calibri" panose="020F0502020204030204" pitchFamily="34" charset="0"/>
                        </a:rPr>
                        <a:t>19</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B7D1BE"/>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S. Jin, W. Kim and J. Jeong. (2008) "Fine directional de-interlacing algorithm using modified Sobel operation"</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a:solidFill>
                            <a:srgbClr val="000000"/>
                          </a:solidFill>
                          <a:effectLst/>
                          <a:latin typeface="Calibri" panose="020F0502020204030204" pitchFamily="34" charset="0"/>
                          <a:cs typeface="Calibri" panose="020F0502020204030204" pitchFamily="34" charset="0"/>
                        </a:rPr>
                        <a:t>The paper introduces a fine directional de-interlacing algorithm using a modified Sobel operation, aiming to improve the quality of de-interlacing in digital images.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tc>
                  <a:txBody>
                    <a:bodyPr/>
                    <a:lstStyle/>
                    <a:p>
                      <a:pPr algn="just" fontAlgn="base"/>
                      <a:r>
                        <a:rPr lang="en-US" sz="800" b="1" dirty="0">
                          <a:solidFill>
                            <a:srgbClr val="000000"/>
                          </a:solidFill>
                          <a:effectLst/>
                          <a:latin typeface="Calibri" panose="020F0502020204030204" pitchFamily="34" charset="0"/>
                          <a:cs typeface="Calibri" panose="020F0502020204030204" pitchFamily="34" charset="0"/>
                        </a:rPr>
                        <a:t>Merits:</a:t>
                      </a:r>
                      <a:r>
                        <a:rPr lang="en-US" sz="800" dirty="0">
                          <a:solidFill>
                            <a:srgbClr val="000000"/>
                          </a:solidFill>
                          <a:effectLst/>
                          <a:latin typeface="Calibri" panose="020F0502020204030204" pitchFamily="34" charset="0"/>
                          <a:cs typeface="Calibri" panose="020F0502020204030204" pitchFamily="34" charset="0"/>
                        </a:rPr>
                        <a:t> Focuses on improving the quality of de-interlacing using a modified Sobel operation. </a:t>
                      </a:r>
                      <a:r>
                        <a:rPr lang="en-US" sz="800" b="1" dirty="0">
                          <a:solidFill>
                            <a:srgbClr val="000000"/>
                          </a:solidFill>
                          <a:effectLst/>
                          <a:latin typeface="Calibri" panose="020F0502020204030204" pitchFamily="34" charset="0"/>
                          <a:cs typeface="Calibri" panose="020F0502020204030204" pitchFamily="34" charset="0"/>
                        </a:rPr>
                        <a:t>Demerits:</a:t>
                      </a:r>
                      <a:r>
                        <a:rPr lang="en-US" sz="800" dirty="0">
                          <a:solidFill>
                            <a:srgbClr val="000000"/>
                          </a:solidFill>
                          <a:effectLst/>
                          <a:latin typeface="Calibri" panose="020F0502020204030204" pitchFamily="34" charset="0"/>
                          <a:cs typeface="Calibri" panose="020F0502020204030204" pitchFamily="34" charset="0"/>
                        </a:rPr>
                        <a:t> Limited discussion on the specific modifications to the Sobel operation and their performance compared to traditional de-interlacing algorithms.</a:t>
                      </a: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rgbClr val="73A580"/>
                    </a:solidFill>
                  </a:tcPr>
                </a:tc>
                <a:extLst>
                  <a:ext uri="{0D108BD9-81ED-4DB2-BD59-A6C34878D82A}">
                    <a16:rowId xmlns:a16="http://schemas.microsoft.com/office/drawing/2014/main" val="1507382333"/>
                  </a:ext>
                </a:extLst>
              </a:tr>
            </a:tbl>
          </a:graphicData>
        </a:graphic>
      </p:graphicFrame>
    </p:spTree>
    <p:extLst>
      <p:ext uri="{BB962C8B-B14F-4D97-AF65-F5344CB8AC3E}">
        <p14:creationId xmlns:p14="http://schemas.microsoft.com/office/powerpoint/2010/main" val="2650879545"/>
      </p:ext>
    </p:extLst>
  </p:cSld>
  <p:clrMapOvr>
    <a:masterClrMapping/>
  </p:clrMapOvr>
</p:sld>
</file>

<file path=ppt/theme/theme1.xml><?xml version="1.0" encoding="utf-8"?>
<a:theme xmlns:a="http://schemas.openxmlformats.org/drawingml/2006/main" name="Stroke Recovery Breakthrough by Slidesgo">
  <a:themeElements>
    <a:clrScheme name="Simple Light">
      <a:dk1>
        <a:srgbClr val="CB3C3B"/>
      </a:dk1>
      <a:lt1>
        <a:srgbClr val="FDF4F0"/>
      </a:lt1>
      <a:dk2>
        <a:srgbClr val="601F1A"/>
      </a:dk2>
      <a:lt2>
        <a:srgbClr val="FC8B87"/>
      </a:lt2>
      <a:accent1>
        <a:srgbClr val="F36563"/>
      </a:accent1>
      <a:accent2>
        <a:srgbClr val="FBE2CE"/>
      </a:accent2>
      <a:accent3>
        <a:srgbClr val="FFFFFF"/>
      </a:accent3>
      <a:accent4>
        <a:srgbClr val="FFFFFF"/>
      </a:accent4>
      <a:accent5>
        <a:srgbClr val="FFFFFF"/>
      </a:accent5>
      <a:accent6>
        <a:srgbClr val="FFFFFF"/>
      </a:accent6>
      <a:hlink>
        <a:srgbClr val="601F1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3897</Words>
  <Application>Microsoft Office PowerPoint</Application>
  <PresentationFormat>On-screen Show (16:9)</PresentationFormat>
  <Paragraphs>232</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Inter</vt:lpstr>
      <vt:lpstr>Arial</vt:lpstr>
      <vt:lpstr>Cambria Math</vt:lpstr>
      <vt:lpstr>Times New Roman</vt:lpstr>
      <vt:lpstr>Garet</vt:lpstr>
      <vt:lpstr>Stroke Recovery Breakthrough by Slidesgo</vt:lpstr>
      <vt:lpstr>VLSI Implementation of Edge Detection Operation for Iris Images</vt:lpstr>
      <vt:lpstr>Abstract</vt:lpstr>
      <vt:lpstr>Objective</vt:lpstr>
      <vt:lpstr>Introduction</vt:lpstr>
      <vt:lpstr>Edge detection</vt:lpstr>
      <vt:lpstr>Literature Survey</vt:lpstr>
      <vt:lpstr>Literature Survey</vt:lpstr>
      <vt:lpstr>Literature Survey</vt:lpstr>
      <vt:lpstr>Literature Survey</vt:lpstr>
      <vt:lpstr>Literature Survey</vt:lpstr>
      <vt:lpstr>Summary Of Literature Review</vt:lpstr>
      <vt:lpstr>Sobel Operator</vt:lpstr>
      <vt:lpstr>Block Diagram</vt:lpstr>
      <vt:lpstr>Flow Diagram</vt:lpstr>
      <vt:lpstr>Implementation </vt:lpstr>
      <vt:lpstr>Implementation </vt:lpstr>
      <vt:lpstr>Result </vt:lpstr>
      <vt:lpstr>Implementation</vt:lpstr>
      <vt:lpstr>Graph</vt:lpstr>
      <vt:lpstr>Table</vt:lpstr>
      <vt:lpstr>Results</vt:lpstr>
      <vt:lpstr>Conclusion</vt:lpstr>
      <vt:lpstr>References</vt:lpstr>
      <vt:lpstr>References</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RECOVERY BREAKTHROUGH</dc:title>
  <dc:creator>BijuByju</dc:creator>
  <cp:lastModifiedBy>Godwin N</cp:lastModifiedBy>
  <cp:revision>53</cp:revision>
  <dcterms:modified xsi:type="dcterms:W3CDTF">2024-05-05T09:31:19Z</dcterms:modified>
</cp:coreProperties>
</file>