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  <p:sldMasterId id="2147483702" r:id="rId2"/>
  </p:sldMasterIdLst>
  <p:notesMasterIdLst>
    <p:notesMasterId r:id="rId15"/>
  </p:notesMasterIdLst>
  <p:sldIdLst>
    <p:sldId id="256" r:id="rId3"/>
    <p:sldId id="345" r:id="rId4"/>
    <p:sldId id="348" r:id="rId5"/>
    <p:sldId id="346" r:id="rId6"/>
    <p:sldId id="347" r:id="rId7"/>
    <p:sldId id="349" r:id="rId8"/>
    <p:sldId id="352" r:id="rId9"/>
    <p:sldId id="350" r:id="rId10"/>
    <p:sldId id="351" r:id="rId11"/>
    <p:sldId id="353" r:id="rId12"/>
    <p:sldId id="354" r:id="rId13"/>
    <p:sldId id="344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73E4D8-D593-4982-B5C1-F7E589CFDBC4}">
  <a:tblStyle styleId="{3673E4D8-D593-4982-B5C1-F7E589CFDB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0" autoAdjust="0"/>
  </p:normalViewPr>
  <p:slideViewPr>
    <p:cSldViewPr snapToGrid="0">
      <p:cViewPr>
        <p:scale>
          <a:sx n="90" d="100"/>
          <a:sy n="90" d="100"/>
        </p:scale>
        <p:origin x="1056" y="21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Willkommen zu Kurzpräsentation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>
          <a:extLst>
            <a:ext uri="{FF2B5EF4-FFF2-40B4-BE49-F238E27FC236}">
              <a16:creationId xmlns:a16="http://schemas.microsoft.com/office/drawing/2014/main" id="{5B9D6D93-C6A9-009C-96DD-AB19332BE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8d6673586f_0_492:notes">
            <a:extLst>
              <a:ext uri="{FF2B5EF4-FFF2-40B4-BE49-F238E27FC236}">
                <a16:creationId xmlns:a16="http://schemas.microsoft.com/office/drawing/2014/main" id="{AB5B765E-5EE7-1FBC-E392-02EAD8AE60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8d6673586f_0_492:notes">
            <a:extLst>
              <a:ext uri="{FF2B5EF4-FFF2-40B4-BE49-F238E27FC236}">
                <a16:creationId xmlns:a16="http://schemas.microsoft.com/office/drawing/2014/main" id="{994691E9-722C-5E12-CE04-5DBF929B9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493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>
          <a:extLst>
            <a:ext uri="{FF2B5EF4-FFF2-40B4-BE49-F238E27FC236}">
              <a16:creationId xmlns:a16="http://schemas.microsoft.com/office/drawing/2014/main" id="{A8218D11-2293-C714-85A5-331FAEB20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8d6673586f_0_492:notes">
            <a:extLst>
              <a:ext uri="{FF2B5EF4-FFF2-40B4-BE49-F238E27FC236}">
                <a16:creationId xmlns:a16="http://schemas.microsoft.com/office/drawing/2014/main" id="{9085C556-7741-A385-B402-9D29288870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8d6673586f_0_492:notes">
            <a:extLst>
              <a:ext uri="{FF2B5EF4-FFF2-40B4-BE49-F238E27FC236}">
                <a16:creationId xmlns:a16="http://schemas.microsoft.com/office/drawing/2014/main" id="{EF766F54-F06E-CD3F-AB94-23653858BE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287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5" name="Google Shape;15525;g1389b09d73a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6" name="Google Shape;15526;g1389b09d73a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>
          <a:extLst>
            <a:ext uri="{FF2B5EF4-FFF2-40B4-BE49-F238E27FC236}">
              <a16:creationId xmlns:a16="http://schemas.microsoft.com/office/drawing/2014/main" id="{2DC9EC24-D412-BB2C-94B4-5CA8EEB82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387e4aa072_0_1079:notes">
            <a:extLst>
              <a:ext uri="{FF2B5EF4-FFF2-40B4-BE49-F238E27FC236}">
                <a16:creationId xmlns:a16="http://schemas.microsoft.com/office/drawing/2014/main" id="{BA4B473E-EA8F-2697-7063-366F77E5C2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387e4aa072_0_1079:notes">
            <a:extLst>
              <a:ext uri="{FF2B5EF4-FFF2-40B4-BE49-F238E27FC236}">
                <a16:creationId xmlns:a16="http://schemas.microsoft.com/office/drawing/2014/main" id="{13FA5F97-A46A-D62C-A96F-589BF87F04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Kurz halten, Anforderungen grösstenteils übernommen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Selber vorgenommen zusätzlich: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CH" dirty="0"/>
              <a:t>Projekte erfassen zu können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CH" dirty="0"/>
              <a:t>Kategorien &amp; Status konfigurierbar machen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CH" dirty="0"/>
              <a:t>GitHub Actions kennenzulernen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207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>
          <a:extLst>
            <a:ext uri="{FF2B5EF4-FFF2-40B4-BE49-F238E27FC236}">
              <a16:creationId xmlns:a16="http://schemas.microsoft.com/office/drawing/2014/main" id="{C6260F6F-9F8A-0DEA-C6EC-2DE83668D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8d6673586f_0_216:notes">
            <a:extLst>
              <a:ext uri="{FF2B5EF4-FFF2-40B4-BE49-F238E27FC236}">
                <a16:creationId xmlns:a16="http://schemas.microsoft.com/office/drawing/2014/main" id="{952EA05A-F63D-43D6-2146-F0968F1302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8d6673586f_0_216:notes">
            <a:extLst>
              <a:ext uri="{FF2B5EF4-FFF2-40B4-BE49-F238E27FC236}">
                <a16:creationId xmlns:a16="http://schemas.microsoft.com/office/drawing/2014/main" id="{C906BFC5-E380-9842-D1F5-3D3B632854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dirty="0"/>
              <a:t>GitHub Repository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dirty="0"/>
              <a:t>User Stories als </a:t>
            </a:r>
            <a:r>
              <a:rPr lang="de-CH" dirty="0" err="1"/>
              <a:t>Issues</a:t>
            </a:r>
            <a:r>
              <a:rPr lang="de-CH" dirty="0"/>
              <a:t> erfasst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dirty="0"/>
              <a:t>Projekt Initiiert, </a:t>
            </a:r>
            <a:r>
              <a:rPr lang="de-CH" dirty="0" err="1"/>
              <a:t>Markdown</a:t>
            </a:r>
            <a:r>
              <a:rPr lang="de-CH" dirty="0"/>
              <a:t> Dokumentationsvorlage erstellt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dirty="0"/>
              <a:t>Actions, </a:t>
            </a:r>
            <a:r>
              <a:rPr lang="de-CH" dirty="0" err="1"/>
              <a:t>z.B</a:t>
            </a:r>
            <a:r>
              <a:rPr lang="de-CH" dirty="0"/>
              <a:t> </a:t>
            </a:r>
            <a:r>
              <a:rPr lang="de-CH" dirty="0" err="1"/>
              <a:t>Markdown</a:t>
            </a:r>
            <a:r>
              <a:rPr lang="de-CH" dirty="0"/>
              <a:t> zu PDF zum Kennenlernen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dirty="0"/>
              <a:t>Technologie Auswahl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dirty="0"/>
              <a:t>Vorschläge aus Unterricht 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dirty="0"/>
              <a:t>Recherche bzw. Interesse (vor allem Backend) ausgewählt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dirty="0"/>
              <a:t>Entwicklung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dirty="0"/>
              <a:t>Nach Priorität Umgesetzt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dirty="0"/>
              <a:t>Zuerst </a:t>
            </a:r>
            <a:r>
              <a:rPr lang="de-CH" dirty="0" err="1"/>
              <a:t>vorallem</a:t>
            </a:r>
            <a:r>
              <a:rPr lang="de-CH" dirty="0"/>
              <a:t> Frontend mit Mock Data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dirty="0"/>
              <a:t>Dann Backend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dirty="0"/>
              <a:t>Grösseres </a:t>
            </a:r>
            <a:r>
              <a:rPr lang="de-CH" dirty="0" err="1"/>
              <a:t>Refactoring</a:t>
            </a:r>
            <a:endParaRPr lang="de-CH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dirty="0"/>
              <a:t>Fortschritt Dokumentiert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dirty="0"/>
              <a:t>Abschluss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dirty="0" err="1"/>
              <a:t>Deployment</a:t>
            </a:r>
            <a:r>
              <a:rPr lang="de-CH" dirty="0"/>
              <a:t> fertiggestellt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dirty="0"/>
              <a:t>Offenes Dokumentiert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dirty="0"/>
              <a:t>Dokumentation verfeinert &amp; Reflexion geschrieben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854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>
          <a:extLst>
            <a:ext uri="{FF2B5EF4-FFF2-40B4-BE49-F238E27FC236}">
              <a16:creationId xmlns:a16="http://schemas.microsoft.com/office/drawing/2014/main" id="{80156D09-9F1A-2580-8377-E3E395CBA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48fa07cf18_0_10:notes">
            <a:extLst>
              <a:ext uri="{FF2B5EF4-FFF2-40B4-BE49-F238E27FC236}">
                <a16:creationId xmlns:a16="http://schemas.microsoft.com/office/drawing/2014/main" id="{25641D81-5923-9B9E-5777-14FB95A9BF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48fa07cf18_0_10:notes">
            <a:extLst>
              <a:ext uri="{FF2B5EF4-FFF2-40B4-BE49-F238E27FC236}">
                <a16:creationId xmlns:a16="http://schemas.microsoft.com/office/drawing/2014/main" id="{F9533305-6DCE-A196-103D-22B2E24BE5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Für folgenden Technologie Stack entschieden: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Frontend: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CH" dirty="0"/>
              <a:t>Angular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CH" dirty="0"/>
              <a:t>Angular Material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Backend: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CH" dirty="0"/>
              <a:t>Express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CH" dirty="0" err="1"/>
              <a:t>TypeORM</a:t>
            </a:r>
            <a:r>
              <a:rPr lang="de-CH" dirty="0"/>
              <a:t> &amp; MySQL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Authentifizierung: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CH" dirty="0"/>
              <a:t>JWT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de-CH" dirty="0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910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>
          <a:extLst>
            <a:ext uri="{FF2B5EF4-FFF2-40B4-BE49-F238E27FC236}">
              <a16:creationId xmlns:a16="http://schemas.microsoft.com/office/drawing/2014/main" id="{AC5E04E5-F98F-67BF-6DFB-D571C957F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8d6673586f_0_541:notes">
            <a:extLst>
              <a:ext uri="{FF2B5EF4-FFF2-40B4-BE49-F238E27FC236}">
                <a16:creationId xmlns:a16="http://schemas.microsoft.com/office/drawing/2014/main" id="{79ECDEE6-8CFE-E533-AE61-2FBC649E1A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8d6673586f_0_541:notes">
            <a:extLst>
              <a:ext uri="{FF2B5EF4-FFF2-40B4-BE49-F238E27FC236}">
                <a16:creationId xmlns:a16="http://schemas.microsoft.com/office/drawing/2014/main" id="{6F54D798-6E00-583C-45AB-18D6CB000D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510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>
          <a:extLst>
            <a:ext uri="{FF2B5EF4-FFF2-40B4-BE49-F238E27FC236}">
              <a16:creationId xmlns:a16="http://schemas.microsoft.com/office/drawing/2014/main" id="{55953BFA-6542-77E2-2A23-F323096A1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8d6673586f_0_714:notes">
            <a:extLst>
              <a:ext uri="{FF2B5EF4-FFF2-40B4-BE49-F238E27FC236}">
                <a16:creationId xmlns:a16="http://schemas.microsoft.com/office/drawing/2014/main" id="{01D07F28-5BB8-5DF3-82BF-13D5F936A1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8d6673586f_0_714:notes">
            <a:extLst>
              <a:ext uri="{FF2B5EF4-FFF2-40B4-BE49-F238E27FC236}">
                <a16:creationId xmlns:a16="http://schemas.microsoft.com/office/drawing/2014/main" id="{B5BCCDE4-FE10-9C41-625E-FAC273F7B3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0425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>
          <a:extLst>
            <a:ext uri="{FF2B5EF4-FFF2-40B4-BE49-F238E27FC236}">
              <a16:creationId xmlns:a16="http://schemas.microsoft.com/office/drawing/2014/main" id="{28C9EE35-6A85-CDBC-1237-0F56C206C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8d6673586f_0_492:notes">
            <a:extLst>
              <a:ext uri="{FF2B5EF4-FFF2-40B4-BE49-F238E27FC236}">
                <a16:creationId xmlns:a16="http://schemas.microsoft.com/office/drawing/2014/main" id="{ED1CF6DD-3A96-AAB9-7809-0D2EF69443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8d6673586f_0_492:notes">
            <a:extLst>
              <a:ext uri="{FF2B5EF4-FFF2-40B4-BE49-F238E27FC236}">
                <a16:creationId xmlns:a16="http://schemas.microsoft.com/office/drawing/2014/main" id="{53B01DAF-9D8A-E4CD-BD49-5B4BC0D0A6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9210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>
          <a:extLst>
            <a:ext uri="{FF2B5EF4-FFF2-40B4-BE49-F238E27FC236}">
              <a16:creationId xmlns:a16="http://schemas.microsoft.com/office/drawing/2014/main" id="{3F90C517-043A-8963-BB48-D7AAEC08B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8d6673586f_0_492:notes">
            <a:extLst>
              <a:ext uri="{FF2B5EF4-FFF2-40B4-BE49-F238E27FC236}">
                <a16:creationId xmlns:a16="http://schemas.microsoft.com/office/drawing/2014/main" id="{C5EA137E-73D9-7D5A-C445-A0E5ADCE77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8d6673586f_0_492:notes">
            <a:extLst>
              <a:ext uri="{FF2B5EF4-FFF2-40B4-BE49-F238E27FC236}">
                <a16:creationId xmlns:a16="http://schemas.microsoft.com/office/drawing/2014/main" id="{7EFB7BCE-8B55-6CDB-7E8A-D67F09DE9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590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>
          <a:extLst>
            <a:ext uri="{FF2B5EF4-FFF2-40B4-BE49-F238E27FC236}">
              <a16:creationId xmlns:a16="http://schemas.microsoft.com/office/drawing/2014/main" id="{50FBE9CE-70AD-FE60-CA3B-52EC91C91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48fa07cf18_0_10:notes">
            <a:extLst>
              <a:ext uri="{FF2B5EF4-FFF2-40B4-BE49-F238E27FC236}">
                <a16:creationId xmlns:a16="http://schemas.microsoft.com/office/drawing/2014/main" id="{38D74FBC-E7A0-5685-726A-5E8F2F4F7F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48fa07cf18_0_10:notes">
            <a:extLst>
              <a:ext uri="{FF2B5EF4-FFF2-40B4-BE49-F238E27FC236}">
                <a16:creationId xmlns:a16="http://schemas.microsoft.com/office/drawing/2014/main" id="{51A27DEE-9E0A-9CB9-7EF4-895445164A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Für folgenden Technologie Stack entschieden: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Frontend: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CH" dirty="0"/>
              <a:t>Angular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CH" dirty="0"/>
              <a:t>Angular Material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Backend: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CH" dirty="0"/>
              <a:t>Express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CH" dirty="0" err="1"/>
              <a:t>TypeORM</a:t>
            </a:r>
            <a:r>
              <a:rPr lang="de-CH" dirty="0"/>
              <a:t> &amp; MySQL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Authentifizierung: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CH" dirty="0"/>
              <a:t>JWT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de-CH" dirty="0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95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0300" y="0"/>
            <a:ext cx="52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26275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26275" y="2914050"/>
            <a:ext cx="3904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2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/>
          <p:nvPr/>
        </p:nvSpPr>
        <p:spPr>
          <a:xfrm flipH="1">
            <a:off x="177" y="0"/>
            <a:ext cx="4846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2"/>
          <p:cNvSpPr/>
          <p:nvPr/>
        </p:nvSpPr>
        <p:spPr>
          <a:xfrm flipH="1">
            <a:off x="8406475" y="0"/>
            <a:ext cx="737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-2871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0" y="460071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/>
          <p:nvPr/>
        </p:nvSpPr>
        <p:spPr>
          <a:xfrm>
            <a:off x="457205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5440675" y="1569948"/>
            <a:ext cx="2990100" cy="8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500" b="1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ubTitle" idx="1"/>
          </p:nvPr>
        </p:nvSpPr>
        <p:spPr>
          <a:xfrm>
            <a:off x="5440525" y="2439495"/>
            <a:ext cx="29901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BLANK_1_2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/>
          <p:nvPr/>
        </p:nvSpPr>
        <p:spPr>
          <a:xfrm>
            <a:off x="75" y="-64600"/>
            <a:ext cx="9144000" cy="60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3"/>
          <p:cNvSpPr/>
          <p:nvPr/>
        </p:nvSpPr>
        <p:spPr>
          <a:xfrm rot="10800000">
            <a:off x="100" y="4590046"/>
            <a:ext cx="9144000" cy="5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subTitle" idx="1"/>
          </p:nvPr>
        </p:nvSpPr>
        <p:spPr>
          <a:xfrm flipH="1">
            <a:off x="4837463" y="3437225"/>
            <a:ext cx="3150300" cy="10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title"/>
          </p:nvPr>
        </p:nvSpPr>
        <p:spPr>
          <a:xfrm flipH="1">
            <a:off x="1156188" y="3471125"/>
            <a:ext cx="35454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9pPr>
          </a:lstStyle>
          <a:p>
            <a:endParaRPr/>
          </a:p>
        </p:txBody>
      </p:sp>
      <p:sp>
        <p:nvSpPr>
          <p:cNvPr id="159" name="Google Shape;159;p33"/>
          <p:cNvSpPr>
            <a:spLocks noGrp="1"/>
          </p:cNvSpPr>
          <p:nvPr>
            <p:ph type="pic" idx="2"/>
          </p:nvPr>
        </p:nvSpPr>
        <p:spPr>
          <a:xfrm>
            <a:off x="713225" y="910400"/>
            <a:ext cx="7717500" cy="245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>
            <a:spLocks noGrp="1"/>
          </p:cNvSpPr>
          <p:nvPr>
            <p:ph type="subTitle" idx="1"/>
          </p:nvPr>
        </p:nvSpPr>
        <p:spPr>
          <a:xfrm>
            <a:off x="3581207" y="1678400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subTitle" idx="2"/>
          </p:nvPr>
        </p:nvSpPr>
        <p:spPr>
          <a:xfrm>
            <a:off x="6060025" y="1589600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subTitle" idx="3"/>
          </p:nvPr>
        </p:nvSpPr>
        <p:spPr>
          <a:xfrm>
            <a:off x="3581207" y="2163725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subTitle" idx="4"/>
          </p:nvPr>
        </p:nvSpPr>
        <p:spPr>
          <a:xfrm>
            <a:off x="713375" y="2074925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subTitle" idx="5"/>
          </p:nvPr>
        </p:nvSpPr>
        <p:spPr>
          <a:xfrm>
            <a:off x="3581207" y="2649050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subTitle" idx="6"/>
          </p:nvPr>
        </p:nvSpPr>
        <p:spPr>
          <a:xfrm>
            <a:off x="6060025" y="2560250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subTitle" idx="7"/>
          </p:nvPr>
        </p:nvSpPr>
        <p:spPr>
          <a:xfrm>
            <a:off x="3581207" y="3134375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43"/>
          <p:cNvSpPr txBox="1">
            <a:spLocks noGrp="1"/>
          </p:cNvSpPr>
          <p:nvPr>
            <p:ph type="subTitle" idx="8"/>
          </p:nvPr>
        </p:nvSpPr>
        <p:spPr>
          <a:xfrm>
            <a:off x="713375" y="3045575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subTitle" idx="9"/>
          </p:nvPr>
        </p:nvSpPr>
        <p:spPr>
          <a:xfrm>
            <a:off x="3581207" y="3619700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subTitle" idx="13"/>
          </p:nvPr>
        </p:nvSpPr>
        <p:spPr>
          <a:xfrm>
            <a:off x="6060025" y="3530900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3" name="Google Shape;263;p43"/>
          <p:cNvSpPr txBox="1">
            <a:spLocks noGrp="1"/>
          </p:cNvSpPr>
          <p:nvPr>
            <p:ph type="subTitle" idx="14"/>
          </p:nvPr>
        </p:nvSpPr>
        <p:spPr>
          <a:xfrm>
            <a:off x="3581188" y="4105025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43"/>
          <p:cNvSpPr txBox="1">
            <a:spLocks noGrp="1"/>
          </p:cNvSpPr>
          <p:nvPr>
            <p:ph type="subTitle" idx="15"/>
          </p:nvPr>
        </p:nvSpPr>
        <p:spPr>
          <a:xfrm>
            <a:off x="713375" y="4016225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6" name="Google Shape;266;p43"/>
          <p:cNvSpPr/>
          <p:nvPr/>
        </p:nvSpPr>
        <p:spPr>
          <a:xfrm>
            <a:off x="75" y="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7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>
            <a:spLocks noGrp="1"/>
          </p:cNvSpPr>
          <p:nvPr>
            <p:ph type="subTitle" idx="1"/>
          </p:nvPr>
        </p:nvSpPr>
        <p:spPr>
          <a:xfrm>
            <a:off x="2088025" y="1318738"/>
            <a:ext cx="39045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subTitle" idx="2"/>
          </p:nvPr>
        </p:nvSpPr>
        <p:spPr>
          <a:xfrm>
            <a:off x="3002425" y="2753213"/>
            <a:ext cx="39045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subTitle" idx="3"/>
          </p:nvPr>
        </p:nvSpPr>
        <p:spPr>
          <a:xfrm>
            <a:off x="3916825" y="4187675"/>
            <a:ext cx="39045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0" name="Google Shape;280;p45"/>
          <p:cNvSpPr/>
          <p:nvPr/>
        </p:nvSpPr>
        <p:spPr>
          <a:xfrm>
            <a:off x="0" y="0"/>
            <a:ext cx="1593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title" hasCustomPrompt="1"/>
          </p:nvPr>
        </p:nvSpPr>
        <p:spPr>
          <a:xfrm>
            <a:off x="2088025" y="601525"/>
            <a:ext cx="3904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45"/>
          <p:cNvSpPr txBox="1">
            <a:spLocks noGrp="1"/>
          </p:cNvSpPr>
          <p:nvPr>
            <p:ph type="title" idx="4" hasCustomPrompt="1"/>
          </p:nvPr>
        </p:nvSpPr>
        <p:spPr>
          <a:xfrm>
            <a:off x="3002425" y="2035913"/>
            <a:ext cx="3904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 idx="5" hasCustomPrompt="1"/>
          </p:nvPr>
        </p:nvSpPr>
        <p:spPr>
          <a:xfrm>
            <a:off x="3916825" y="3470375"/>
            <a:ext cx="3904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1">
    <p:bg>
      <p:bgPr>
        <a:solidFill>
          <a:schemeClr val="dk2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>
            <a:spLocks noGrp="1"/>
          </p:cNvSpPr>
          <p:nvPr>
            <p:ph type="subTitle" idx="1"/>
          </p:nvPr>
        </p:nvSpPr>
        <p:spPr>
          <a:xfrm>
            <a:off x="713225" y="2576700"/>
            <a:ext cx="3904500" cy="1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50"/>
          <p:cNvSpPr txBox="1"/>
          <p:nvPr/>
        </p:nvSpPr>
        <p:spPr>
          <a:xfrm>
            <a:off x="5060875" y="3721805"/>
            <a:ext cx="33699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50"/>
          <p:cNvSpPr txBox="1">
            <a:spLocks noGrp="1"/>
          </p:cNvSpPr>
          <p:nvPr>
            <p:ph type="title"/>
          </p:nvPr>
        </p:nvSpPr>
        <p:spPr>
          <a:xfrm>
            <a:off x="713225" y="1357500"/>
            <a:ext cx="3904500" cy="1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Playfair Display"/>
              <a:buNone/>
              <a:defRPr sz="7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2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/>
          <p:nvPr/>
        </p:nvSpPr>
        <p:spPr>
          <a:xfrm>
            <a:off x="0" y="0"/>
            <a:ext cx="2461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1"/>
          <p:cNvSpPr/>
          <p:nvPr/>
        </p:nvSpPr>
        <p:spPr>
          <a:xfrm flipH="1">
            <a:off x="2326200" y="1459050"/>
            <a:ext cx="6817800" cy="222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1" r:id="rId4"/>
    <p:sldLayoutId id="2147483679" r:id="rId5"/>
    <p:sldLayoutId id="2147483689" r:id="rId6"/>
    <p:sldLayoutId id="2147483691" r:id="rId7"/>
    <p:sldLayoutId id="2147483696" r:id="rId8"/>
    <p:sldLayoutId id="2147483697" r:id="rId9"/>
    <p:sldLayoutId id="214748369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5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>
            <a:spLocks noGrp="1"/>
          </p:cNvSpPr>
          <p:nvPr>
            <p:ph type="ctrTitle"/>
          </p:nvPr>
        </p:nvSpPr>
        <p:spPr>
          <a:xfrm>
            <a:off x="4526275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WEBLAB</a:t>
            </a:r>
            <a:br>
              <a:rPr lang="en" dirty="0"/>
            </a:br>
            <a:r>
              <a:rPr lang="en" dirty="0"/>
              <a:t>Radar App</a:t>
            </a:r>
            <a:endParaRPr dirty="0"/>
          </a:p>
        </p:txBody>
      </p:sp>
      <p:sp>
        <p:nvSpPr>
          <p:cNvPr id="333" name="Google Shape;333;p56"/>
          <p:cNvSpPr txBox="1">
            <a:spLocks noGrp="1"/>
          </p:cNvSpPr>
          <p:nvPr>
            <p:ph type="subTitle" idx="1"/>
          </p:nvPr>
        </p:nvSpPr>
        <p:spPr>
          <a:xfrm>
            <a:off x="4526275" y="2914050"/>
            <a:ext cx="3904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Gian Ott | 02.03.2024</a:t>
            </a:r>
            <a:endParaRPr dirty="0"/>
          </a:p>
        </p:txBody>
      </p:sp>
      <p:pic>
        <p:nvPicPr>
          <p:cNvPr id="1026" name="Picture 2" descr="Radar Special Flat icon">
            <a:extLst>
              <a:ext uri="{FF2B5EF4-FFF2-40B4-BE49-F238E27FC236}">
                <a16:creationId xmlns:a16="http://schemas.microsoft.com/office/drawing/2014/main" id="{3F038FCD-3DE7-0487-F998-49EBC6CF4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72" b="-561"/>
          <a:stretch/>
        </p:blipFill>
        <p:spPr bwMode="auto">
          <a:xfrm>
            <a:off x="378180" y="1080804"/>
            <a:ext cx="3126826" cy="308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>
          <a:extLst>
            <a:ext uri="{FF2B5EF4-FFF2-40B4-BE49-F238E27FC236}">
              <a16:creationId xmlns:a16="http://schemas.microsoft.com/office/drawing/2014/main" id="{8C677CCE-A3C7-8AA0-73A7-3CC8DAA6E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6">
            <a:extLst>
              <a:ext uri="{FF2B5EF4-FFF2-40B4-BE49-F238E27FC236}">
                <a16:creationId xmlns:a16="http://schemas.microsoft.com/office/drawing/2014/main" id="{096A91F6-3631-6326-0867-EEB402ED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36015" y="2298750"/>
            <a:ext cx="4051539" cy="546000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Struktur</a:t>
            </a:r>
            <a:endParaRPr lang="en-CH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CE07E-92A1-454E-E04A-5CF00975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60" y="1401473"/>
            <a:ext cx="1810003" cy="2934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E306C5-22B0-7465-8948-8E374FBBD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115" y="142536"/>
            <a:ext cx="2210108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0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>
          <a:extLst>
            <a:ext uri="{FF2B5EF4-FFF2-40B4-BE49-F238E27FC236}">
              <a16:creationId xmlns:a16="http://schemas.microsoft.com/office/drawing/2014/main" id="{74FE0A38-B4DF-03C3-B7B4-55A16C396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6">
            <a:extLst>
              <a:ext uri="{FF2B5EF4-FFF2-40B4-BE49-F238E27FC236}">
                <a16:creationId xmlns:a16="http://schemas.microsoft.com/office/drawing/2014/main" id="{535D21F3-9FC1-635F-EB14-54313E84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36015" y="2298750"/>
            <a:ext cx="4051539" cy="546000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Unit Test</a:t>
            </a:r>
            <a:endParaRPr lang="en-CH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3FD76-1A99-3A4F-B403-AC96BC051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021" y="193507"/>
            <a:ext cx="5844208" cy="47564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8696B-CCCF-82E9-DD11-BFEDE64C97F5}"/>
              </a:ext>
            </a:extLst>
          </p:cNvPr>
          <p:cNvSpPr/>
          <p:nvPr/>
        </p:nvSpPr>
        <p:spPr>
          <a:xfrm>
            <a:off x="3357885" y="1834855"/>
            <a:ext cx="1837845" cy="205891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7FE204-8ACE-4936-7262-648C1298EE76}"/>
              </a:ext>
            </a:extLst>
          </p:cNvPr>
          <p:cNvSpPr/>
          <p:nvPr/>
        </p:nvSpPr>
        <p:spPr>
          <a:xfrm>
            <a:off x="3357885" y="2600134"/>
            <a:ext cx="2285961" cy="205891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1E8B2-48DC-F79D-7652-A80B685454FB}"/>
              </a:ext>
            </a:extLst>
          </p:cNvPr>
          <p:cNvSpPr/>
          <p:nvPr/>
        </p:nvSpPr>
        <p:spPr>
          <a:xfrm>
            <a:off x="3357884" y="4127162"/>
            <a:ext cx="3145861" cy="205891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959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28" name="Google Shape;15528;p14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>
          <a:extLst>
            <a:ext uri="{FF2B5EF4-FFF2-40B4-BE49-F238E27FC236}">
              <a16:creationId xmlns:a16="http://schemas.microsoft.com/office/drawing/2014/main" id="{2A0E1C62-E454-48FB-84A2-3220B0791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9">
            <a:extLst>
              <a:ext uri="{FF2B5EF4-FFF2-40B4-BE49-F238E27FC236}">
                <a16:creationId xmlns:a16="http://schemas.microsoft.com/office/drawing/2014/main" id="{07C68168-37E1-8239-87DD-59E060D837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4303485" y="3614057"/>
            <a:ext cx="3684277" cy="832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Projekte, Technologien zuordnen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Kategorien &amp; Status konfigurierbar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/>
              <a:t>CI/CD mit GitHub Actions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31" name="Google Shape;631;p79">
            <a:extLst>
              <a:ext uri="{FF2B5EF4-FFF2-40B4-BE49-F238E27FC236}">
                <a16:creationId xmlns:a16="http://schemas.microsoft.com/office/drawing/2014/main" id="{32B2EF45-2AD6-BA77-1B73-60CE34F07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156188" y="3471125"/>
            <a:ext cx="2907812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</a:t>
            </a:r>
            <a:br>
              <a:rPr lang="en" dirty="0"/>
            </a:br>
            <a:r>
              <a:rPr lang="en" dirty="0"/>
              <a:t>Radar</a:t>
            </a:r>
            <a:endParaRPr dirty="0"/>
          </a:p>
        </p:txBody>
      </p:sp>
      <p:sp>
        <p:nvSpPr>
          <p:cNvPr id="636" name="Google Shape;636;p79">
            <a:hlinkClick r:id="rId3" action="ppaction://hlinksldjump"/>
            <a:extLst>
              <a:ext uri="{FF2B5EF4-FFF2-40B4-BE49-F238E27FC236}">
                <a16:creationId xmlns:a16="http://schemas.microsoft.com/office/drawing/2014/main" id="{60EF16D3-176C-89CF-F064-04D3E19B4CD1}"/>
              </a:ext>
            </a:extLst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F29EE-F600-649B-19CF-54F68779FD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156"/>
          <a:stretch/>
        </p:blipFill>
        <p:spPr>
          <a:xfrm>
            <a:off x="767899" y="658865"/>
            <a:ext cx="7905182" cy="26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0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>
          <a:extLst>
            <a:ext uri="{FF2B5EF4-FFF2-40B4-BE49-F238E27FC236}">
              <a16:creationId xmlns:a16="http://schemas.microsoft.com/office/drawing/2014/main" id="{B13A8429-1AE2-5BDA-ECD7-F82C0CBAD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2" name="Google Shape;1152;p101">
            <a:extLst>
              <a:ext uri="{FF2B5EF4-FFF2-40B4-BE49-F238E27FC236}">
                <a16:creationId xmlns:a16="http://schemas.microsoft.com/office/drawing/2014/main" id="{6A002AE1-86A3-7686-A58B-8762107AAEE2}"/>
              </a:ext>
            </a:extLst>
          </p:cNvPr>
          <p:cNvCxnSpPr>
            <a:stCxn id="1153" idx="1"/>
            <a:endCxn id="1154" idx="3"/>
          </p:cNvCxnSpPr>
          <p:nvPr/>
        </p:nvCxnSpPr>
        <p:spPr>
          <a:xfrm>
            <a:off x="891902" y="1994247"/>
            <a:ext cx="739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5" name="Google Shape;1155;p101">
            <a:extLst>
              <a:ext uri="{FF2B5EF4-FFF2-40B4-BE49-F238E27FC236}">
                <a16:creationId xmlns:a16="http://schemas.microsoft.com/office/drawing/2014/main" id="{D9517631-4628-4D73-BDC4-341B0ECD4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8702" y="-6470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Methodik &amp; Vorgehen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56" name="Google Shape;1156;p101">
            <a:extLst>
              <a:ext uri="{FF2B5EF4-FFF2-40B4-BE49-F238E27FC236}">
                <a16:creationId xmlns:a16="http://schemas.microsoft.com/office/drawing/2014/main" id="{51ACA52A-B673-9172-2B02-3D118277E99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7085" y="3315554"/>
            <a:ext cx="150545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400" dirty="0">
                <a:solidFill>
                  <a:schemeClr val="dk1"/>
                </a:solidFill>
              </a:rPr>
              <a:t>User Stories &amp;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400" dirty="0">
                <a:solidFill>
                  <a:schemeClr val="dk1"/>
                </a:solidFill>
              </a:rPr>
              <a:t>Actions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1157" name="Google Shape;1157;p101">
            <a:extLst>
              <a:ext uri="{FF2B5EF4-FFF2-40B4-BE49-F238E27FC236}">
                <a16:creationId xmlns:a16="http://schemas.microsoft.com/office/drawing/2014/main" id="{A99FE79C-9BB0-83E6-4D96-48818B62E87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895033" y="3316404"/>
            <a:ext cx="13047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</a:rPr>
              <a:t>Unterricht</a:t>
            </a:r>
            <a:r>
              <a:rPr lang="en-US" sz="1400" dirty="0">
                <a:solidFill>
                  <a:schemeClr val="dk1"/>
                </a:solidFill>
              </a:rPr>
              <a:t> &amp;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Recherche</a:t>
            </a:r>
            <a:endParaRPr lang="en-US" sz="14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158" name="Google Shape;1158;p101">
            <a:extLst>
              <a:ext uri="{FF2B5EF4-FFF2-40B4-BE49-F238E27FC236}">
                <a16:creationId xmlns:a16="http://schemas.microsoft.com/office/drawing/2014/main" id="{FC658327-1734-CD33-0606-04C5D387CA3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735118" y="3293072"/>
            <a:ext cx="1816236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Refactoring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Dokumentation</a:t>
            </a:r>
          </a:p>
        </p:txBody>
      </p:sp>
      <p:sp>
        <p:nvSpPr>
          <p:cNvPr id="1159" name="Google Shape;1159;p101">
            <a:extLst>
              <a:ext uri="{FF2B5EF4-FFF2-40B4-BE49-F238E27FC236}">
                <a16:creationId xmlns:a16="http://schemas.microsoft.com/office/drawing/2014/main" id="{B84A0DBD-0AC4-7857-129D-467174C37F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923281" y="3290914"/>
            <a:ext cx="1709346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ffene ToDo’s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Reflexion</a:t>
            </a:r>
            <a:endParaRPr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3" name="Google Shape;1153;p101">
            <a:extLst>
              <a:ext uri="{FF2B5EF4-FFF2-40B4-BE49-F238E27FC236}">
                <a16:creationId xmlns:a16="http://schemas.microsoft.com/office/drawing/2014/main" id="{7874FC34-0380-A7E2-8F5F-61A7A8F793DC}"/>
              </a:ext>
            </a:extLst>
          </p:cNvPr>
          <p:cNvSpPr/>
          <p:nvPr/>
        </p:nvSpPr>
        <p:spPr>
          <a:xfrm>
            <a:off x="891902" y="1489197"/>
            <a:ext cx="1010100" cy="101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0" name="Google Shape;1160;p101">
            <a:extLst>
              <a:ext uri="{FF2B5EF4-FFF2-40B4-BE49-F238E27FC236}">
                <a16:creationId xmlns:a16="http://schemas.microsoft.com/office/drawing/2014/main" id="{E17657E5-252E-85D5-1ED5-30424774ECF5}"/>
              </a:ext>
            </a:extLst>
          </p:cNvPr>
          <p:cNvSpPr/>
          <p:nvPr/>
        </p:nvSpPr>
        <p:spPr>
          <a:xfrm>
            <a:off x="3018905" y="1489197"/>
            <a:ext cx="1010100" cy="101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101">
            <a:extLst>
              <a:ext uri="{FF2B5EF4-FFF2-40B4-BE49-F238E27FC236}">
                <a16:creationId xmlns:a16="http://schemas.microsoft.com/office/drawing/2014/main" id="{58F35FD4-23DD-C458-304C-3E093F1B7CB1}"/>
              </a:ext>
            </a:extLst>
          </p:cNvPr>
          <p:cNvSpPr/>
          <p:nvPr/>
        </p:nvSpPr>
        <p:spPr>
          <a:xfrm>
            <a:off x="5145893" y="1489197"/>
            <a:ext cx="1010100" cy="101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101">
            <a:extLst>
              <a:ext uri="{FF2B5EF4-FFF2-40B4-BE49-F238E27FC236}">
                <a16:creationId xmlns:a16="http://schemas.microsoft.com/office/drawing/2014/main" id="{18B573F3-6C2C-9DE8-B66A-763F3F78EB1C}"/>
              </a:ext>
            </a:extLst>
          </p:cNvPr>
          <p:cNvSpPr/>
          <p:nvPr/>
        </p:nvSpPr>
        <p:spPr>
          <a:xfrm>
            <a:off x="7272904" y="1489197"/>
            <a:ext cx="1010100" cy="101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101">
            <a:extLst>
              <a:ext uri="{FF2B5EF4-FFF2-40B4-BE49-F238E27FC236}">
                <a16:creationId xmlns:a16="http://schemas.microsoft.com/office/drawing/2014/main" id="{DA63F2BE-20FA-0CA6-BA36-B767B9FEC1D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09053" y="2798289"/>
            <a:ext cx="2101514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GitHub Repo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187" name="Google Shape;1187;p101">
            <a:extLst>
              <a:ext uri="{FF2B5EF4-FFF2-40B4-BE49-F238E27FC236}">
                <a16:creationId xmlns:a16="http://schemas.microsoft.com/office/drawing/2014/main" id="{2AD7BCB4-73CB-368F-1F25-78556430F41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549113" y="2759289"/>
            <a:ext cx="1949683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Tech Auswahl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101">
            <a:extLst>
              <a:ext uri="{FF2B5EF4-FFF2-40B4-BE49-F238E27FC236}">
                <a16:creationId xmlns:a16="http://schemas.microsoft.com/office/drawing/2014/main" id="{9317C343-C39E-68CC-DC0C-508C673C0F7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754531" y="2777720"/>
            <a:ext cx="1816237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Entwicklung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9" name="Google Shape;1189;p101">
            <a:extLst>
              <a:ext uri="{FF2B5EF4-FFF2-40B4-BE49-F238E27FC236}">
                <a16:creationId xmlns:a16="http://schemas.microsoft.com/office/drawing/2014/main" id="{3E9E4E6B-957B-BF57-B34D-AB8F400652A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970494" y="2798289"/>
            <a:ext cx="1537137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Abschluss</a:t>
            </a: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4" name="Picture 2" descr="Github Logo - Free social media icons">
            <a:extLst>
              <a:ext uri="{FF2B5EF4-FFF2-40B4-BE49-F238E27FC236}">
                <a16:creationId xmlns:a16="http://schemas.microsoft.com/office/drawing/2014/main" id="{5697A9BC-556A-E518-E62E-380A2A4A5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35" y="1607531"/>
            <a:ext cx="761433" cy="76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(Framework) - Vikipedi">
            <a:extLst>
              <a:ext uri="{FF2B5EF4-FFF2-40B4-BE49-F238E27FC236}">
                <a16:creationId xmlns:a16="http://schemas.microsoft.com/office/drawing/2014/main" id="{4AB597CC-9E43-E6CB-7D66-F3435285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493" y="1488470"/>
            <a:ext cx="1046921" cy="104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oftware development Generic Detailed Outline icon">
            <a:extLst>
              <a:ext uri="{FF2B5EF4-FFF2-40B4-BE49-F238E27FC236}">
                <a16:creationId xmlns:a16="http://schemas.microsoft.com/office/drawing/2014/main" id="{6A5D64EA-CFAD-3950-C384-704BA08DC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725" y="1567142"/>
            <a:ext cx="842212" cy="84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ign Document icon PNG and SVG Vector Free Download">
            <a:extLst>
              <a:ext uri="{FF2B5EF4-FFF2-40B4-BE49-F238E27FC236}">
                <a16:creationId xmlns:a16="http://schemas.microsoft.com/office/drawing/2014/main" id="{4F74D727-E32C-201A-26BC-081BF893D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39" y="1594447"/>
            <a:ext cx="783029" cy="80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15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>
          <a:extLst>
            <a:ext uri="{FF2B5EF4-FFF2-40B4-BE49-F238E27FC236}">
              <a16:creationId xmlns:a16="http://schemas.microsoft.com/office/drawing/2014/main" id="{56FB5E50-DFD3-BE0B-8969-07D79830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BD2CD477-F86C-6B4E-9627-CB12AB45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0"/>
            <a:ext cx="7717500" cy="546000"/>
          </a:xfrm>
        </p:spPr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Technologie Stack</a:t>
            </a:r>
            <a:endParaRPr lang="en-CH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7AD1025-828F-3FB6-F993-E12F5A9A5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90" y="609694"/>
            <a:ext cx="7989689" cy="45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>
          <a:extLst>
            <a:ext uri="{FF2B5EF4-FFF2-40B4-BE49-F238E27FC236}">
              <a16:creationId xmlns:a16="http://schemas.microsoft.com/office/drawing/2014/main" id="{DFD7410E-13AA-20FF-E8B0-A426DEA38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11">
            <a:hlinkClick r:id="rId3" action="ppaction://hlinksldjump"/>
            <a:extLst>
              <a:ext uri="{FF2B5EF4-FFF2-40B4-BE49-F238E27FC236}">
                <a16:creationId xmlns:a16="http://schemas.microsoft.com/office/drawing/2014/main" id="{F368AB35-7BC5-C1E9-6770-D494AC3989A7}"/>
              </a:ext>
            </a:extLst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1379;p113">
            <a:extLst>
              <a:ext uri="{FF2B5EF4-FFF2-40B4-BE49-F238E27FC236}">
                <a16:creationId xmlns:a16="http://schemas.microsoft.com/office/drawing/2014/main" id="{E8A26D9F-506D-CAB6-BE6B-A613FF57C3A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0558" r="20552"/>
          <a:stretch/>
        </p:blipFill>
        <p:spPr>
          <a:xfrm>
            <a:off x="4172430" y="0"/>
            <a:ext cx="538161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111">
            <a:extLst>
              <a:ext uri="{FF2B5EF4-FFF2-40B4-BE49-F238E27FC236}">
                <a16:creationId xmlns:a16="http://schemas.microsoft.com/office/drawing/2014/main" id="{B6E7F3C1-95D3-14ED-5042-D1D81B1512A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5118" r="16223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2AD7A0-9A5F-8719-F44E-B67F93F99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76" y="1410215"/>
            <a:ext cx="3578649" cy="20392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94F8EA-143F-C0C8-2DC8-A991640344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2073" y="969913"/>
            <a:ext cx="1928198" cy="3396807"/>
          </a:xfrm>
          <a:prstGeom prst="roundRect">
            <a:avLst>
              <a:gd name="adj" fmla="val 12222"/>
            </a:avLst>
          </a:prstGeom>
        </p:spPr>
      </p:pic>
    </p:spTree>
    <p:extLst>
      <p:ext uri="{BB962C8B-B14F-4D97-AF65-F5344CB8AC3E}">
        <p14:creationId xmlns:p14="http://schemas.microsoft.com/office/powerpoint/2010/main" val="395520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>
          <a:extLst>
            <a:ext uri="{FF2B5EF4-FFF2-40B4-BE49-F238E27FC236}">
              <a16:creationId xmlns:a16="http://schemas.microsoft.com/office/drawing/2014/main" id="{86534241-105A-21AA-6855-FB0CA56EB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15">
            <a:extLst>
              <a:ext uri="{FF2B5EF4-FFF2-40B4-BE49-F238E27FC236}">
                <a16:creationId xmlns:a16="http://schemas.microsoft.com/office/drawing/2014/main" id="{9BDB96DA-3BA5-ACAF-8262-5108B65C5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844156"/>
            <a:ext cx="3904500" cy="1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</a:t>
            </a:r>
            <a:endParaRPr dirty="0"/>
          </a:p>
        </p:txBody>
      </p:sp>
      <p:sp>
        <p:nvSpPr>
          <p:cNvPr id="1415" name="Google Shape;1415;p115">
            <a:extLst>
              <a:ext uri="{FF2B5EF4-FFF2-40B4-BE49-F238E27FC236}">
                <a16:creationId xmlns:a16="http://schemas.microsoft.com/office/drawing/2014/main" id="{96A1BE63-D2BD-09D1-8E3F-A44CFADE14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921810"/>
            <a:ext cx="4668901" cy="4793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dirty="0">
                <a:solidFill>
                  <a:schemeClr val="lt1"/>
                </a:solidFill>
              </a:rPr>
              <a:t>Für Eure Aufmerksamkeit!</a:t>
            </a: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4F0EE-CE01-DF84-43F7-C7511338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589" y="3667990"/>
            <a:ext cx="3594607" cy="817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7C939A-5100-D6E1-0595-CB51B8CF1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0120" y="2864552"/>
            <a:ext cx="1449675" cy="1449675"/>
          </a:xfrm>
          <a:prstGeom prst="rect">
            <a:avLst/>
          </a:prstGeom>
        </p:spPr>
      </p:pic>
      <p:pic>
        <p:nvPicPr>
          <p:cNvPr id="10" name="Picture 2" descr="Github Logo - Free social media icons">
            <a:extLst>
              <a:ext uri="{FF2B5EF4-FFF2-40B4-BE49-F238E27FC236}">
                <a16:creationId xmlns:a16="http://schemas.microsoft.com/office/drawing/2014/main" id="{DC325E28-F114-31C9-66A6-E9EA37F62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50" y="2967101"/>
            <a:ext cx="1204242" cy="120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415;p115">
            <a:extLst>
              <a:ext uri="{FF2B5EF4-FFF2-40B4-BE49-F238E27FC236}">
                <a16:creationId xmlns:a16="http://schemas.microsoft.com/office/drawing/2014/main" id="{6FBA799C-E959-3DD8-B8C1-A96B35F1A6BC}"/>
              </a:ext>
            </a:extLst>
          </p:cNvPr>
          <p:cNvSpPr txBox="1">
            <a:spLocks/>
          </p:cNvSpPr>
          <p:nvPr/>
        </p:nvSpPr>
        <p:spPr>
          <a:xfrm>
            <a:off x="5237424" y="4314227"/>
            <a:ext cx="3906576" cy="47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de-CH" dirty="0"/>
              <a:t>github.com/</a:t>
            </a:r>
            <a:r>
              <a:rPr lang="de-CH" dirty="0" err="1"/>
              <a:t>go-hslu</a:t>
            </a:r>
            <a:r>
              <a:rPr lang="de-CH" dirty="0"/>
              <a:t>/</a:t>
            </a:r>
            <a:r>
              <a:rPr lang="de-CH" dirty="0" err="1"/>
              <a:t>weblab_project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668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>
          <a:extLst>
            <a:ext uri="{FF2B5EF4-FFF2-40B4-BE49-F238E27FC236}">
              <a16:creationId xmlns:a16="http://schemas.microsoft.com/office/drawing/2014/main" id="{AD34C3AC-93C1-93CC-0E50-205296B09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6">
            <a:extLst>
              <a:ext uri="{FF2B5EF4-FFF2-40B4-BE49-F238E27FC236}">
                <a16:creationId xmlns:a16="http://schemas.microsoft.com/office/drawing/2014/main" id="{04B7AD8B-D253-1C64-AE21-A3302847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36015" y="2298750"/>
            <a:ext cx="4051539" cy="546000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Radar Canvas</a:t>
            </a:r>
            <a:endParaRPr lang="en-CH" dirty="0">
              <a:solidFill>
                <a:schemeClr val="bg1"/>
              </a:solidFill>
            </a:endParaRPr>
          </a:p>
        </p:txBody>
      </p:sp>
      <p:pic>
        <p:nvPicPr>
          <p:cNvPr id="5" name="Radar Empty">
            <a:extLst>
              <a:ext uri="{FF2B5EF4-FFF2-40B4-BE49-F238E27FC236}">
                <a16:creationId xmlns:a16="http://schemas.microsoft.com/office/drawing/2014/main" id="{943B0798-32E8-1229-E9CF-B1E4184B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022" y="1155032"/>
            <a:ext cx="6171196" cy="3085598"/>
          </a:xfrm>
          <a:prstGeom prst="rect">
            <a:avLst/>
          </a:prstGeom>
        </p:spPr>
      </p:pic>
      <p:pic>
        <p:nvPicPr>
          <p:cNvPr id="7" name="Radar Grid">
            <a:extLst>
              <a:ext uri="{FF2B5EF4-FFF2-40B4-BE49-F238E27FC236}">
                <a16:creationId xmlns:a16="http://schemas.microsoft.com/office/drawing/2014/main" id="{42CADD5C-6C11-A5CF-8D06-739F72E827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0" r="2706"/>
          <a:stretch/>
        </p:blipFill>
        <p:spPr>
          <a:xfrm>
            <a:off x="1655845" y="340522"/>
            <a:ext cx="7399924" cy="4313146"/>
          </a:xfrm>
          <a:prstGeom prst="rect">
            <a:avLst/>
          </a:prstGeom>
        </p:spPr>
      </p:pic>
      <p:pic>
        <p:nvPicPr>
          <p:cNvPr id="3" name="Radar Techs">
            <a:extLst>
              <a:ext uri="{FF2B5EF4-FFF2-40B4-BE49-F238E27FC236}">
                <a16:creationId xmlns:a16="http://schemas.microsoft.com/office/drawing/2014/main" id="{CE2F6626-E184-32EE-AD9B-84569ED57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845" y="430630"/>
            <a:ext cx="7488155" cy="42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1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>
          <a:extLst>
            <a:ext uri="{FF2B5EF4-FFF2-40B4-BE49-F238E27FC236}">
              <a16:creationId xmlns:a16="http://schemas.microsoft.com/office/drawing/2014/main" id="{9039D5D6-EA22-F54B-50A9-4343BCDC4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2D0F83D-420C-FD2D-81A4-BAA39D20D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65" y="0"/>
            <a:ext cx="6891291" cy="5143500"/>
          </a:xfrm>
          <a:prstGeom prst="rect">
            <a:avLst/>
          </a:prstGeom>
        </p:spPr>
      </p:pic>
      <p:sp>
        <p:nvSpPr>
          <p:cNvPr id="18" name="Title 26">
            <a:extLst>
              <a:ext uri="{FF2B5EF4-FFF2-40B4-BE49-F238E27FC236}">
                <a16:creationId xmlns:a16="http://schemas.microsoft.com/office/drawing/2014/main" id="{05D1A972-A5CA-2088-03C7-F31CAD7F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36015" y="2298750"/>
            <a:ext cx="4051539" cy="546000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ER Diagramm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6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>
          <a:extLst>
            <a:ext uri="{FF2B5EF4-FFF2-40B4-BE49-F238E27FC236}">
              <a16:creationId xmlns:a16="http://schemas.microsoft.com/office/drawing/2014/main" id="{A3E43623-C662-1771-300C-F4E629E85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0ABD1E3-1DCA-94DA-EB97-A86824B9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0"/>
            <a:ext cx="7717500" cy="546000"/>
          </a:xfrm>
        </p:spPr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Kontext Diagramm</a:t>
            </a:r>
            <a:endParaRPr lang="en-CH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FDFAA2-E3DB-C60A-C702-873071CE1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284621"/>
            <a:ext cx="7717500" cy="30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3623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een Slides XL by Slidesgo">
  <a:themeElements>
    <a:clrScheme name="Simple Light">
      <a:dk1>
        <a:srgbClr val="000000"/>
      </a:dk1>
      <a:lt1>
        <a:srgbClr val="FFFFFF"/>
      </a:lt1>
      <a:dk2>
        <a:srgbClr val="A6BFA5"/>
      </a:dk2>
      <a:lt2>
        <a:srgbClr val="C9D8C8"/>
      </a:lt2>
      <a:accent1>
        <a:srgbClr val="161922"/>
      </a:accent1>
      <a:accent2>
        <a:srgbClr val="FFFFFF"/>
      </a:accent2>
      <a:accent3>
        <a:srgbClr val="A6BFA5"/>
      </a:accent3>
      <a:accent4>
        <a:srgbClr val="C9D8C8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On-screen Show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Playfair Display</vt:lpstr>
      <vt:lpstr>Montserrat</vt:lpstr>
      <vt:lpstr>Proxima Nova</vt:lpstr>
      <vt:lpstr>Arial</vt:lpstr>
      <vt:lpstr>Minimalist Green Slides XL by Slidesgo</vt:lpstr>
      <vt:lpstr>Slidesgo Final Pages</vt:lpstr>
      <vt:lpstr>WEBLAB Radar App</vt:lpstr>
      <vt:lpstr>Technologie Radar</vt:lpstr>
      <vt:lpstr>Methodik &amp; Vorgehen</vt:lpstr>
      <vt:lpstr>Technologie Stack</vt:lpstr>
      <vt:lpstr>PowerPoint Presentation</vt:lpstr>
      <vt:lpstr>Danke</vt:lpstr>
      <vt:lpstr>Radar Canvas</vt:lpstr>
      <vt:lpstr>ER Diagramm</vt:lpstr>
      <vt:lpstr>Kontext Diagramm</vt:lpstr>
      <vt:lpstr>Struktur</vt:lpstr>
      <vt:lpstr>Unit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Green Slides</dc:title>
  <dc:creator>Gian Ott</dc:creator>
  <cp:lastModifiedBy>Gian Ott</cp:lastModifiedBy>
  <cp:revision>23</cp:revision>
  <dcterms:modified xsi:type="dcterms:W3CDTF">2024-02-24T15:58:31Z</dcterms:modified>
</cp:coreProperties>
</file>