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59" r:id="rId4"/>
    <p:sldId id="263" r:id="rId5"/>
    <p:sldId id="264" r:id="rId6"/>
    <p:sldId id="265" r:id="rId7"/>
    <p:sldId id="266" r:id="rId8"/>
    <p:sldId id="28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81" r:id="rId18"/>
    <p:sldId id="282" r:id="rId19"/>
    <p:sldId id="288" r:id="rId20"/>
    <p:sldId id="287" r:id="rId21"/>
    <p:sldId id="284" r:id="rId22"/>
    <p:sldId id="285" r:id="rId23"/>
    <p:sldId id="294" r:id="rId24"/>
    <p:sldId id="286" r:id="rId25"/>
    <p:sldId id="292" r:id="rId26"/>
    <p:sldId id="293" r:id="rId27"/>
    <p:sldId id="295" r:id="rId28"/>
    <p:sldId id="27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FC671A"/>
    <a:srgbClr val="45C2B1"/>
    <a:srgbClr val="B3B3B3"/>
    <a:srgbClr val="4D4D4D"/>
    <a:srgbClr val="808080"/>
    <a:srgbClr val="3D767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9D0C-3EDB-4056-A121-D7D9F396B88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1481-246A-44AC-A6B6-7BD0D52A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8CEA-CB3C-410A-9A19-9526FB6F3FC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17C0-27B5-49EF-9C32-04CD8D968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Robo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/>
          <a:lstStyle>
            <a:lvl1pPr>
              <a:defRPr sz="2200" b="1">
                <a:solidFill>
                  <a:srgbClr val="4D4D4D"/>
                </a:solidFill>
                <a:latin typeface="Roboto"/>
              </a:defRPr>
            </a:lvl1pPr>
            <a:lvl2pPr>
              <a:defRPr sz="1800" b="1">
                <a:solidFill>
                  <a:srgbClr val="808080"/>
                </a:solidFill>
                <a:latin typeface="Roboto"/>
              </a:defRPr>
            </a:lvl2pPr>
            <a:lvl3pPr>
              <a:defRPr sz="1500" b="1">
                <a:solidFill>
                  <a:srgbClr val="B3B3B3"/>
                </a:solidFill>
                <a:latin typeface="Roboto"/>
              </a:defRPr>
            </a:lvl3pPr>
            <a:lvl4pPr>
              <a:defRPr sz="1200">
                <a:solidFill>
                  <a:srgbClr val="DBDBDB"/>
                </a:solidFill>
                <a:latin typeface="Roboto"/>
              </a:defRPr>
            </a:lvl4pPr>
            <a:lvl5pPr>
              <a:defRPr sz="1200">
                <a:solidFill>
                  <a:srgbClr val="DBDBDB"/>
                </a:solidFill>
                <a:latin typeface="Robot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F4F7B68-7A40-4EA2-B776-3832576D6D1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7750"/>
            <a:ext cx="2895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BB2EB23-035C-46BA-8D3C-D43E95EB7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B68-7A40-4EA2-B776-3832576D6D1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.dev/tour/moretypes/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.dev/tour/moretypes/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oretypes/13" TargetMode="External"/><Relationship Id="rId2" Type="http://schemas.openxmlformats.org/officeDocument/2006/relationships/hyperlink" Target="https://go.dev/tour/moretypes/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.dev/tour/moretypes/1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ethods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.dev/tour/method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tutorials/go-sql-tutorial" TargetMode="External"/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ongodb.org/mongo-driver" TargetMode="External"/><Relationship Id="rId2" Type="http://schemas.openxmlformats.org/officeDocument/2006/relationships/hyperlink" Target="https://github.com/gin-gonic/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-tutorials/go-gin-sql-tutorial" TargetMode="External"/><Relationship Id="rId4" Type="http://schemas.openxmlformats.org/officeDocument/2006/relationships/hyperlink" Target="https://github.com/go-tutorials/go-sql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stack/ech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-tutorials/go-echo-sql-tutorial" TargetMode="External"/><Relationship Id="rId5" Type="http://schemas.openxmlformats.org/officeDocument/2006/relationships/hyperlink" Target="https://github.com/go-tutorials/gorm-tutorial" TargetMode="External"/><Relationship Id="rId4" Type="http://schemas.openxmlformats.org/officeDocument/2006/relationships/hyperlink" Target="https://gorm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ber-go/zap" TargetMode="External"/><Relationship Id="rId3" Type="http://schemas.openxmlformats.org/officeDocument/2006/relationships/hyperlink" Target="https://github.com/core-go/search" TargetMode="External"/><Relationship Id="rId7" Type="http://schemas.openxmlformats.org/officeDocument/2006/relationships/hyperlink" Target="https://github.com/sirupsen/logrus" TargetMode="External"/><Relationship Id="rId2" Type="http://schemas.openxmlformats.org/officeDocument/2006/relationships/hyperlink" Target="https://github.com/core-go/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re-go/log" TargetMode="External"/><Relationship Id="rId5" Type="http://schemas.openxmlformats.org/officeDocument/2006/relationships/hyperlink" Target="https://github.com/core-go/health" TargetMode="External"/><Relationship Id="rId4" Type="http://schemas.openxmlformats.org/officeDocument/2006/relationships/hyperlink" Target="https://github.com/core-go/config" TargetMode="External"/><Relationship Id="rId9" Type="http://schemas.openxmlformats.org/officeDocument/2006/relationships/hyperlink" Target="https://github.com/core-go/log/tree/main/middlewa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-go/health" TargetMode="External"/><Relationship Id="rId7" Type="http://schemas.openxmlformats.org/officeDocument/2006/relationships/hyperlink" Target="https://github.com/core-go/log/tree/main/middleware" TargetMode="External"/><Relationship Id="rId2" Type="http://schemas.openxmlformats.org/officeDocument/2006/relationships/hyperlink" Target="https://github.com/core-go/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ber-go/zap" TargetMode="External"/><Relationship Id="rId5" Type="http://schemas.openxmlformats.org/officeDocument/2006/relationships/hyperlink" Target="https://github.com/sirupsen/logrus" TargetMode="External"/><Relationship Id="rId4" Type="http://schemas.openxmlformats.org/officeDocument/2006/relationships/hyperlink" Target="https://github.com/core-go/lo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code-tech/windo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code-tech/mac" TargetMode="External"/><Relationship Id="rId2" Type="http://schemas.openxmlformats.org/officeDocument/2006/relationships/hyperlink" Target="https://github.com/lowcode-tech/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ource-code-template" TargetMode="External"/><Relationship Id="rId4" Type="http://schemas.openxmlformats.org/officeDocument/2006/relationships/hyperlink" Target="https://github.com/lowcode-tech/linux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urce-code-template/go-sql-rest-api" TargetMode="External"/><Relationship Id="rId3" Type="http://schemas.openxmlformats.org/officeDocument/2006/relationships/hyperlink" Target="https://github.com/lowcode-tech/mac" TargetMode="External"/><Relationship Id="rId7" Type="http://schemas.openxmlformats.org/officeDocument/2006/relationships/hyperlink" Target="https://github.com/source-code-template/go-mongo-modular-sample" TargetMode="External"/><Relationship Id="rId2" Type="http://schemas.openxmlformats.org/officeDocument/2006/relationships/hyperlink" Target="https://github.com/lowcode-tech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urce-code-template/go-sql-layer-architecture-sample" TargetMode="External"/><Relationship Id="rId11" Type="http://schemas.openxmlformats.org/officeDocument/2006/relationships/hyperlink" Target="https://github.com/source-code-template/sql-simple-modular-sample" TargetMode="External"/><Relationship Id="rId5" Type="http://schemas.openxmlformats.org/officeDocument/2006/relationships/hyperlink" Target="https://github.com/source-code-template/mongo-layer-architecture-sample" TargetMode="External"/><Relationship Id="rId10" Type="http://schemas.openxmlformats.org/officeDocument/2006/relationships/hyperlink" Target="https://github.com/source-code-template/mongo-simple-modular-sample" TargetMode="External"/><Relationship Id="rId4" Type="http://schemas.openxmlformats.org/officeDocument/2006/relationships/hyperlink" Target="https://github.com/lowcode-tech/linux" TargetMode="External"/><Relationship Id="rId9" Type="http://schemas.openxmlformats.org/officeDocument/2006/relationships/hyperlink" Target="https://github.com/source-code-template/sql-layer-architecture-sampl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tutorials/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.dev/tour/welcome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7" TargetMode="External"/><Relationship Id="rId2" Type="http://schemas.openxmlformats.org/officeDocument/2006/relationships/hyperlink" Target="https://go.dev/tour/basics/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10" TargetMode="External"/><Relationship Id="rId2" Type="http://schemas.openxmlformats.org/officeDocument/2006/relationships/hyperlink" Target="https://go.dev/tour/basics/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.dev/tour/basics/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flowcontrol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o.dev/tour/flowcontrol/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o.dev/tour/flowcontrol/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 tutorial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vi-VN" sz="2000" dirty="0" smtClean="0"/>
              <a:t>Nguyen Minh Duc</a:t>
            </a:r>
          </a:p>
          <a:p>
            <a:r>
              <a:rPr lang="vi-VN" sz="2000" dirty="0" smtClean="0"/>
              <a:t>Bui Tan Dat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0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fields can be accessed through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1"/>
            <a:r>
              <a:rPr lang="en-US" dirty="0"/>
              <a:t>Exercise 1: access a </a:t>
            </a:r>
            <a:r>
              <a:rPr lang="en-US" dirty="0" err="1"/>
              <a:t>struct</a:t>
            </a:r>
            <a:r>
              <a:rPr lang="en-US" dirty="0"/>
              <a:t> with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go.dev/tour/moretypes/4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48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909"/>
            <a:ext cx="185411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</a:t>
            </a:r>
            <a:r>
              <a:rPr lang="en-US" dirty="0" smtClean="0"/>
              <a:t>resized</a:t>
            </a:r>
          </a:p>
          <a:p>
            <a:pPr lvl="1"/>
            <a:r>
              <a:rPr lang="en-US" dirty="0"/>
              <a:t>Exercise 1: create arrays with string &amp;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3403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39" y="2201195"/>
            <a:ext cx="2798473" cy="255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dynamically-sized</a:t>
            </a:r>
          </a:p>
          <a:p>
            <a:pPr lvl="1"/>
            <a:r>
              <a:rPr lang="en-US" dirty="0"/>
              <a:t>Exercise 1: create a slice from an array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go.dev/tour/moretypes/7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create a slice with make function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go.dev/tour/moretypes/13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4647" y="2469384"/>
            <a:ext cx="7128753" cy="259101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51" y="2544314"/>
            <a:ext cx="4136049" cy="246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4314"/>
            <a:ext cx="2450553" cy="16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form of the for loop iterates over a slice or </a:t>
            </a:r>
            <a:r>
              <a:rPr lang="en-US" dirty="0" smtClean="0"/>
              <a:t>map</a:t>
            </a:r>
          </a:p>
          <a:p>
            <a:pPr lvl="1"/>
            <a:r>
              <a:rPr lang="en-US" dirty="0"/>
              <a:t>Exercise 1: loop a slice and print 2 powers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go.dev/tour/moretypes/16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83232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38170"/>
            <a:ext cx="4015384" cy="24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is a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/>
              <a:t>Exercise 1: Create a method, with </a:t>
            </a:r>
            <a:r>
              <a:rPr lang="en-US" dirty="0" err="1"/>
              <a:t>struct</a:t>
            </a:r>
            <a:r>
              <a:rPr lang="en-US" dirty="0"/>
              <a:t> receiver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go.dev/tour/methods/1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66700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228849"/>
            <a:ext cx="21240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28849"/>
            <a:ext cx="3400464" cy="14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type is defined as a set of </a:t>
            </a:r>
            <a:r>
              <a:rPr lang="en-US" dirty="0" smtClean="0"/>
              <a:t>method signatures</a:t>
            </a:r>
            <a:endParaRPr lang="vi-VN" dirty="0" smtClean="0"/>
          </a:p>
          <a:p>
            <a:pPr lvl="1"/>
            <a:r>
              <a:rPr lang="en-US" dirty="0"/>
              <a:t>Exercise 1: Create an interface, with abs float number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go.dev/tour/methods/1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55" y="2039161"/>
            <a:ext cx="2114145" cy="279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9161"/>
            <a:ext cx="2897716" cy="2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4645" y="1978304"/>
            <a:ext cx="6747753" cy="3009682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0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"database/sql" package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/>
              <a:t>Use Mux to receive an http request, and return an http response</a:t>
            </a:r>
          </a:p>
          <a:p>
            <a:pPr lvl="1"/>
            <a:endParaRPr lang="en-US" dirty="0" smtClean="0"/>
          </a:p>
          <a:p>
            <a:r>
              <a:rPr lang="en-US" sz="1800" dirty="0">
                <a:solidFill>
                  <a:srgbClr val="808080"/>
                </a:solidFill>
              </a:rPr>
              <a:t>Create a CRUD REST API with </a:t>
            </a:r>
            <a:r>
              <a:rPr lang="en-US" sz="1800" dirty="0">
                <a:solidFill>
                  <a:srgbClr val="808080"/>
                </a:solidFill>
                <a:hlinkClick r:id="rId2"/>
              </a:rPr>
              <a:t>mux</a:t>
            </a:r>
            <a:r>
              <a:rPr lang="en-US" sz="1800" dirty="0">
                <a:solidFill>
                  <a:srgbClr val="808080"/>
                </a:solidFill>
              </a:rPr>
              <a:t> and My SQL, table users, with these fields </a:t>
            </a:r>
            <a:r>
              <a:rPr lang="en-US" sz="1800" dirty="0" err="1">
                <a:solidFill>
                  <a:srgbClr val="808080"/>
                </a:solidFill>
              </a:rPr>
              <a:t>fields</a:t>
            </a:r>
            <a:r>
              <a:rPr lang="en-US" sz="1800" dirty="0">
                <a:solidFill>
                  <a:srgbClr val="808080"/>
                </a:solidFill>
              </a:rPr>
              <a:t> id, username, email, phone, </a:t>
            </a:r>
            <a:r>
              <a:rPr lang="en-US" sz="1800" dirty="0" err="1">
                <a:solidFill>
                  <a:srgbClr val="808080"/>
                </a:solidFill>
              </a:rPr>
              <a:t>dateOfBirth</a:t>
            </a:r>
            <a:r>
              <a:rPr lang="en-US" sz="1800" dirty="0">
                <a:solidFill>
                  <a:srgbClr val="808080"/>
                </a:solidFill>
              </a:rPr>
              <a:t>, and methods </a:t>
            </a:r>
            <a:r>
              <a:rPr lang="en-US" sz="1800" dirty="0" err="1">
                <a:solidFill>
                  <a:srgbClr val="808080"/>
                </a:solidFill>
              </a:rPr>
              <a:t>GetAll</a:t>
            </a:r>
            <a:r>
              <a:rPr lang="en-US" sz="1800" dirty="0">
                <a:solidFill>
                  <a:srgbClr val="808080"/>
                </a:solidFill>
              </a:rPr>
              <a:t>, </a:t>
            </a:r>
            <a:r>
              <a:rPr lang="en-US" sz="1800" dirty="0" err="1">
                <a:solidFill>
                  <a:srgbClr val="808080"/>
                </a:solidFill>
              </a:rPr>
              <a:t>GetByID</a:t>
            </a:r>
            <a:r>
              <a:rPr lang="en-US" sz="1800" dirty="0">
                <a:solidFill>
                  <a:srgbClr val="808080"/>
                </a:solidFill>
              </a:rPr>
              <a:t>, Insert, Update, Delete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3"/>
              </a:rPr>
              <a:t>go-sql-tutorial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Mongo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gin to 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2"/>
              </a:rPr>
              <a:t>gin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MongoDB</a:t>
            </a:r>
            <a:r>
              <a:rPr lang="en-US" sz="2000" dirty="0">
                <a:solidFill>
                  <a:srgbClr val="808080"/>
                </a:solidFill>
              </a:rPr>
              <a:t>: collection user,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4"/>
              </a:rPr>
              <a:t>go-mongo-tutorial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go-gin-sql-tutorial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</a:t>
            </a:r>
            <a:r>
              <a:rPr lang="en-US" dirty="0" err="1" smtClean="0"/>
              <a:t>gorm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insert, update, delete data</a:t>
            </a:r>
          </a:p>
          <a:p>
            <a:pPr lvl="1"/>
            <a:r>
              <a:rPr lang="en-US" dirty="0" smtClean="0"/>
              <a:t>Use echo to </a:t>
            </a:r>
            <a:r>
              <a:rPr lang="en-US" dirty="0"/>
              <a:t>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echo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 err="1">
                <a:solidFill>
                  <a:srgbClr val="808080"/>
                </a:solidFill>
                <a:hlinkClick r:id="rId4"/>
              </a:rPr>
              <a:t>gorm</a:t>
            </a:r>
            <a:r>
              <a:rPr lang="en-US" sz="2000" dirty="0">
                <a:solidFill>
                  <a:srgbClr val="808080"/>
                </a:solidFill>
              </a:rPr>
              <a:t> with My SQL: </a:t>
            </a:r>
            <a:r>
              <a:rPr lang="vi-VN" sz="2000" dirty="0">
                <a:solidFill>
                  <a:srgbClr val="808080"/>
                </a:solidFill>
              </a:rPr>
              <a:t>table </a:t>
            </a:r>
            <a:r>
              <a:rPr lang="en-US" sz="2000" dirty="0">
                <a:solidFill>
                  <a:srgbClr val="808080"/>
                </a:solidFill>
              </a:rPr>
              <a:t>user</a:t>
            </a:r>
            <a:r>
              <a:rPr lang="vi-VN" sz="2000" dirty="0">
                <a:solidFill>
                  <a:srgbClr val="808080"/>
                </a:solidFill>
              </a:rPr>
              <a:t>s</a:t>
            </a:r>
            <a:r>
              <a:rPr lang="en-US" sz="2000" dirty="0">
                <a:solidFill>
                  <a:srgbClr val="808080"/>
                </a:solidFill>
              </a:rPr>
              <a:t>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 err="1">
                <a:hlinkClick r:id="rId5"/>
              </a:rPr>
              <a:t>gorm</a:t>
            </a:r>
            <a:r>
              <a:rPr lang="en-US" dirty="0">
                <a:hlinkClick r:id="rId5"/>
              </a:rPr>
              <a:t>-tutorial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go-echo-sql-tutorial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Layer Architecture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https://github.com/source-code-template/go-sql-layer-architecture-sample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github.com/source-code-template/go-mongo-layer-architecture-sample</a:t>
            </a:r>
          </a:p>
          <a:p>
            <a:pPr lvl="1"/>
            <a:endParaRPr lang="en-US" dirty="0"/>
          </a:p>
          <a:p>
            <a:r>
              <a:rPr lang="en-US" dirty="0"/>
              <a:t>Modular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https://github.com/source-code-template/go-sql-modular-sample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</a:p>
          <a:p>
            <a:pPr lvl="1"/>
            <a:endParaRPr lang="en-US" dirty="0"/>
          </a:p>
          <a:p>
            <a:r>
              <a:rPr lang="en-US" dirty="0"/>
              <a:t>Message Queue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https://github.com/project-samples/go-subscription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pPr lvl="1"/>
            <a:endParaRPr lang="en-US" dirty="0"/>
          </a:p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github.com/project-samples/go-admin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GO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Convert type</a:t>
            </a:r>
            <a:endParaRPr lang="en-US" dirty="0"/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/>
              <a:t>Defer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 smtClean="0"/>
              <a:t>Interface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lvl="1"/>
            <a:r>
              <a:rPr lang="en-US" dirty="0"/>
              <a:t>CRUD with mux and SQL</a:t>
            </a:r>
          </a:p>
          <a:p>
            <a:pPr lvl="1"/>
            <a:r>
              <a:rPr lang="en-US" dirty="0"/>
              <a:t>CRUD with gin and Mongo</a:t>
            </a:r>
          </a:p>
          <a:p>
            <a:pPr lvl="1"/>
            <a:r>
              <a:rPr lang="en-US" dirty="0"/>
              <a:t>CRUD with echo and </a:t>
            </a:r>
            <a:r>
              <a:rPr lang="en-US" dirty="0" err="1"/>
              <a:t>gorm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 project </a:t>
            </a:r>
            <a:r>
              <a:rPr lang="en-US" dirty="0" smtClean="0"/>
              <a:t>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service generator (</a:t>
            </a:r>
            <a:r>
              <a:rPr lang="en-US" smtClean="0"/>
              <a:t>low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Layer Architecture Samples</a:t>
            </a:r>
            <a:endParaRPr lang="vi-VN" sz="2000" dirty="0"/>
          </a:p>
          <a:p>
            <a:pPr lvl="1"/>
            <a:r>
              <a:rPr lang="en-US" dirty="0"/>
              <a:t>https://github.com/source-code-template/go-</a:t>
            </a:r>
            <a:r>
              <a:rPr lang="vi-VN" dirty="0"/>
              <a:t>sql</a:t>
            </a:r>
            <a:r>
              <a:rPr lang="en-US" dirty="0"/>
              <a:t>-layer-architecture-sample</a:t>
            </a:r>
          </a:p>
          <a:p>
            <a:pPr lvl="1"/>
            <a:r>
              <a:rPr lang="en-US" dirty="0"/>
              <a:t>https://github.com/source-code-template/go-mongo-layer-architecture-sample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To build a REST API to support</a:t>
            </a:r>
          </a:p>
          <a:p>
            <a:pPr lvl="1"/>
            <a:r>
              <a:rPr lang="en-US" dirty="0"/>
              <a:t>search, get by ID, create, update, delete</a:t>
            </a:r>
          </a:p>
          <a:p>
            <a:pPr lvl="1"/>
            <a:r>
              <a:rPr lang="en-US" dirty="0"/>
              <a:t>support "patch" method, using </a:t>
            </a:r>
            <a:r>
              <a:rPr lang="en-US" dirty="0">
                <a:hlinkClick r:id="rId2"/>
              </a:rPr>
              <a:t>core-go/service</a:t>
            </a:r>
            <a:endParaRPr lang="en-US" dirty="0"/>
          </a:p>
          <a:p>
            <a:pPr lvl="1"/>
            <a:r>
              <a:rPr lang="en-US" dirty="0"/>
              <a:t>support "search" method, using </a:t>
            </a:r>
            <a:r>
              <a:rPr lang="en-US" dirty="0" smtClean="0">
                <a:hlinkClick r:id="rId3"/>
              </a:rPr>
              <a:t>core-go/search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standard features</a:t>
            </a:r>
          </a:p>
          <a:p>
            <a:pPr lvl="1"/>
            <a:r>
              <a:rPr lang="en-US" dirty="0">
                <a:hlinkClick r:id="rId4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5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6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7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8"/>
              </a:rPr>
              <a:t>zap</a:t>
            </a:r>
            <a:r>
              <a:rPr lang="en-US" dirty="0"/>
              <a:t> to log</a:t>
            </a:r>
          </a:p>
          <a:p>
            <a:pPr lvl="1"/>
            <a:r>
              <a:rPr lang="en-US" dirty="0"/>
              <a:t>tracing request and response at the </a:t>
            </a:r>
            <a:r>
              <a:rPr lang="en-US" dirty="0">
                <a:hlinkClick r:id="rId9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3344546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734160" y="4019550"/>
            <a:ext cx="527342" cy="4572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 flipH="1">
            <a:off x="6997831" y="3746717"/>
            <a:ext cx="1" cy="272833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72200" y="2653348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962150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6997832" y="2364321"/>
            <a:ext cx="0" cy="28902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6997831" y="3060227"/>
            <a:ext cx="1" cy="28431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24800" y="1962150"/>
            <a:ext cx="457200" cy="178456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2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Modular 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github.com/source-code-template/go-sql-modular-sample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353" y="353483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59682" y="4068234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>
            <a:off x="2023353" y="3860805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61353" y="302894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1353" y="25230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23353" y="2849034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2023353" y="3354919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2087035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1 (Order)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" y="1962150"/>
            <a:ext cx="7696200" cy="26670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One Micro Service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0464" y="2523062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997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41980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1"/>
          </p:cNvCxnSpPr>
          <p:nvPr/>
        </p:nvCxnSpPr>
        <p:spPr>
          <a:xfrm>
            <a:off x="44617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997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997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3" name="Straight Arrow Connector 42"/>
          <p:cNvCxnSpPr>
            <a:stCxn id="42" idx="2"/>
            <a:endCxn id="41" idx="0"/>
          </p:cNvCxnSpPr>
          <p:nvPr/>
        </p:nvCxnSpPr>
        <p:spPr>
          <a:xfrm>
            <a:off x="44617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  <a:endCxn id="38" idx="0"/>
          </p:cNvCxnSpPr>
          <p:nvPr/>
        </p:nvCxnSpPr>
        <p:spPr>
          <a:xfrm>
            <a:off x="44617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2 (Inventory)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88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381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66364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1"/>
          </p:cNvCxnSpPr>
          <p:nvPr/>
        </p:nvCxnSpPr>
        <p:spPr>
          <a:xfrm>
            <a:off x="69001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381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381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2" name="Straight Arrow Connector 51"/>
          <p:cNvCxnSpPr>
            <a:stCxn id="51" idx="2"/>
            <a:endCxn id="50" idx="0"/>
          </p:cNvCxnSpPr>
          <p:nvPr/>
        </p:nvCxnSpPr>
        <p:spPr>
          <a:xfrm>
            <a:off x="69001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47" idx="0"/>
          </p:cNvCxnSpPr>
          <p:nvPr/>
        </p:nvCxnSpPr>
        <p:spPr>
          <a:xfrm>
            <a:off x="69001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198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3 (Reporting)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72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70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Real project samples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48"/>
            <a:ext cx="8458200" cy="34322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</a:t>
            </a:r>
            <a:r>
              <a:rPr lang="en-US" dirty="0"/>
              <a:t>Queue </a:t>
            </a:r>
            <a:r>
              <a:rPr lang="en-US" dirty="0" smtClean="0"/>
              <a:t>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github.com/project-samples/go-subscription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Flow to consume a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Google Pub/Sub</a:t>
            </a:r>
          </a:p>
          <a:p>
            <a:pPr lvl="2"/>
            <a:r>
              <a:rPr lang="en-US" dirty="0"/>
              <a:t>Amazon SQS</a:t>
            </a:r>
          </a:p>
          <a:p>
            <a:pPr lvl="2"/>
            <a:r>
              <a:rPr lang="en-US" dirty="0" smtClean="0"/>
              <a:t>RabbitMQ</a:t>
            </a:r>
          </a:p>
          <a:p>
            <a:pPr lvl="2"/>
            <a:r>
              <a:rPr lang="en-US" dirty="0" smtClean="0"/>
              <a:t>Active MQ</a:t>
            </a:r>
            <a:endParaRPr lang="en-US" dirty="0"/>
          </a:p>
          <a:p>
            <a:pPr lvl="2"/>
            <a:r>
              <a:rPr lang="en-US" dirty="0"/>
              <a:t>IBM MQ</a:t>
            </a:r>
          </a:p>
          <a:p>
            <a:pPr lvl="2"/>
            <a:r>
              <a:rPr lang="en-US" dirty="0" smtClean="0"/>
              <a:t>Kafka</a:t>
            </a:r>
          </a:p>
          <a:p>
            <a:pPr lvl="2"/>
            <a:r>
              <a:rPr lang="en-US" dirty="0" smtClean="0"/>
              <a:t>NATS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3858" y="236809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Consume a message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42316" y="1790700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Start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4793042" y="2144633"/>
            <a:ext cx="0" cy="22346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53858" y="290361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Validate data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793042" y="2664946"/>
            <a:ext cx="0" cy="23867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2039" y="3432265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Write to somewhere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flipH="1">
            <a:off x="4791223" y="3200466"/>
            <a:ext cx="1819" cy="23179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170672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Success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791223" y="3729114"/>
            <a:ext cx="1542" cy="22777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2315" y="4580017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End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4792765" y="4363297"/>
            <a:ext cx="276" cy="21672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5709449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Retry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6" name="Elbow Connector 15"/>
          <p:cNvCxnSpPr>
            <a:stCxn id="15" idx="0"/>
            <a:endCxn id="9" idx="3"/>
          </p:cNvCxnSpPr>
          <p:nvPr/>
        </p:nvCxnSpPr>
        <p:spPr>
          <a:xfrm rot="16200000" flipV="1">
            <a:off x="5792876" y="3418220"/>
            <a:ext cx="376196" cy="701136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5414858" y="4160092"/>
            <a:ext cx="294591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31542" y="3726544"/>
            <a:ext cx="377026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Yes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4316" y="4011667"/>
            <a:ext cx="1123884" cy="296848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Handle error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>
          <a:xfrm flipV="1">
            <a:off x="6953635" y="4160091"/>
            <a:ext cx="380681" cy="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3086" y="4199017"/>
            <a:ext cx="356188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No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2" name="Elbow Connector 21"/>
          <p:cNvCxnSpPr>
            <a:stCxn id="19" idx="2"/>
            <a:endCxn id="13" idx="6"/>
          </p:cNvCxnSpPr>
          <p:nvPr/>
        </p:nvCxnSpPr>
        <p:spPr>
          <a:xfrm rot="5400000">
            <a:off x="6295778" y="3156503"/>
            <a:ext cx="448469" cy="2752492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976" y="3708807"/>
            <a:ext cx="710451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(DB, files)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28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</a:t>
            </a:r>
            <a:r>
              <a:rPr lang="en-US" dirty="0" smtClean="0"/>
              <a:t>– 4.1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3362826" y="3945801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28" name="Straight Arrow Connector 27"/>
          <p:cNvCxnSpPr>
            <a:stCxn id="29" idx="2"/>
            <a:endCxn id="27" idx="1"/>
          </p:cNvCxnSpPr>
          <p:nvPr/>
        </p:nvCxnSpPr>
        <p:spPr>
          <a:xfrm>
            <a:off x="3590829" y="3751700"/>
            <a:ext cx="0" cy="19410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28829" y="342572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Service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28829" y="291984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3590829" y="3245815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10476" y="2483816"/>
            <a:ext cx="2286000" cy="193251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Roboto"/>
              </a:rPr>
              <a:t>Package 1 (User)</a:t>
            </a:r>
            <a:endParaRPr lang="en-US" sz="12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67940" y="2919843"/>
            <a:ext cx="383218" cy="83185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67229" y="341514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808080"/>
                </a:solidFill>
                <a:latin typeface="Roboto"/>
              </a:rPr>
              <a:t>Service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67229" y="290925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0" name="Straight Arrow Connector 39"/>
          <p:cNvCxnSpPr>
            <a:stCxn id="39" idx="2"/>
            <a:endCxn id="38" idx="0"/>
          </p:cNvCxnSpPr>
          <p:nvPr/>
        </p:nvCxnSpPr>
        <p:spPr>
          <a:xfrm>
            <a:off x="6029229" y="3235230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8876" y="2473231"/>
            <a:ext cx="2286000" cy="193251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Roboto"/>
              </a:rPr>
              <a:t>Package 2 (Role)</a:t>
            </a:r>
            <a:endParaRPr lang="en-US" sz="12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6340" y="2909258"/>
            <a:ext cx="383218" cy="83185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6" name="Flowchart: Magnetic Disk 45"/>
          <p:cNvSpPr/>
          <p:nvPr/>
        </p:nvSpPr>
        <p:spPr>
          <a:xfrm>
            <a:off x="5801226" y="3945801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7" name="Straight Arrow Connector 46"/>
          <p:cNvCxnSpPr>
            <a:stCxn id="38" idx="2"/>
            <a:endCxn id="46" idx="1"/>
          </p:cNvCxnSpPr>
          <p:nvPr/>
        </p:nvCxnSpPr>
        <p:spPr>
          <a:xfrm>
            <a:off x="6029229" y="3741115"/>
            <a:ext cx="0" cy="20468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10475" y="2081718"/>
            <a:ext cx="4115397" cy="28749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middleware log tracing</a:t>
            </a:r>
            <a:endParaRPr lang="en-US" sz="1000" dirty="0">
              <a:solidFill>
                <a:srgbClr val="45C2B1"/>
              </a:solidFill>
              <a:latin typeface="Roboto"/>
            </a:endParaRPr>
          </a:p>
        </p:txBody>
      </p:sp>
      <p:sp>
        <p:nvSpPr>
          <p:cNvPr id="51" name="Flowchart: Magnetic Disk 50"/>
          <p:cNvSpPr/>
          <p:nvPr/>
        </p:nvSpPr>
        <p:spPr>
          <a:xfrm>
            <a:off x="6978870" y="1697476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10476" y="1715668"/>
            <a:ext cx="4115397" cy="28749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authorization</a:t>
            </a:r>
            <a:endParaRPr lang="en-US" sz="1000" dirty="0">
              <a:solidFill>
                <a:srgbClr val="45C2B1"/>
              </a:solidFill>
              <a:latin typeface="Roboto"/>
            </a:endParaRPr>
          </a:p>
        </p:txBody>
      </p:sp>
      <p:cxnSp>
        <p:nvCxnSpPr>
          <p:cNvPr id="58" name="Straight Arrow Connector 57"/>
          <p:cNvCxnSpPr>
            <a:endCxn id="51" idx="2"/>
          </p:cNvCxnSpPr>
          <p:nvPr/>
        </p:nvCxnSpPr>
        <p:spPr>
          <a:xfrm>
            <a:off x="6825873" y="1887976"/>
            <a:ext cx="152997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33600" y="3115735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logging</a:t>
            </a:r>
          </a:p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(zap, logrus)</a:t>
            </a:r>
            <a:endParaRPr lang="en-US" sz="1000" dirty="0">
              <a:solidFill>
                <a:srgbClr val="45C2B1"/>
              </a:solidFill>
              <a:latin typeface="Robot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33600" y="1715668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LDAP</a:t>
            </a:r>
          </a:p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authenticator</a:t>
            </a:r>
            <a:endParaRPr lang="en-US" sz="1000" dirty="0">
              <a:solidFill>
                <a:srgbClr val="45C2B1"/>
              </a:solidFill>
              <a:latin typeface="Roboto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00200" y="3115735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config</a:t>
            </a:r>
            <a:endParaRPr lang="en-US" sz="1000" dirty="0">
              <a:solidFill>
                <a:srgbClr val="45C2B1"/>
              </a:solidFill>
              <a:latin typeface="Roboto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00200" y="1715668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45C2B1"/>
                </a:solidFill>
                <a:latin typeface="Roboto"/>
              </a:rPr>
              <a:t>health</a:t>
            </a:r>
            <a:endParaRPr lang="en-US" sz="1000" dirty="0">
              <a:solidFill>
                <a:srgbClr val="45C2B1"/>
              </a:solidFill>
              <a:latin typeface="Robot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19200" y="1624444"/>
            <a:ext cx="6324600" cy="2895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 smtClean="0">
                <a:solidFill>
                  <a:srgbClr val="FC671A"/>
                </a:solidFill>
                <a:latin typeface="Roboto"/>
              </a:rPr>
              <a:t>One Micro Service (go-admin)</a:t>
            </a:r>
            <a:endParaRPr lang="en-US" sz="12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19200" y="1047751"/>
            <a:ext cx="12192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Service Monitor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70" name="Straight Arrow Connector 69"/>
          <p:cNvCxnSpPr>
            <a:stCxn id="69" idx="2"/>
            <a:endCxn id="67" idx="0"/>
          </p:cNvCxnSpPr>
          <p:nvPr/>
        </p:nvCxnSpPr>
        <p:spPr>
          <a:xfrm>
            <a:off x="1828800" y="1373722"/>
            <a:ext cx="1109" cy="34194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590800" y="1047750"/>
            <a:ext cx="4953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Client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>
            <a:off x="5067300" y="1373721"/>
            <a:ext cx="0" cy="34194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</a:t>
            </a:r>
            <a:r>
              <a:rPr lang="en-US" dirty="0" smtClean="0"/>
              <a:t>– 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https://github.com/project-samples/go-admin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and role management, with these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Log </a:t>
            </a:r>
            <a:r>
              <a:rPr lang="en-US" dirty="0"/>
              <a:t>in by LDAP</a:t>
            </a:r>
          </a:p>
          <a:p>
            <a:pPr lvl="2"/>
            <a:r>
              <a:rPr lang="en-US" dirty="0"/>
              <a:t>After logged in, get all privileges based on roles of that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Security: Separate </a:t>
            </a:r>
            <a:r>
              <a:rPr lang="en-US" dirty="0"/>
              <a:t>the "read" and "write" permissions for 1 role, using bitwise. For </a:t>
            </a:r>
            <a:r>
              <a:rPr lang="en-US" dirty="0" smtClean="0"/>
              <a:t>example</a:t>
            </a:r>
          </a:p>
          <a:p>
            <a:pPr lvl="2"/>
            <a:r>
              <a:rPr lang="en-US" dirty="0"/>
              <a:t>001 (1 in decimal) is "read" permission</a:t>
            </a:r>
          </a:p>
          <a:p>
            <a:pPr lvl="2"/>
            <a:r>
              <a:rPr lang="en-US" dirty="0"/>
              <a:t>010 (2 in decimal) is "write" permission</a:t>
            </a:r>
          </a:p>
          <a:p>
            <a:pPr lvl="2"/>
            <a:r>
              <a:rPr lang="en-US" dirty="0"/>
              <a:t>100 (4 in decimal) is "delete" permission</a:t>
            </a:r>
          </a:p>
          <a:p>
            <a:pPr lvl="2"/>
            <a:r>
              <a:rPr lang="en-US" dirty="0"/>
              <a:t>"read" and "write" permission will be "001 | 010 = 011" (011 is 3 in decimal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Some standard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>
                <a:hlinkClick r:id="rId2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3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4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r>
              <a:rPr lang="en-US" dirty="0"/>
              <a:t> to log, support to switch between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endParaRPr lang="en-US" dirty="0"/>
          </a:p>
          <a:p>
            <a:pPr lvl="1"/>
            <a:r>
              <a:rPr lang="en-US" dirty="0" smtClean="0"/>
              <a:t>tracing request and response at </a:t>
            </a:r>
            <a:r>
              <a:rPr lang="en-US" dirty="0"/>
              <a:t>the </a:t>
            </a:r>
            <a:r>
              <a:rPr lang="en-US" dirty="0" smtClean="0">
                <a:hlinkClick r:id="rId7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GO project </a:t>
            </a:r>
            <a:r>
              <a:rPr lang="en-US" dirty="0" smtClean="0"/>
              <a:t>generator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export</a:t>
            </a:r>
          </a:p>
          <a:p>
            <a:pPr lvl="2"/>
            <a:r>
              <a:rPr lang="en-US" dirty="0" smtClean="0"/>
              <a:t>input: database, project settings</a:t>
            </a:r>
          </a:p>
          <a:p>
            <a:pPr lvl="2"/>
            <a:r>
              <a:rPr lang="en-US" dirty="0" smtClean="0"/>
              <a:t>output: metadata</a:t>
            </a:r>
          </a:p>
          <a:p>
            <a:pPr lvl="1"/>
            <a:r>
              <a:rPr lang="en-US" dirty="0" smtClean="0"/>
              <a:t>generate</a:t>
            </a:r>
          </a:p>
          <a:p>
            <a:pPr lvl="2"/>
            <a:r>
              <a:rPr lang="en-US" dirty="0"/>
              <a:t>input: </a:t>
            </a:r>
            <a:r>
              <a:rPr lang="en-US" dirty="0" smtClean="0"/>
              <a:t>metadata, </a:t>
            </a:r>
            <a:r>
              <a:rPr lang="en-US" dirty="0"/>
              <a:t>project </a:t>
            </a:r>
            <a:r>
              <a:rPr lang="en-US" dirty="0" smtClean="0"/>
              <a:t>templates</a:t>
            </a:r>
            <a:endParaRPr lang="en-US" dirty="0"/>
          </a:p>
          <a:p>
            <a:pPr lvl="2"/>
            <a:r>
              <a:rPr lang="en-US" dirty="0"/>
              <a:t>output: </a:t>
            </a:r>
            <a:r>
              <a:rPr lang="en-US" dirty="0" smtClean="0"/>
              <a:t>project (working application)</a:t>
            </a:r>
            <a:endParaRPr lang="en-US" dirty="0"/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generator</a:t>
            </a:r>
          </a:p>
          <a:p>
            <a:pPr lvl="2"/>
            <a:r>
              <a:rPr lang="en-US" dirty="0" smtClean="0"/>
              <a:t>GUI, include “export” and “generate”</a:t>
            </a:r>
            <a:endParaRPr lang="vi-VN" dirty="0" smtClean="0"/>
          </a:p>
          <a:p>
            <a:r>
              <a:rPr lang="vi-VN" dirty="0" smtClean="0"/>
              <a:t>Download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github.com/lowcode-tech/windows</a:t>
            </a:r>
            <a:endParaRPr lang="vi-VN" dirty="0" smtClean="0"/>
          </a:p>
          <a:p>
            <a:pPr lvl="2"/>
            <a:endParaRPr lang="en-US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890056" y="808662"/>
            <a:ext cx="642099" cy="44087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</a:rPr>
              <a:t>RDBMS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49" name="Flowchart: Data 48"/>
          <p:cNvSpPr/>
          <p:nvPr/>
        </p:nvSpPr>
        <p:spPr>
          <a:xfrm>
            <a:off x="6211106" y="2117277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39615" y="1519210"/>
            <a:ext cx="1447800" cy="29138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C671A"/>
                </a:solidFill>
                <a:latin typeface="Roboto"/>
              </a:rPr>
              <a:t>export</a:t>
            </a:r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96344" y="2838284"/>
            <a:ext cx="1447800" cy="29138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C671A"/>
                </a:solidFill>
                <a:latin typeface="Roboto"/>
              </a:rPr>
              <a:t>generate</a:t>
            </a:r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52" name="Flowchart: Data 51"/>
          <p:cNvSpPr/>
          <p:nvPr/>
        </p:nvSpPr>
        <p:spPr>
          <a:xfrm>
            <a:off x="7096183" y="2117278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64201" y="2164764"/>
            <a:ext cx="79862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metadata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62799" y="2177717"/>
            <a:ext cx="79862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project templates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5" name="Flowchart: Data 54"/>
          <p:cNvSpPr/>
          <p:nvPr/>
        </p:nvSpPr>
        <p:spPr>
          <a:xfrm>
            <a:off x="6483815" y="3432520"/>
            <a:ext cx="1072858" cy="586609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83815" y="3555934"/>
            <a:ext cx="1143000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project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7" name="Straight Arrow Connector 56"/>
          <p:cNvCxnSpPr>
            <a:stCxn id="51" idx="2"/>
            <a:endCxn id="55" idx="1"/>
          </p:cNvCxnSpPr>
          <p:nvPr/>
        </p:nvCxnSpPr>
        <p:spPr>
          <a:xfrm>
            <a:off x="7020244" y="3129664"/>
            <a:ext cx="0" cy="30285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ata 57"/>
          <p:cNvSpPr/>
          <p:nvPr/>
        </p:nvSpPr>
        <p:spPr>
          <a:xfrm>
            <a:off x="6775369" y="815816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09820" y="872929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project</a:t>
            </a:r>
          </a:p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settings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44793" y="4014543"/>
            <a:ext cx="1371599" cy="1043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808080"/>
                </a:solidFill>
                <a:latin typeface="Roboto"/>
              </a:rPr>
              <a:t>W</a:t>
            </a: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orking application: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CRUD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Search: Sort, Paging</a:t>
            </a:r>
          </a:p>
          <a:p>
            <a:r>
              <a:rPr lang="en-US" sz="800" dirty="0" smtClean="0">
                <a:solidFill>
                  <a:srgbClr val="808080"/>
                </a:solidFill>
                <a:latin typeface="Roboto"/>
              </a:rPr>
              <a:t>Languages: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GO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Java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nodejs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1" name="Straight Arrow Connector 60"/>
          <p:cNvCxnSpPr>
            <a:stCxn id="49" idx="4"/>
          </p:cNvCxnSpPr>
          <p:nvPr/>
        </p:nvCxnSpPr>
        <p:spPr>
          <a:xfrm flipH="1">
            <a:off x="6663513" y="2550492"/>
            <a:ext cx="2" cy="28779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49" idx="1"/>
          </p:cNvCxnSpPr>
          <p:nvPr/>
        </p:nvCxnSpPr>
        <p:spPr>
          <a:xfrm>
            <a:off x="6663515" y="1810590"/>
            <a:ext cx="0" cy="30668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3"/>
          </p:cNvCxnSpPr>
          <p:nvPr/>
        </p:nvCxnSpPr>
        <p:spPr>
          <a:xfrm flipH="1">
            <a:off x="6982494" y="1249031"/>
            <a:ext cx="154802" cy="27017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3"/>
          </p:cNvCxnSpPr>
          <p:nvPr/>
        </p:nvCxnSpPr>
        <p:spPr>
          <a:xfrm>
            <a:off x="6211106" y="1249532"/>
            <a:ext cx="160524" cy="269678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</p:cNvCxnSpPr>
          <p:nvPr/>
        </p:nvCxnSpPr>
        <p:spPr>
          <a:xfrm>
            <a:off x="7458110" y="2550493"/>
            <a:ext cx="0" cy="28779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53000" y="742950"/>
            <a:ext cx="908025" cy="901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808080"/>
                </a:solidFill>
                <a:latin typeface="Roboto"/>
              </a:rPr>
              <a:t>Support </a:t>
            </a:r>
            <a:endParaRPr lang="en-US" sz="800" dirty="0" smtClean="0">
              <a:solidFill>
                <a:srgbClr val="808080"/>
              </a:solidFill>
              <a:latin typeface="Roboto"/>
            </a:endParaRP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MySQL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Oracle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SQL Server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Postgres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SQLite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75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GO project generator </a:t>
            </a:r>
            <a:r>
              <a:rPr lang="en-US" dirty="0" smtClean="0"/>
              <a:t>– Business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3574729"/>
            <a:ext cx="3124200" cy="127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Download</a:t>
            </a: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github.com/lowcode-tech/windows</a:t>
            </a:r>
            <a:endParaRPr lang="en-US" sz="1000" dirty="0" smtClean="0"/>
          </a:p>
          <a:p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github.com/lowcode-tech/mac</a:t>
            </a:r>
            <a:endParaRPr lang="en-US" sz="1000" dirty="0" smtClean="0"/>
          </a:p>
          <a:p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github.com/lowcode-tech/linux</a:t>
            </a:r>
            <a:endParaRPr lang="en-US" sz="1000" dirty="0" smtClean="0"/>
          </a:p>
          <a:p>
            <a:pPr marL="0" indent="0">
              <a:buNone/>
            </a:pPr>
            <a:r>
              <a:rPr lang="en-US" sz="1400" dirty="0"/>
              <a:t>Output Samples</a:t>
            </a:r>
          </a:p>
          <a:p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github.com/source-code-template</a:t>
            </a:r>
            <a:r>
              <a:rPr lang="en-US" sz="1000" dirty="0" smtClean="0"/>
              <a:t> </a:t>
            </a:r>
            <a:endParaRPr lang="en-US" sz="1000" dirty="0"/>
          </a:p>
          <a:p>
            <a:endParaRPr lang="en-US" sz="1000" dirty="0" smtClean="0"/>
          </a:p>
          <a:p>
            <a:pPr lvl="1"/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68187" y="3660718"/>
            <a:ext cx="533400" cy="57186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808080"/>
                </a:solidFill>
                <a:latin typeface="Roboto"/>
              </a:rPr>
              <a:t>RDBMS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99349" y="1590274"/>
            <a:ext cx="1667994" cy="1620508"/>
          </a:xfrm>
          <a:prstGeom prst="ellipse">
            <a:avLst/>
          </a:prstGeom>
          <a:solidFill>
            <a:schemeClr val="bg1"/>
          </a:solidFill>
          <a:ln w="63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08080"/>
                </a:solidFill>
                <a:latin typeface="Roboto"/>
              </a:rPr>
              <a:t>Integration CI/CD</a:t>
            </a:r>
          </a:p>
        </p:txBody>
      </p:sp>
      <p:sp>
        <p:nvSpPr>
          <p:cNvPr id="6" name="Oval 5"/>
          <p:cNvSpPr/>
          <p:nvPr/>
        </p:nvSpPr>
        <p:spPr>
          <a:xfrm>
            <a:off x="3537115" y="28482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17915" y="28482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60715" y="16290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45C2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51262" y="1026282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92360" y="16290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6"/>
          </p:cNvCxnSpPr>
          <p:nvPr/>
        </p:nvCxnSpPr>
        <p:spPr>
          <a:xfrm flipH="1">
            <a:off x="3130387" y="3254482"/>
            <a:ext cx="406728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8" idx="4"/>
          </p:cNvCxnSpPr>
          <p:nvPr/>
        </p:nvCxnSpPr>
        <p:spPr>
          <a:xfrm flipH="1" flipV="1">
            <a:off x="2266951" y="2441518"/>
            <a:ext cx="169948" cy="52571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2"/>
          </p:cNvCxnSpPr>
          <p:nvPr/>
        </p:nvCxnSpPr>
        <p:spPr>
          <a:xfrm flipV="1">
            <a:off x="2554203" y="1432518"/>
            <a:ext cx="397059" cy="31551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6"/>
          </p:cNvCxnSpPr>
          <p:nvPr/>
        </p:nvCxnSpPr>
        <p:spPr>
          <a:xfrm flipH="1">
            <a:off x="2673187" y="2035282"/>
            <a:ext cx="1319173" cy="0"/>
          </a:xfrm>
          <a:prstGeom prst="straightConnector1">
            <a:avLst/>
          </a:prstGeom>
          <a:ln w="3175">
            <a:solidFill>
              <a:srgbClr val="45C2B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16" idx="3"/>
          </p:cNvCxnSpPr>
          <p:nvPr/>
        </p:nvCxnSpPr>
        <p:spPr>
          <a:xfrm flipV="1">
            <a:off x="1034887" y="3323672"/>
            <a:ext cx="132340" cy="33704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48243" y="2630184"/>
            <a:ext cx="812472" cy="812472"/>
          </a:xfrm>
          <a:prstGeom prst="ellipse">
            <a:avLst/>
          </a:prstGeom>
          <a:noFill/>
          <a:ln w="6350">
            <a:solidFill>
              <a:srgbClr val="45C2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cxnSp>
        <p:nvCxnSpPr>
          <p:cNvPr id="17" name="Straight Arrow Connector 16"/>
          <p:cNvCxnSpPr>
            <a:stCxn id="16" idx="6"/>
            <a:endCxn id="7" idx="2"/>
          </p:cNvCxnSpPr>
          <p:nvPr/>
        </p:nvCxnSpPr>
        <p:spPr>
          <a:xfrm>
            <a:off x="1860715" y="3036420"/>
            <a:ext cx="457200" cy="21806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20414" y="30983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C671A"/>
                </a:solidFill>
                <a:latin typeface="Roboto"/>
              </a:rPr>
              <a:t>Meta Data</a:t>
            </a:r>
            <a:endParaRPr lang="en-US" sz="9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37115" y="3098719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808080"/>
                </a:solidFill>
                <a:latin typeface="Roboto"/>
              </a:rPr>
              <a:t>End User Configure Service/UI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0515" y="18791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808080"/>
                </a:solidFill>
                <a:latin typeface="Roboto"/>
              </a:rPr>
              <a:t>Libraries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8994" y="18791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5C2B1"/>
                </a:solidFill>
                <a:latin typeface="Roboto"/>
              </a:rPr>
              <a:t>Application Generator</a:t>
            </a:r>
            <a:endParaRPr lang="en-US" sz="900" dirty="0">
              <a:solidFill>
                <a:srgbClr val="45C2B1"/>
              </a:solidFill>
              <a:latin typeface="Robo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5927" y="1276350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Deployed Application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8419" y="2880252"/>
            <a:ext cx="1012120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5C2B1"/>
                </a:solidFill>
                <a:latin typeface="Roboto"/>
              </a:rPr>
              <a:t>Exporter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50259" y="1879114"/>
            <a:ext cx="757768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D4D4D"/>
                </a:solidFill>
                <a:latin typeface="Roboto"/>
              </a:rPr>
              <a:t>Developer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9769" y="3338709"/>
            <a:ext cx="101663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D4D4D"/>
                </a:solidFill>
                <a:latin typeface="Roboto"/>
              </a:rPr>
              <a:t>Business User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309" y="2335614"/>
            <a:ext cx="1122339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808080"/>
                </a:solidFill>
                <a:latin typeface="Roboto"/>
              </a:rPr>
              <a:t>generate metadata from database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77975" y="3574799"/>
            <a:ext cx="908025" cy="901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808080"/>
                </a:solidFill>
                <a:latin typeface="Roboto"/>
              </a:rPr>
              <a:t>Support </a:t>
            </a:r>
            <a:endParaRPr lang="en-US" sz="800" dirty="0" smtClean="0">
              <a:solidFill>
                <a:srgbClr val="808080"/>
              </a:solidFill>
              <a:latin typeface="Roboto"/>
            </a:endParaRP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MySQL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Oracle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SQL Server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Postgres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SQLite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0326" y="970926"/>
            <a:ext cx="1371599" cy="1043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808080"/>
                </a:solidFill>
                <a:latin typeface="Roboto"/>
              </a:rPr>
              <a:t>W</a:t>
            </a: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orking application: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CRUD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Search: Sort, Paging</a:t>
            </a:r>
          </a:p>
          <a:p>
            <a:r>
              <a:rPr lang="en-US" sz="800" dirty="0" smtClean="0">
                <a:solidFill>
                  <a:srgbClr val="808080"/>
                </a:solidFill>
                <a:latin typeface="Roboto"/>
              </a:rPr>
              <a:t>Languages: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GO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Java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solidFill>
                  <a:srgbClr val="808080"/>
                </a:solidFill>
                <a:latin typeface="Roboto"/>
              </a:rPr>
              <a:t>nodejs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01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GO project </a:t>
            </a:r>
            <a:r>
              <a:rPr lang="en-US" dirty="0" smtClean="0"/>
              <a:t>generator – Output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324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Download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github.com/lowcode-tech/windows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github.com/lowcode-tech/mac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github.com/lowcode-tech/linux</a:t>
            </a:r>
            <a:endParaRPr lang="en-US" dirty="0" smtClean="0"/>
          </a:p>
          <a:p>
            <a:r>
              <a:rPr lang="en-US" dirty="0" smtClean="0"/>
              <a:t>Output Samples</a:t>
            </a:r>
          </a:p>
          <a:p>
            <a:pPr lvl="1"/>
            <a:r>
              <a:rPr lang="en-US" dirty="0"/>
              <a:t>GO Layer Architecture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github.com/source-code-template/go-sql-layer-architecture-sample</a:t>
            </a:r>
            <a:endParaRPr lang="en-US" dirty="0" smtClean="0"/>
          </a:p>
          <a:p>
            <a:pPr lvl="1"/>
            <a:r>
              <a:rPr lang="en-US" dirty="0" smtClean="0"/>
              <a:t>GO </a:t>
            </a:r>
            <a:r>
              <a:rPr lang="en-US" dirty="0"/>
              <a:t>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github.com/source-code-template/go-mongo-modular-sample</a:t>
            </a:r>
            <a:endParaRPr lang="en-US" dirty="0" smtClean="0"/>
          </a:p>
          <a:p>
            <a:pPr lvl="2"/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github.com/source-code-template/go-sql-rest-api</a:t>
            </a:r>
            <a:endParaRPr lang="en-US" dirty="0" smtClean="0"/>
          </a:p>
          <a:p>
            <a:pPr lvl="1"/>
            <a:r>
              <a:rPr lang="en-US" dirty="0" smtClean="0"/>
              <a:t>nodejs </a:t>
            </a:r>
            <a:r>
              <a:rPr lang="en-US" dirty="0"/>
              <a:t>Layer Architecture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github.com/source-code-template/sql-layer-architecture-sample</a:t>
            </a:r>
            <a:endParaRPr lang="en-US" dirty="0" smtClean="0"/>
          </a:p>
          <a:p>
            <a:pPr lvl="1"/>
            <a:r>
              <a:rPr lang="en-US" dirty="0"/>
              <a:t>nodejs 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github.com/source-code-template/sql-layer-architecture-sample</a:t>
            </a:r>
            <a:endParaRPr lang="en-US" dirty="0" smtClean="0"/>
          </a:p>
          <a:p>
            <a:pPr lvl="1"/>
            <a:r>
              <a:rPr lang="en-US" dirty="0"/>
              <a:t>nodejs Simple 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github.com/source-code-template/mongo-simple-modular-sample</a:t>
            </a:r>
            <a:endParaRPr lang="en-US" dirty="0" smtClean="0"/>
          </a:p>
          <a:p>
            <a:pPr lvl="2"/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github.com/source-code-template/sql-simple-modular-sample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70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Questions and Anwers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Thank you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1200" dirty="0"/>
              <a:t>Refer to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github.com/go-tutorials/overview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1.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/>
              <a:t>Project starts at Google in 2007 (by </a:t>
            </a:r>
            <a:r>
              <a:rPr lang="en-US" dirty="0" err="1"/>
              <a:t>Griesemer</a:t>
            </a:r>
            <a:r>
              <a:rPr lang="en-US" dirty="0"/>
              <a:t>, Pike, Thompson)</a:t>
            </a:r>
          </a:p>
          <a:p>
            <a:pPr lvl="1"/>
            <a:r>
              <a:rPr lang="en-US" dirty="0"/>
              <a:t>Open source release in November 2009</a:t>
            </a:r>
          </a:p>
          <a:p>
            <a:pPr lvl="1"/>
            <a:r>
              <a:rPr lang="en-US" dirty="0"/>
              <a:t>More than 250 contributors join the project</a:t>
            </a:r>
          </a:p>
          <a:p>
            <a:pPr lvl="1"/>
            <a:r>
              <a:rPr lang="en-US" dirty="0"/>
              <a:t>Version 1.0 release in March </a:t>
            </a:r>
            <a:r>
              <a:rPr lang="en-US" dirty="0" smtClean="0"/>
              <a:t>2012</a:t>
            </a:r>
          </a:p>
          <a:p>
            <a:pPr lvl="1"/>
            <a:endParaRPr lang="en-US" dirty="0" smtClean="0"/>
          </a:p>
          <a:p>
            <a:r>
              <a:rPr lang="en-US" dirty="0"/>
              <a:t>Go is a new, general-purpose programming language</a:t>
            </a:r>
          </a:p>
          <a:p>
            <a:pPr lvl="1"/>
            <a:r>
              <a:rPr lang="en-US" dirty="0"/>
              <a:t>Compiled</a:t>
            </a:r>
          </a:p>
          <a:p>
            <a:pPr lvl="1"/>
            <a:r>
              <a:rPr lang="en-US" dirty="0"/>
              <a:t>Statically typed</a:t>
            </a:r>
          </a:p>
          <a:p>
            <a:pPr lvl="1"/>
            <a:r>
              <a:rPr lang="en-US" dirty="0"/>
              <a:t>Concurrent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Productive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Basic G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Every </a:t>
            </a:r>
            <a:r>
              <a:rPr lang="en-US" sz="2200" dirty="0"/>
              <a:t>Go program is made up of packages</a:t>
            </a:r>
          </a:p>
          <a:p>
            <a:r>
              <a:rPr lang="en-US" sz="2200" dirty="0"/>
              <a:t>Start running in package main</a:t>
            </a:r>
          </a:p>
          <a:p>
            <a:pPr lvl="1"/>
            <a:r>
              <a:rPr lang="en-US" sz="1800" dirty="0"/>
              <a:t>Run here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go.dev/tour/welcome/1</a:t>
            </a:r>
            <a:endParaRPr lang="en-US" sz="1800" dirty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this sample, use “</a:t>
            </a:r>
            <a:r>
              <a:rPr lang="en-US" sz="1800" dirty="0" err="1"/>
              <a:t>fmt</a:t>
            </a:r>
            <a:r>
              <a:rPr lang="en-US" sz="1800" dirty="0"/>
              <a:t>” package to print a string to console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647" y="2571750"/>
            <a:ext cx="6747753" cy="2133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00350"/>
            <a:ext cx="3211837" cy="168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to return multiple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Exercise 1: write a function, to add 2 integer numbers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go.dev/tour/basics/5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write a function, to swap 2 strings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go.dev/tour/basics/7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14572"/>
            <a:ext cx="26670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24647" y="2571750"/>
            <a:ext cx="6747753" cy="23622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39" y="2714571"/>
            <a:ext cx="2121591" cy="188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Exercise 1: use “</a:t>
            </a:r>
            <a:r>
              <a:rPr lang="en-US" dirty="0" err="1"/>
              <a:t>var</a:t>
            </a:r>
            <a:r>
              <a:rPr lang="en-US" dirty="0"/>
              <a:t>” to declare 3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go.dev/tour/basics/8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use short variables declarations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go.dev/tour/basics/10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91" y="2720011"/>
            <a:ext cx="2331773" cy="174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720011"/>
            <a:ext cx="2731507" cy="190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1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expression T(v) to convert some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go.dev/tour/basics/13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3448"/>
            <a:ext cx="3733800" cy="25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4647" y="1809750"/>
            <a:ext cx="6747753" cy="294723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8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loop construct, the for loop</a:t>
            </a:r>
          </a:p>
          <a:p>
            <a:pPr lvl="1"/>
            <a:r>
              <a:rPr lang="en-US" dirty="0"/>
              <a:t>Exercise 1: total from 1 to 10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https://go.dev/tour/flowcontrol/1</a:t>
            </a:r>
            <a:endParaRPr lang="en-US" dirty="0"/>
          </a:p>
          <a:p>
            <a:pPr lvl="1"/>
            <a:r>
              <a:rPr lang="en-US" dirty="0"/>
              <a:t>Exercise 2: total from 1 to 10, with “while” loop logic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4"/>
              </a:rPr>
              <a:t>https://go.dev/tour/flowcontrol/3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80606"/>
            <a:ext cx="1447800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80607"/>
            <a:ext cx="2106765" cy="206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defer statement defers the execution of a function until the surrounding function </a:t>
            </a:r>
            <a:r>
              <a:rPr lang="en-US" dirty="0" smtClean="0"/>
              <a:t>return</a:t>
            </a:r>
          </a:p>
          <a:p>
            <a:pPr lvl="1"/>
            <a:r>
              <a:rPr lang="en-US" dirty="0"/>
              <a:t>Exercise 1: print “hello world” with defer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go.dev/tour/flowcontrol/12</a:t>
            </a:r>
            <a:endParaRPr lang="en-US" dirty="0" smtClean="0"/>
          </a:p>
          <a:p>
            <a:pPr lvl="2"/>
            <a:r>
              <a:rPr lang="en-US" dirty="0" smtClean="0"/>
              <a:t>Result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647" y="2952750"/>
            <a:ext cx="6747753" cy="1905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7639"/>
            <a:ext cx="2438400" cy="16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1388</Words>
  <Application>Microsoft Office PowerPoint</Application>
  <PresentationFormat>On-screen Show (16:9)</PresentationFormat>
  <Paragraphs>337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GO tutorial</vt:lpstr>
      <vt:lpstr>Agenda</vt:lpstr>
      <vt:lpstr>1. Introduction</vt:lpstr>
      <vt:lpstr>2. Basic GO</vt:lpstr>
      <vt:lpstr>2. Function</vt:lpstr>
      <vt:lpstr>2. Variables</vt:lpstr>
      <vt:lpstr>2. Convert type</vt:lpstr>
      <vt:lpstr>2. Loop</vt:lpstr>
      <vt:lpstr>2. Defer</vt:lpstr>
      <vt:lpstr>2. Pointer</vt:lpstr>
      <vt:lpstr>2. Array</vt:lpstr>
      <vt:lpstr>2. Slice</vt:lpstr>
      <vt:lpstr>2. Range</vt:lpstr>
      <vt:lpstr>2. Method</vt:lpstr>
      <vt:lpstr>2. Interface</vt:lpstr>
      <vt:lpstr>3. Exercise 1</vt:lpstr>
      <vt:lpstr>3. Exercise 2</vt:lpstr>
      <vt:lpstr>3. Exercise 3</vt:lpstr>
      <vt:lpstr>4. Real project samples - overview</vt:lpstr>
      <vt:lpstr>4. Real project samples - 1</vt:lpstr>
      <vt:lpstr>4. Real project samples - 2</vt:lpstr>
      <vt:lpstr>4. Real project samples - 3</vt:lpstr>
      <vt:lpstr>4. Real project samples – 4.1</vt:lpstr>
      <vt:lpstr>4. Real project samples – 4.2</vt:lpstr>
      <vt:lpstr>5. GO project generator - Components</vt:lpstr>
      <vt:lpstr>5. GO project generator – Business View</vt:lpstr>
      <vt:lpstr>5. GO project generator – Output Samples</vt:lpstr>
      <vt:lpstr>Questions and Anwers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tutorial</dc:title>
  <dc:creator>kbankuser</dc:creator>
  <cp:lastModifiedBy>kbankuser</cp:lastModifiedBy>
  <cp:revision>85</cp:revision>
  <dcterms:created xsi:type="dcterms:W3CDTF">2022-03-20T10:03:30Z</dcterms:created>
  <dcterms:modified xsi:type="dcterms:W3CDTF">2022-05-15T16:53:42Z</dcterms:modified>
</cp:coreProperties>
</file>