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66" r:id="rId5"/>
    <p:sldId id="277" r:id="rId6"/>
    <p:sldId id="279" r:id="rId7"/>
    <p:sldId id="278" r:id="rId8"/>
    <p:sldId id="275" r:id="rId9"/>
    <p:sldId id="276" r:id="rId10"/>
    <p:sldId id="274" r:id="rId11"/>
    <p:sldId id="280" r:id="rId12"/>
    <p:sldId id="282" r:id="rId13"/>
    <p:sldId id="281" r:id="rId14"/>
    <p:sldId id="283" r:id="rId15"/>
    <p:sldId id="256" r:id="rId16"/>
    <p:sldId id="259" r:id="rId17"/>
    <p:sldId id="260" r:id="rId18"/>
    <p:sldId id="262" r:id="rId19"/>
    <p:sldId id="271" r:id="rId20"/>
    <p:sldId id="284" r:id="rId21"/>
    <p:sldId id="269"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74" autoAdjust="0"/>
  </p:normalViewPr>
  <p:slideViewPr>
    <p:cSldViewPr snapToGrid="0" showGuides="1">
      <p:cViewPr>
        <p:scale>
          <a:sx n="150" d="100"/>
          <a:sy n="150" d="100"/>
        </p:scale>
        <p:origin x="86" y="-1387"/>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D8C-473F-91FD-A876418816A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E0A-4A49-A520-6FB0B0F0044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7D8C-473F-91FD-A876418816A2}"/>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3E0A-4A49-A520-6FB0B0F0044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E0A-4A49-A520-6FB0B0F00448}"/>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4-3E0A-4A49-A520-6FB0B0F00448}"/>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4"/>
                <c:pt idx="0">
                  <c:v>1st Qtr</c:v>
                </c:pt>
                <c:pt idx="1">
                  <c:v>2nd Qtr</c:v>
                </c:pt>
                <c:pt idx="2">
                  <c:v>3rd Qtr</c:v>
                </c:pt>
                <c:pt idx="3">
                  <c:v>4th Qtr</c:v>
                </c:pt>
              </c:strCache>
            </c:strRef>
          </c:cat>
          <c:val>
            <c:numRef>
              <c:f>Sheet1!$B$2:$B$7</c:f>
              <c:numCache>
                <c:formatCode>General</c:formatCode>
                <c:ptCount val="6"/>
                <c:pt idx="0">
                  <c:v>30</c:v>
                </c:pt>
                <c:pt idx="1">
                  <c:v>25</c:v>
                </c:pt>
                <c:pt idx="2">
                  <c:v>20</c:v>
                </c:pt>
                <c:pt idx="3">
                  <c:v>10</c:v>
                </c:pt>
                <c:pt idx="4">
                  <c:v>10</c:v>
                </c:pt>
                <c:pt idx="5">
                  <c:v>5</c:v>
                </c:pt>
              </c:numCache>
            </c:numRef>
          </c:val>
          <c:extLst>
            <c:ext xmlns:c16="http://schemas.microsoft.com/office/drawing/2014/chart" uri="{C3380CC4-5D6E-409C-BE32-E72D297353CC}">
              <c16:uniqueId val="{00000000-3E0A-4A49-A520-6FB0B0F00448}"/>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08.02.2023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08.02.2023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p:txBody>
          <a:bodyPr/>
          <a:lstStyle/>
          <a:p>
            <a:r>
              <a:rPr lang="en-US" dirty="0"/>
              <a:t>VAGA Trip</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9" y="3428809"/>
            <a:ext cx="3629300" cy="949829"/>
          </a:xfrm>
        </p:spPr>
        <p:txBody>
          <a:bodyPr>
            <a:normAutofit/>
          </a:bodyPr>
          <a:lstStyle/>
          <a:p>
            <a:r>
              <a:rPr lang="en-US" dirty="0"/>
              <a:t>Buddy  &amp;  Explore the unexplored</a:t>
            </a:r>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US" b="1" dirty="0">
                <a:latin typeface="+mj-lt"/>
              </a:rPr>
              <a:t>UTSAV GOHEL</a:t>
            </a:r>
          </a:p>
          <a:p>
            <a:r>
              <a:rPr lang="en-US" b="1" dirty="0">
                <a:latin typeface="+mj-lt"/>
              </a:rPr>
              <a:t>91900104011</a:t>
            </a:r>
            <a:endParaRPr lang="ru-RU" b="1" dirty="0">
              <a:latin typeface="+mj-lt"/>
            </a:endParaRPr>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14953" y="-35859"/>
            <a:ext cx="7585924" cy="5949573"/>
          </a:xfrm>
        </p:spPr>
      </p:pic>
      <p:pic>
        <p:nvPicPr>
          <p:cNvPr id="4" name="Picture 3">
            <a:extLst>
              <a:ext uri="{FF2B5EF4-FFF2-40B4-BE49-F238E27FC236}">
                <a16:creationId xmlns:a16="http://schemas.microsoft.com/office/drawing/2014/main" id="{9413C45D-55E0-4B86-B5B1-3FCF5D964395}"/>
              </a:ext>
            </a:extLst>
          </p:cNvPr>
          <p:cNvPicPr>
            <a:picLocks noChangeAspect="1"/>
          </p:cNvPicPr>
          <p:nvPr/>
        </p:nvPicPr>
        <p:blipFill>
          <a:blip r:embed="rId3"/>
          <a:stretch>
            <a:fillRect/>
          </a:stretch>
        </p:blipFill>
        <p:spPr>
          <a:xfrm>
            <a:off x="10577056" y="6281743"/>
            <a:ext cx="1614944" cy="576257"/>
          </a:xfrm>
          <a:prstGeom prst="rect">
            <a:avLst/>
          </a:prstGeom>
        </p:spPr>
      </p:pic>
      <p:pic>
        <p:nvPicPr>
          <p:cNvPr id="5" name="Picture 4">
            <a:extLst>
              <a:ext uri="{FF2B5EF4-FFF2-40B4-BE49-F238E27FC236}">
                <a16:creationId xmlns:a16="http://schemas.microsoft.com/office/drawing/2014/main" id="{7DF8C556-6ACB-4728-8FDE-25C1C40906E2}"/>
              </a:ext>
            </a:extLst>
          </p:cNvPr>
          <p:cNvPicPr>
            <a:picLocks noChangeAspect="1"/>
          </p:cNvPicPr>
          <p:nvPr/>
        </p:nvPicPr>
        <p:blipFill>
          <a:blip r:embed="rId3"/>
          <a:stretch>
            <a:fillRect/>
          </a:stretch>
        </p:blipFill>
        <p:spPr>
          <a:xfrm>
            <a:off x="0" y="0"/>
            <a:ext cx="1729890" cy="617273"/>
          </a:xfrm>
          <a:prstGeom prst="rect">
            <a:avLst/>
          </a:prstGeo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6E91DD-5FD5-4134-9EE9-765AE4F6BDA6}"/>
              </a:ext>
            </a:extLst>
          </p:cNvPr>
          <p:cNvPicPr>
            <a:picLocks noChangeAspect="1"/>
          </p:cNvPicPr>
          <p:nvPr/>
        </p:nvPicPr>
        <p:blipFill>
          <a:blip r:embed="rId2"/>
          <a:stretch>
            <a:fillRect/>
          </a:stretch>
        </p:blipFill>
        <p:spPr>
          <a:xfrm>
            <a:off x="599092" y="-19931"/>
            <a:ext cx="5111426" cy="6897861"/>
          </a:xfrm>
          <a:prstGeom prst="rect">
            <a:avLst/>
          </a:prstGeom>
        </p:spPr>
      </p:pic>
      <p:sp>
        <p:nvSpPr>
          <p:cNvPr id="10" name="TextBox 9">
            <a:extLst>
              <a:ext uri="{FF2B5EF4-FFF2-40B4-BE49-F238E27FC236}">
                <a16:creationId xmlns:a16="http://schemas.microsoft.com/office/drawing/2014/main" id="{47A64451-253C-499F-81A5-9F990B1DE903}"/>
              </a:ext>
            </a:extLst>
          </p:cNvPr>
          <p:cNvSpPr txBox="1"/>
          <p:nvPr/>
        </p:nvSpPr>
        <p:spPr>
          <a:xfrm>
            <a:off x="7903285" y="2743199"/>
            <a:ext cx="3810000" cy="1371600"/>
          </a:xfrm>
          <a:prstGeom prst="rect">
            <a:avLst/>
          </a:prstGeom>
          <a:noFill/>
        </p:spPr>
        <p:txBody>
          <a:bodyPr wrap="square" rtlCol="0">
            <a:spAutoFit/>
          </a:bodyPr>
          <a:lstStyle/>
          <a:p>
            <a:r>
              <a:rPr lang="en-US" sz="4000" b="1" dirty="0">
                <a:latin typeface="+mj-lt"/>
              </a:rPr>
              <a:t>Use Case Diagram</a:t>
            </a:r>
            <a:endParaRPr lang="en-IN" sz="4000" b="1" dirty="0">
              <a:latin typeface="+mj-lt"/>
            </a:endParaRPr>
          </a:p>
        </p:txBody>
      </p:sp>
    </p:spTree>
    <p:extLst>
      <p:ext uri="{BB962C8B-B14F-4D97-AF65-F5344CB8AC3E}">
        <p14:creationId xmlns:p14="http://schemas.microsoft.com/office/powerpoint/2010/main" val="423890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7A64451-253C-499F-81A5-9F990B1DE903}"/>
              </a:ext>
            </a:extLst>
          </p:cNvPr>
          <p:cNvSpPr txBox="1"/>
          <p:nvPr/>
        </p:nvSpPr>
        <p:spPr>
          <a:xfrm>
            <a:off x="7984565" y="2767280"/>
            <a:ext cx="3810000" cy="1323439"/>
          </a:xfrm>
          <a:prstGeom prst="rect">
            <a:avLst/>
          </a:prstGeom>
          <a:noFill/>
        </p:spPr>
        <p:txBody>
          <a:bodyPr wrap="square" rtlCol="0">
            <a:spAutoFit/>
          </a:bodyPr>
          <a:lstStyle/>
          <a:p>
            <a:r>
              <a:rPr lang="en-US" sz="4000" b="1" dirty="0">
                <a:latin typeface="+mj-lt"/>
              </a:rPr>
              <a:t>Sequence  Diagram</a:t>
            </a:r>
            <a:endParaRPr lang="en-IN" sz="4000" b="1" dirty="0">
              <a:latin typeface="+mj-lt"/>
            </a:endParaRPr>
          </a:p>
        </p:txBody>
      </p:sp>
      <p:pic>
        <p:nvPicPr>
          <p:cNvPr id="4" name="Picture 3">
            <a:extLst>
              <a:ext uri="{FF2B5EF4-FFF2-40B4-BE49-F238E27FC236}">
                <a16:creationId xmlns:a16="http://schemas.microsoft.com/office/drawing/2014/main" id="{CCB30959-0F10-4F24-A78A-F1B327D1114B}"/>
              </a:ext>
            </a:extLst>
          </p:cNvPr>
          <p:cNvPicPr>
            <a:picLocks noChangeAspect="1"/>
          </p:cNvPicPr>
          <p:nvPr/>
        </p:nvPicPr>
        <p:blipFill rotWithShape="1">
          <a:blip r:embed="rId2"/>
          <a:srcRect l="6799" r="3773"/>
          <a:stretch/>
        </p:blipFill>
        <p:spPr>
          <a:xfrm>
            <a:off x="0" y="1313529"/>
            <a:ext cx="7162800" cy="4437802"/>
          </a:xfrm>
          <a:prstGeom prst="rect">
            <a:avLst/>
          </a:prstGeom>
        </p:spPr>
      </p:pic>
    </p:spTree>
    <p:extLst>
      <p:ext uri="{BB962C8B-B14F-4D97-AF65-F5344CB8AC3E}">
        <p14:creationId xmlns:p14="http://schemas.microsoft.com/office/powerpoint/2010/main" val="168339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p:txBody>
          <a:bodyPr/>
          <a:lstStyle/>
          <a:p>
            <a:r>
              <a:rPr lang="en-US" dirty="0"/>
              <a:t>Travel</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p:txBody>
          <a:bodyPr/>
          <a:lstStyle/>
          <a:p>
            <a:r>
              <a:rPr lang="en-US" dirty="0"/>
              <a:t>Travel is the best medicine, for refreshing the normal life. </a:t>
            </a:r>
            <a:endParaRPr lang="ru-RU" dirty="0"/>
          </a:p>
        </p:txBody>
      </p:sp>
      <p:pic>
        <p:nvPicPr>
          <p:cNvPr id="10" name="Picture Placeholder 9" descr="Cottages In The Middle Of Beach">
            <a:extLst>
              <a:ext uri="{FF2B5EF4-FFF2-40B4-BE49-F238E27FC236}">
                <a16:creationId xmlns:a16="http://schemas.microsoft.com/office/drawing/2014/main" id="{262D17B0-1557-47A2-A8D6-91730FF9DB5D}"/>
              </a:ext>
            </a:extLst>
          </p:cNvPr>
          <p:cNvPicPr>
            <a:picLocks noGrp="1" noChangeAspect="1"/>
          </p:cNvPicPr>
          <p:nvPr>
            <p:ph type="pic" sz="quarter" idx="13"/>
          </p:nvPr>
        </p:nvPicPr>
        <p:blipFill rotWithShape="1">
          <a:blip r:embed="rId2"/>
          <a:srcRect l="-70" t="43102" r="70" b="22996"/>
          <a:stretch/>
        </p:blipFill>
        <p:spPr>
          <a:xfrm>
            <a:off x="912412" y="2373273"/>
            <a:ext cx="11271651" cy="2549580"/>
          </a:xfrm>
        </p:spPr>
      </p:pic>
      <p:sp>
        <p:nvSpPr>
          <p:cNvPr id="11" name="Footer Placeholder 10">
            <a:extLst>
              <a:ext uri="{FF2B5EF4-FFF2-40B4-BE49-F238E27FC236}">
                <a16:creationId xmlns:a16="http://schemas.microsoft.com/office/drawing/2014/main" id="{1B906A6D-64CC-4021-B842-B0B179AB3E27}"/>
              </a:ext>
            </a:extLst>
          </p:cNvPr>
          <p:cNvSpPr>
            <a:spLocks noGrp="1"/>
          </p:cNvSpPr>
          <p:nvPr>
            <p:ph type="ftr" sz="quarter" idx="11"/>
          </p:nvPr>
        </p:nvSpPr>
        <p:spPr/>
        <p:txBody>
          <a:bodyPr/>
          <a:lstStyle/>
          <a:p>
            <a:r>
              <a:rPr lang="en-US" dirty="0"/>
              <a:t>VAGA TRIP @</a:t>
            </a:r>
            <a:r>
              <a:rPr lang="en-US" dirty="0" err="1"/>
              <a:t>backend_developer_utsav_gohel</a:t>
            </a:r>
            <a:endParaRPr lang="ru-RU" dirty="0"/>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12</a:t>
            </a:fld>
            <a:endParaRPr lang="ru-RU" dirty="0"/>
          </a:p>
        </p:txBody>
      </p:sp>
    </p:spTree>
    <p:extLst>
      <p:ext uri="{BB962C8B-B14F-4D97-AF65-F5344CB8AC3E}">
        <p14:creationId xmlns:p14="http://schemas.microsoft.com/office/powerpoint/2010/main" val="228721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Background Work </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p:txBody>
          <a:bodyPr/>
          <a:lstStyle/>
          <a:p>
            <a:r>
              <a:rPr lang="en-US" dirty="0"/>
              <a:t>I am currently working with following technology for my first phase of project </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p:txBody>
          <a:bodyPr>
            <a:normAutofit fontScale="92500" lnSpcReduction="20000"/>
          </a:bodyPr>
          <a:lstStyle/>
          <a:p>
            <a:r>
              <a:rPr lang="en-US" dirty="0"/>
              <a:t>Phase 1 : Design UI/UX</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p:txBody>
          <a:bodyPr>
            <a:normAutofit/>
          </a:bodyPr>
          <a:lstStyle/>
          <a:p>
            <a:r>
              <a:rPr lang="en-US" sz="2000" dirty="0">
                <a:solidFill>
                  <a:schemeClr val="tx1"/>
                </a:solidFill>
              </a:rPr>
              <a:t>Following are the pages </a:t>
            </a:r>
          </a:p>
          <a:p>
            <a:pPr lvl="1"/>
            <a:r>
              <a:rPr lang="en-US" sz="2000" dirty="0">
                <a:solidFill>
                  <a:schemeClr val="tx1"/>
                </a:solidFill>
              </a:rPr>
              <a:t>Login page</a:t>
            </a:r>
          </a:p>
          <a:p>
            <a:pPr lvl="1"/>
            <a:r>
              <a:rPr lang="en-US" sz="2000" dirty="0">
                <a:solidFill>
                  <a:schemeClr val="tx1"/>
                </a:solidFill>
              </a:rPr>
              <a:t>Home page</a:t>
            </a:r>
          </a:p>
          <a:p>
            <a:pPr lvl="1"/>
            <a:r>
              <a:rPr lang="en-US" sz="2000" dirty="0">
                <a:solidFill>
                  <a:schemeClr val="tx1"/>
                </a:solidFill>
              </a:rPr>
              <a:t>Swipe Features page</a:t>
            </a:r>
          </a:p>
          <a:p>
            <a:pPr lvl="1"/>
            <a:r>
              <a:rPr lang="en-US" sz="2000" dirty="0">
                <a:solidFill>
                  <a:schemeClr val="tx1"/>
                </a:solidFill>
              </a:rPr>
              <a:t>Chat page</a:t>
            </a:r>
          </a:p>
          <a:p>
            <a:pPr lvl="1"/>
            <a:r>
              <a:rPr lang="en-US" sz="2000" dirty="0">
                <a:solidFill>
                  <a:schemeClr val="tx1"/>
                </a:solidFill>
              </a:rPr>
              <a:t>Trip and Travel Page</a:t>
            </a:r>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p:txBody>
          <a:bodyPr>
            <a:normAutofit fontScale="92500" lnSpcReduction="20000"/>
          </a:bodyPr>
          <a:lstStyle/>
          <a:p>
            <a:r>
              <a:rPr lang="en-US" dirty="0"/>
              <a:t>Phase 4 : API</a:t>
            </a:r>
            <a:endParaRPr lang="ru-RU"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p:txBody>
          <a:bodyPr>
            <a:normAutofit/>
          </a:bodyPr>
          <a:lstStyle/>
          <a:p>
            <a:r>
              <a:rPr lang="en-US" sz="2000" dirty="0">
                <a:solidFill>
                  <a:schemeClr val="tx1"/>
                </a:solidFill>
              </a:rPr>
              <a:t>Started building APIs </a:t>
            </a:r>
          </a:p>
          <a:p>
            <a:pPr marL="0" indent="0">
              <a:buNone/>
            </a:pPr>
            <a:r>
              <a:rPr lang="en-US" sz="2000" dirty="0">
                <a:solidFill>
                  <a:schemeClr val="tx1"/>
                </a:solidFill>
              </a:rPr>
              <a:t>   for data transaction between </a:t>
            </a:r>
          </a:p>
          <a:p>
            <a:pPr marL="0" indent="0">
              <a:buNone/>
            </a:pPr>
            <a:r>
              <a:rPr lang="en-US" sz="2000" dirty="0">
                <a:solidFill>
                  <a:schemeClr val="tx1"/>
                </a:solidFill>
              </a:rPr>
              <a:t>   Mobile GUI and sever </a:t>
            </a:r>
          </a:p>
          <a:p>
            <a:pPr marL="0" indent="0">
              <a:buNone/>
            </a:pPr>
            <a:r>
              <a:rPr lang="en-US" sz="2000" dirty="0">
                <a:solidFill>
                  <a:schemeClr val="tx1"/>
                </a:solidFill>
              </a:rPr>
              <a:t>   through NodeJS and </a:t>
            </a:r>
            <a:r>
              <a:rPr lang="en-US" sz="2000" dirty="0" err="1">
                <a:solidFill>
                  <a:schemeClr val="tx1"/>
                </a:solidFill>
              </a:rPr>
              <a:t>ExpressJS</a:t>
            </a:r>
            <a:endParaRPr lang="en-US" sz="2000" dirty="0">
              <a:solidFill>
                <a:schemeClr val="tx1"/>
              </a:solidFill>
            </a:endParaRPr>
          </a:p>
          <a:p>
            <a:pPr marL="0" indent="0">
              <a:buNone/>
            </a:pPr>
            <a:r>
              <a:rPr lang="en-US" sz="2000" dirty="0">
                <a:solidFill>
                  <a:schemeClr val="tx1"/>
                </a:solidFill>
              </a:rPr>
              <a:t>    With MySQL database</a:t>
            </a:r>
          </a:p>
          <a:p>
            <a:endParaRPr lang="en-US" dirty="0"/>
          </a:p>
        </p:txBody>
      </p:sp>
      <p:sp>
        <p:nvSpPr>
          <p:cNvPr id="4" name="Footer Placeholder 3">
            <a:extLst>
              <a:ext uri="{FF2B5EF4-FFF2-40B4-BE49-F238E27FC236}">
                <a16:creationId xmlns:a16="http://schemas.microsoft.com/office/drawing/2014/main" id="{4C5FF61B-147F-4149-9E50-36696641E103}"/>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13</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Placeholder 20" descr="Pie chart">
            <a:extLst>
              <a:ext uri="{FF2B5EF4-FFF2-40B4-BE49-F238E27FC236}">
                <a16:creationId xmlns:a16="http://schemas.microsoft.com/office/drawing/2014/main" id="{093B88E5-E854-483F-A761-6A39AF1AE58A}"/>
              </a:ext>
            </a:extLst>
          </p:cNvPr>
          <p:cNvGraphicFramePr>
            <a:graphicFrameLocks noGrp="1"/>
          </p:cNvGraphicFramePr>
          <p:nvPr>
            <p:ph type="chart" sz="quarter" idx="32"/>
            <p:extLst>
              <p:ext uri="{D42A27DB-BD31-4B8C-83A1-F6EECF244321}">
                <p14:modId xmlns:p14="http://schemas.microsoft.com/office/powerpoint/2010/main" val="2400692895"/>
              </p:ext>
            </p:extLst>
          </p:nvPr>
        </p:nvGraphicFramePr>
        <p:xfrm>
          <a:off x="798795" y="1087668"/>
          <a:ext cx="4509470" cy="4594679"/>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991AEBC-6D9D-4D30-BB4C-43FE1370375F}"/>
              </a:ext>
            </a:extLst>
          </p:cNvPr>
          <p:cNvSpPr>
            <a:spLocks noGrp="1"/>
          </p:cNvSpPr>
          <p:nvPr>
            <p:ph type="title"/>
          </p:nvPr>
        </p:nvSpPr>
        <p:spPr/>
        <p:txBody>
          <a:bodyPr>
            <a:normAutofit fontScale="90000"/>
          </a:bodyPr>
          <a:lstStyle/>
          <a:p>
            <a:r>
              <a:rPr lang="en-US" dirty="0"/>
              <a:t>Technologies used</a:t>
            </a:r>
            <a:endParaRPr lang="ru-RU" dirty="0"/>
          </a:p>
        </p:txBody>
      </p:sp>
      <p:sp>
        <p:nvSpPr>
          <p:cNvPr id="5" name="Text Placeholder 4">
            <a:extLst>
              <a:ext uri="{FF2B5EF4-FFF2-40B4-BE49-F238E27FC236}">
                <a16:creationId xmlns:a16="http://schemas.microsoft.com/office/drawing/2014/main" id="{C7BFDBF9-B20C-4919-9CE3-90C6CDC85BDD}"/>
              </a:ext>
            </a:extLst>
          </p:cNvPr>
          <p:cNvSpPr>
            <a:spLocks noGrp="1"/>
          </p:cNvSpPr>
          <p:nvPr>
            <p:ph type="body" sz="quarter" idx="16"/>
          </p:nvPr>
        </p:nvSpPr>
        <p:spPr>
          <a:xfrm>
            <a:off x="5649889" y="2592569"/>
            <a:ext cx="5841071" cy="1031199"/>
          </a:xfrm>
        </p:spPr>
        <p:txBody>
          <a:bodyPr/>
          <a:lstStyle/>
          <a:p>
            <a:pPr algn="just"/>
            <a:r>
              <a:rPr lang="en-US" dirty="0"/>
              <a:t>We are building a user friendly design for your software that can be easily operate by User.</a:t>
            </a:r>
          </a:p>
          <a:p>
            <a:pPr algn="just"/>
            <a:r>
              <a:rPr lang="en-US" dirty="0"/>
              <a:t>With Smooth server config over AWS hosting</a:t>
            </a:r>
            <a:endParaRPr lang="ru-RU" dirty="0"/>
          </a:p>
        </p:txBody>
      </p:sp>
      <p:sp>
        <p:nvSpPr>
          <p:cNvPr id="23" name="Oval 22" descr="Circle shape">
            <a:extLst>
              <a:ext uri="{FF2B5EF4-FFF2-40B4-BE49-F238E27FC236}">
                <a16:creationId xmlns:a16="http://schemas.microsoft.com/office/drawing/2014/main" id="{C3485789-E496-4110-A15B-8E4775849942}"/>
              </a:ext>
            </a:extLst>
          </p:cNvPr>
          <p:cNvSpPr/>
          <p:nvPr/>
        </p:nvSpPr>
        <p:spPr>
          <a:xfrm>
            <a:off x="5732367" y="3774029"/>
            <a:ext cx="384048" cy="384048"/>
          </a:xfrm>
          <a:prstGeom prst="ellipse">
            <a:avLst/>
          </a:prstGeom>
          <a:solidFill>
            <a:schemeClr val="accent1"/>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6" name="Text Placeholder 5">
            <a:extLst>
              <a:ext uri="{FF2B5EF4-FFF2-40B4-BE49-F238E27FC236}">
                <a16:creationId xmlns:a16="http://schemas.microsoft.com/office/drawing/2014/main" id="{FFE50F9B-A11D-40B9-B83F-DDF3E10343C1}"/>
              </a:ext>
            </a:extLst>
          </p:cNvPr>
          <p:cNvSpPr>
            <a:spLocks noGrp="1"/>
          </p:cNvSpPr>
          <p:nvPr>
            <p:ph type="body" idx="18"/>
          </p:nvPr>
        </p:nvSpPr>
        <p:spPr/>
        <p:txBody>
          <a:bodyPr/>
          <a:lstStyle/>
          <a:p>
            <a:r>
              <a:rPr lang="en-US" dirty="0" err="1"/>
              <a:t>Figma</a:t>
            </a:r>
            <a:endParaRPr lang="ru-RU" dirty="0"/>
          </a:p>
        </p:txBody>
      </p:sp>
      <p:sp>
        <p:nvSpPr>
          <p:cNvPr id="7" name="Text Placeholder 6">
            <a:extLst>
              <a:ext uri="{FF2B5EF4-FFF2-40B4-BE49-F238E27FC236}">
                <a16:creationId xmlns:a16="http://schemas.microsoft.com/office/drawing/2014/main" id="{44C8D5B9-69C7-4696-B552-5307926F58E5}"/>
              </a:ext>
            </a:extLst>
          </p:cNvPr>
          <p:cNvSpPr>
            <a:spLocks noGrp="1"/>
          </p:cNvSpPr>
          <p:nvPr>
            <p:ph type="body" sz="quarter" idx="21"/>
          </p:nvPr>
        </p:nvSpPr>
        <p:spPr/>
        <p:txBody>
          <a:bodyPr/>
          <a:lstStyle/>
          <a:p>
            <a:r>
              <a:rPr lang="en-US" dirty="0"/>
              <a:t>Design UI/UX </a:t>
            </a:r>
            <a:endParaRPr lang="ru-RU" dirty="0"/>
          </a:p>
        </p:txBody>
      </p:sp>
      <p:sp>
        <p:nvSpPr>
          <p:cNvPr id="24" name="Oval 23" descr="Circle shape">
            <a:extLst>
              <a:ext uri="{FF2B5EF4-FFF2-40B4-BE49-F238E27FC236}">
                <a16:creationId xmlns:a16="http://schemas.microsoft.com/office/drawing/2014/main" id="{FC7368B7-D4B3-45CE-95D8-0AA892A56116}"/>
              </a:ext>
            </a:extLst>
          </p:cNvPr>
          <p:cNvSpPr/>
          <p:nvPr/>
        </p:nvSpPr>
        <p:spPr>
          <a:xfrm>
            <a:off x="7671881" y="3774029"/>
            <a:ext cx="384048" cy="384048"/>
          </a:xfrm>
          <a:prstGeom prst="ellipse">
            <a:avLst/>
          </a:prstGeom>
          <a:solidFill>
            <a:schemeClr val="accent1">
              <a:alpha val="50000"/>
            </a:schemeClr>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0" name="Text Placeholder 9">
            <a:extLst>
              <a:ext uri="{FF2B5EF4-FFF2-40B4-BE49-F238E27FC236}">
                <a16:creationId xmlns:a16="http://schemas.microsoft.com/office/drawing/2014/main" id="{B9D2CE79-7062-4C12-A2AE-683EAD4CCE0C}"/>
              </a:ext>
            </a:extLst>
          </p:cNvPr>
          <p:cNvSpPr>
            <a:spLocks noGrp="1"/>
          </p:cNvSpPr>
          <p:nvPr>
            <p:ph type="body" idx="24"/>
          </p:nvPr>
        </p:nvSpPr>
        <p:spPr>
          <a:xfrm>
            <a:off x="8065898" y="3543804"/>
            <a:ext cx="1760260" cy="540749"/>
          </a:xfrm>
        </p:spPr>
        <p:txBody>
          <a:bodyPr>
            <a:normAutofit/>
          </a:bodyPr>
          <a:lstStyle/>
          <a:p>
            <a:r>
              <a:rPr lang="en-US" dirty="0" err="1"/>
              <a:t>NodeJs</a:t>
            </a:r>
            <a:endParaRPr lang="en-US" dirty="0"/>
          </a:p>
        </p:txBody>
      </p:sp>
      <p:sp>
        <p:nvSpPr>
          <p:cNvPr id="25" name="Oval 24" descr="Circle shape">
            <a:extLst>
              <a:ext uri="{FF2B5EF4-FFF2-40B4-BE49-F238E27FC236}">
                <a16:creationId xmlns:a16="http://schemas.microsoft.com/office/drawing/2014/main" id="{CB3E6EAD-AA8B-4D6A-B852-670A3BE077FA}"/>
              </a:ext>
            </a:extLst>
          </p:cNvPr>
          <p:cNvSpPr/>
          <p:nvPr/>
        </p:nvSpPr>
        <p:spPr>
          <a:xfrm>
            <a:off x="9673758" y="3815085"/>
            <a:ext cx="384048" cy="365126"/>
          </a:xfrm>
          <a:prstGeom prst="ellipse">
            <a:avLst/>
          </a:prstGeom>
          <a:solidFill>
            <a:schemeClr val="accent3"/>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4" name="Text Placeholder 13">
            <a:extLst>
              <a:ext uri="{FF2B5EF4-FFF2-40B4-BE49-F238E27FC236}">
                <a16:creationId xmlns:a16="http://schemas.microsoft.com/office/drawing/2014/main" id="{BDFECF88-E632-4781-8739-84E6E892DC4D}"/>
              </a:ext>
            </a:extLst>
          </p:cNvPr>
          <p:cNvSpPr>
            <a:spLocks noGrp="1"/>
          </p:cNvSpPr>
          <p:nvPr>
            <p:ph type="body" idx="28"/>
          </p:nvPr>
        </p:nvSpPr>
        <p:spPr>
          <a:xfrm>
            <a:off x="10157813" y="3719427"/>
            <a:ext cx="1597889" cy="365125"/>
          </a:xfrm>
        </p:spPr>
        <p:txBody>
          <a:bodyPr/>
          <a:lstStyle/>
          <a:p>
            <a:r>
              <a:rPr lang="en-US" dirty="0"/>
              <a:t>AWS </a:t>
            </a:r>
            <a:endParaRPr lang="ru-RU" dirty="0"/>
          </a:p>
        </p:txBody>
      </p:sp>
      <p:sp>
        <p:nvSpPr>
          <p:cNvPr id="15" name="Text Placeholder 14">
            <a:extLst>
              <a:ext uri="{FF2B5EF4-FFF2-40B4-BE49-F238E27FC236}">
                <a16:creationId xmlns:a16="http://schemas.microsoft.com/office/drawing/2014/main" id="{71D0B53C-EBAB-4000-8108-72EE7F62A93A}"/>
              </a:ext>
            </a:extLst>
          </p:cNvPr>
          <p:cNvSpPr>
            <a:spLocks noGrp="1"/>
          </p:cNvSpPr>
          <p:nvPr>
            <p:ph type="body" sz="quarter" idx="29"/>
          </p:nvPr>
        </p:nvSpPr>
        <p:spPr/>
        <p:txBody>
          <a:bodyPr/>
          <a:lstStyle/>
          <a:p>
            <a:r>
              <a:rPr lang="en-US" dirty="0"/>
              <a:t> Hosting</a:t>
            </a:r>
            <a:endParaRPr lang="ru-RU" dirty="0"/>
          </a:p>
        </p:txBody>
      </p:sp>
      <p:sp>
        <p:nvSpPr>
          <p:cNvPr id="19" name="Oval 18" descr="Circle shape">
            <a:extLst>
              <a:ext uri="{FF2B5EF4-FFF2-40B4-BE49-F238E27FC236}">
                <a16:creationId xmlns:a16="http://schemas.microsoft.com/office/drawing/2014/main" id="{74F8D4E4-1B47-416C-9A28-44D029B05DF3}"/>
              </a:ext>
            </a:extLst>
          </p:cNvPr>
          <p:cNvSpPr/>
          <p:nvPr/>
        </p:nvSpPr>
        <p:spPr>
          <a:xfrm>
            <a:off x="5732392" y="4506094"/>
            <a:ext cx="384048" cy="384048"/>
          </a:xfrm>
          <a:prstGeom prst="ellipse">
            <a:avLst/>
          </a:prstGeom>
          <a:solidFill>
            <a:schemeClr val="accent4"/>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8" name="Text Placeholder 7">
            <a:extLst>
              <a:ext uri="{FF2B5EF4-FFF2-40B4-BE49-F238E27FC236}">
                <a16:creationId xmlns:a16="http://schemas.microsoft.com/office/drawing/2014/main" id="{B20CA877-BC73-44B2-B723-8023CA00ED00}"/>
              </a:ext>
            </a:extLst>
          </p:cNvPr>
          <p:cNvSpPr>
            <a:spLocks noGrp="1"/>
          </p:cNvSpPr>
          <p:nvPr>
            <p:ph type="body" idx="22"/>
          </p:nvPr>
        </p:nvSpPr>
        <p:spPr/>
        <p:txBody>
          <a:bodyPr/>
          <a:lstStyle/>
          <a:p>
            <a:r>
              <a:rPr lang="en-US" dirty="0"/>
              <a:t>Flutter</a:t>
            </a:r>
            <a:endParaRPr lang="ru-RU" dirty="0"/>
          </a:p>
        </p:txBody>
      </p:sp>
      <p:sp>
        <p:nvSpPr>
          <p:cNvPr id="9" name="Text Placeholder 8">
            <a:extLst>
              <a:ext uri="{FF2B5EF4-FFF2-40B4-BE49-F238E27FC236}">
                <a16:creationId xmlns:a16="http://schemas.microsoft.com/office/drawing/2014/main" id="{9C508980-C5CA-4BC3-A366-9BA1490CA438}"/>
              </a:ext>
            </a:extLst>
          </p:cNvPr>
          <p:cNvSpPr>
            <a:spLocks noGrp="1"/>
          </p:cNvSpPr>
          <p:nvPr>
            <p:ph type="body" sz="quarter" idx="23"/>
          </p:nvPr>
        </p:nvSpPr>
        <p:spPr/>
        <p:txBody>
          <a:bodyPr/>
          <a:lstStyle/>
          <a:p>
            <a:r>
              <a:rPr lang="en-US" dirty="0"/>
              <a:t>Implement Ui/</a:t>
            </a:r>
            <a:r>
              <a:rPr lang="en-US" dirty="0" err="1"/>
              <a:t>Ux</a:t>
            </a:r>
            <a:endParaRPr lang="ru-RU" dirty="0"/>
          </a:p>
        </p:txBody>
      </p:sp>
      <p:sp>
        <p:nvSpPr>
          <p:cNvPr id="20" name="Oval 19" descr="Circle shape">
            <a:extLst>
              <a:ext uri="{FF2B5EF4-FFF2-40B4-BE49-F238E27FC236}">
                <a16:creationId xmlns:a16="http://schemas.microsoft.com/office/drawing/2014/main" id="{46B993A4-B156-41FD-9B95-16911035EAA1}"/>
              </a:ext>
            </a:extLst>
          </p:cNvPr>
          <p:cNvSpPr/>
          <p:nvPr/>
        </p:nvSpPr>
        <p:spPr>
          <a:xfrm>
            <a:off x="7671906" y="4506094"/>
            <a:ext cx="384048" cy="384048"/>
          </a:xfrm>
          <a:prstGeom prst="ellipse">
            <a:avLst/>
          </a:prstGeom>
          <a:solidFill>
            <a:schemeClr val="accent2"/>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2" name="Text Placeholder 11">
            <a:extLst>
              <a:ext uri="{FF2B5EF4-FFF2-40B4-BE49-F238E27FC236}">
                <a16:creationId xmlns:a16="http://schemas.microsoft.com/office/drawing/2014/main" id="{FF800B5B-000C-40A0-984E-296FEF26F894}"/>
              </a:ext>
            </a:extLst>
          </p:cNvPr>
          <p:cNvSpPr>
            <a:spLocks noGrp="1"/>
          </p:cNvSpPr>
          <p:nvPr>
            <p:ph type="body" idx="26"/>
          </p:nvPr>
        </p:nvSpPr>
        <p:spPr/>
        <p:txBody>
          <a:bodyPr/>
          <a:lstStyle/>
          <a:p>
            <a:r>
              <a:rPr lang="en-US" dirty="0"/>
              <a:t>MySQL</a:t>
            </a:r>
            <a:endParaRPr lang="ru-RU" dirty="0"/>
          </a:p>
        </p:txBody>
      </p:sp>
      <p:sp>
        <p:nvSpPr>
          <p:cNvPr id="13" name="Text Placeholder 12">
            <a:extLst>
              <a:ext uri="{FF2B5EF4-FFF2-40B4-BE49-F238E27FC236}">
                <a16:creationId xmlns:a16="http://schemas.microsoft.com/office/drawing/2014/main" id="{BC76F4DF-E770-433B-A99B-E75E3AD5B84F}"/>
              </a:ext>
            </a:extLst>
          </p:cNvPr>
          <p:cNvSpPr>
            <a:spLocks noGrp="1"/>
          </p:cNvSpPr>
          <p:nvPr>
            <p:ph type="body" sz="quarter" idx="27"/>
          </p:nvPr>
        </p:nvSpPr>
        <p:spPr/>
        <p:txBody>
          <a:bodyPr>
            <a:normAutofit/>
          </a:bodyPr>
          <a:lstStyle/>
          <a:p>
            <a:r>
              <a:rPr lang="en-US" dirty="0"/>
              <a:t>Database </a:t>
            </a:r>
            <a:endParaRPr lang="ru-RU" dirty="0"/>
          </a:p>
        </p:txBody>
      </p:sp>
      <p:sp>
        <p:nvSpPr>
          <p:cNvPr id="22" name="Oval 21" descr="Circle shape">
            <a:extLst>
              <a:ext uri="{FF2B5EF4-FFF2-40B4-BE49-F238E27FC236}">
                <a16:creationId xmlns:a16="http://schemas.microsoft.com/office/drawing/2014/main" id="{F25A7B72-F802-4A5B-9C15-E6092A747BDA}"/>
              </a:ext>
            </a:extLst>
          </p:cNvPr>
          <p:cNvSpPr/>
          <p:nvPr/>
        </p:nvSpPr>
        <p:spPr>
          <a:xfrm>
            <a:off x="9611420" y="4506094"/>
            <a:ext cx="384048" cy="384048"/>
          </a:xfrm>
          <a:prstGeom prst="ellipse">
            <a:avLst/>
          </a:prstGeom>
          <a:solidFill>
            <a:schemeClr val="accent2">
              <a:alpha val="50000"/>
            </a:schemeClr>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6" name="Text Placeholder 15">
            <a:extLst>
              <a:ext uri="{FF2B5EF4-FFF2-40B4-BE49-F238E27FC236}">
                <a16:creationId xmlns:a16="http://schemas.microsoft.com/office/drawing/2014/main" id="{F685F4B4-4174-4802-8880-EBF24FC23D34}"/>
              </a:ext>
            </a:extLst>
          </p:cNvPr>
          <p:cNvSpPr>
            <a:spLocks noGrp="1"/>
          </p:cNvSpPr>
          <p:nvPr>
            <p:ph type="body" idx="30"/>
          </p:nvPr>
        </p:nvSpPr>
        <p:spPr/>
        <p:txBody>
          <a:bodyPr/>
          <a:lstStyle/>
          <a:p>
            <a:r>
              <a:rPr lang="en-US" dirty="0"/>
              <a:t>Goggle Ads</a:t>
            </a:r>
            <a:endParaRPr lang="ru-RU" dirty="0"/>
          </a:p>
        </p:txBody>
      </p:sp>
      <p:sp>
        <p:nvSpPr>
          <p:cNvPr id="17" name="Text Placeholder 16">
            <a:extLst>
              <a:ext uri="{FF2B5EF4-FFF2-40B4-BE49-F238E27FC236}">
                <a16:creationId xmlns:a16="http://schemas.microsoft.com/office/drawing/2014/main" id="{64A8CDE2-952B-4BD3-A740-DF54D4C7E841}"/>
              </a:ext>
            </a:extLst>
          </p:cNvPr>
          <p:cNvSpPr>
            <a:spLocks noGrp="1"/>
          </p:cNvSpPr>
          <p:nvPr>
            <p:ph type="body" sz="quarter" idx="31"/>
          </p:nvPr>
        </p:nvSpPr>
        <p:spPr/>
        <p:txBody>
          <a:bodyPr/>
          <a:lstStyle/>
          <a:p>
            <a:r>
              <a:rPr lang="en-US" dirty="0"/>
              <a:t>Marketing</a:t>
            </a:r>
            <a:endParaRPr lang="ru-RU" dirty="0"/>
          </a:p>
        </p:txBody>
      </p:sp>
      <p:sp>
        <p:nvSpPr>
          <p:cNvPr id="3" name="Footer Placeholder 2">
            <a:extLst>
              <a:ext uri="{FF2B5EF4-FFF2-40B4-BE49-F238E27FC236}">
                <a16:creationId xmlns:a16="http://schemas.microsoft.com/office/drawing/2014/main" id="{93D7EDA2-3620-47DB-BD1A-9C3633AEB867}"/>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14</a:t>
            </a:fld>
            <a:endParaRPr lang="ru-RU" dirty="0"/>
          </a:p>
        </p:txBody>
      </p:sp>
      <p:sp>
        <p:nvSpPr>
          <p:cNvPr id="26" name="Text Placeholder 25">
            <a:extLst>
              <a:ext uri="{FF2B5EF4-FFF2-40B4-BE49-F238E27FC236}">
                <a16:creationId xmlns:a16="http://schemas.microsoft.com/office/drawing/2014/main" id="{6772ED25-A576-41F9-AE8F-1B688324D1EE}"/>
              </a:ext>
            </a:extLst>
          </p:cNvPr>
          <p:cNvSpPr>
            <a:spLocks noGrp="1"/>
          </p:cNvSpPr>
          <p:nvPr>
            <p:ph type="body" sz="quarter" idx="25"/>
          </p:nvPr>
        </p:nvSpPr>
        <p:spPr/>
        <p:txBody>
          <a:bodyPr/>
          <a:lstStyle/>
          <a:p>
            <a:r>
              <a:rPr lang="en-US" dirty="0"/>
              <a:t>Backend Server</a:t>
            </a:r>
            <a:endParaRPr lang="en-IN" dirty="0"/>
          </a:p>
        </p:txBody>
      </p:sp>
    </p:spTree>
    <p:extLst>
      <p:ext uri="{BB962C8B-B14F-4D97-AF65-F5344CB8AC3E}">
        <p14:creationId xmlns:p14="http://schemas.microsoft.com/office/powerpoint/2010/main" val="126615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lorful cliff city near ocean shore">
            <a:extLst>
              <a:ext uri="{FF2B5EF4-FFF2-40B4-BE49-F238E27FC236}">
                <a16:creationId xmlns:a16="http://schemas.microsoft.com/office/drawing/2014/main" id="{74ED1216-A221-4C9B-B39B-71A3E4D9E409}"/>
              </a:ext>
            </a:extLst>
          </p:cNvPr>
          <p:cNvPicPr>
            <a:picLocks noGrp="1" noChangeAspect="1"/>
          </p:cNvPicPr>
          <p:nvPr>
            <p:ph type="pic" sz="quarter" idx="17"/>
          </p:nvPr>
        </p:nvPicPr>
        <p:blipFill rotWithShape="1">
          <a:blip r:embed="rId2"/>
          <a:srcRect t="13230" b="13230"/>
          <a:stretch/>
        </p:blipFill>
        <p:spPr/>
      </p:pic>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Explore the Unexplored </a:t>
            </a:r>
            <a:endParaRPr lang="ru-RU" dirty="0"/>
          </a:p>
        </p:txBody>
      </p:sp>
      <p:sp>
        <p:nvSpPr>
          <p:cNvPr id="5" name="Text Placeholder 4">
            <a:extLst>
              <a:ext uri="{FF2B5EF4-FFF2-40B4-BE49-F238E27FC236}">
                <a16:creationId xmlns:a16="http://schemas.microsoft.com/office/drawing/2014/main" id="{53BA5B48-F9FF-45FC-A3F7-5CEF9A012980}"/>
              </a:ext>
            </a:extLst>
          </p:cNvPr>
          <p:cNvSpPr>
            <a:spLocks noGrp="1"/>
          </p:cNvSpPr>
          <p:nvPr>
            <p:ph type="body" sz="quarter" idx="16"/>
          </p:nvPr>
        </p:nvSpPr>
        <p:spPr/>
        <p:txBody>
          <a:bodyPr/>
          <a:lstStyle/>
          <a:p>
            <a:r>
              <a:rPr lang="en-US" dirty="0"/>
              <a:t>Lorem ipsum dolor sit amet, consectetuer adipiscing elit. Maecenas porttitor congue massa</a:t>
            </a:r>
            <a:endParaRPr lang="ru-RU" dirty="0"/>
          </a:p>
        </p:txBody>
      </p:sp>
      <p:sp>
        <p:nvSpPr>
          <p:cNvPr id="3" name="Footer Placeholder 2">
            <a:extLst>
              <a:ext uri="{FF2B5EF4-FFF2-40B4-BE49-F238E27FC236}">
                <a16:creationId xmlns:a16="http://schemas.microsoft.com/office/drawing/2014/main" id="{AEDF80CF-7487-45BD-99FF-6CB18AC1C2E1}"/>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15</a:t>
            </a:fld>
            <a:endParaRPr lang="ru-RU" dirty="0"/>
          </a:p>
        </p:txBody>
      </p:sp>
    </p:spTree>
    <p:extLst>
      <p:ext uri="{BB962C8B-B14F-4D97-AF65-F5344CB8AC3E}">
        <p14:creationId xmlns:p14="http://schemas.microsoft.com/office/powerpoint/2010/main" val="1935360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dia Placeholder 1" descr="Video">
            <a:extLst>
              <a:ext uri="{FF2B5EF4-FFF2-40B4-BE49-F238E27FC236}">
                <a16:creationId xmlns:a16="http://schemas.microsoft.com/office/drawing/2014/main" id="{531D7866-D98C-4600-BEC4-FCE6295FAD25}"/>
              </a:ext>
            </a:extLst>
          </p:cNvPr>
          <p:cNvSpPr>
            <a:spLocks noGrp="1"/>
          </p:cNvSpPr>
          <p:nvPr>
            <p:ph type="media" sz="quarter" idx="17"/>
          </p:nvPr>
        </p:nvSpPr>
        <p:spPr/>
      </p:sp>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p:txBody>
          <a:bodyPr>
            <a:normAutofit/>
          </a:bodyPr>
          <a:lstStyle/>
          <a:p>
            <a:r>
              <a:rPr lang="en-US" dirty="0"/>
              <a:t>ER-Diagram </a:t>
            </a:r>
            <a:endParaRPr lang="ru-RU" dirty="0"/>
          </a:p>
        </p:txBody>
      </p:sp>
      <p:sp>
        <p:nvSpPr>
          <p:cNvPr id="3" name="Footer Placeholder 2">
            <a:extLst>
              <a:ext uri="{FF2B5EF4-FFF2-40B4-BE49-F238E27FC236}">
                <a16:creationId xmlns:a16="http://schemas.microsoft.com/office/drawing/2014/main" id="{EA45DB45-A744-4939-A7FE-863B69ECEA97}"/>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16</a:t>
            </a:fld>
            <a:endParaRPr lang="ru-RU" dirty="0"/>
          </a:p>
        </p:txBody>
      </p:sp>
    </p:spTree>
    <p:extLst>
      <p:ext uri="{BB962C8B-B14F-4D97-AF65-F5344CB8AC3E}">
        <p14:creationId xmlns:p14="http://schemas.microsoft.com/office/powerpoint/2010/main" val="1855796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B162B3-587E-45B2-8B06-EBCE204CF966}"/>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CC159EEA-58AB-4DFD-B622-15A749674767}"/>
              </a:ext>
            </a:extLst>
          </p:cNvPr>
          <p:cNvSpPr>
            <a:spLocks noGrp="1"/>
          </p:cNvSpPr>
          <p:nvPr>
            <p:ph type="sldNum" sz="quarter" idx="12"/>
          </p:nvPr>
        </p:nvSpPr>
        <p:spPr/>
        <p:txBody>
          <a:bodyPr/>
          <a:lstStyle/>
          <a:p>
            <a:fld id="{D495E168-DA5E-4888-8D8A-92B118324C14}" type="slidenum">
              <a:rPr lang="ru-RU" smtClean="0"/>
              <a:t>17</a:t>
            </a:fld>
            <a:endParaRPr lang="ru-RU" dirty="0"/>
          </a:p>
        </p:txBody>
      </p:sp>
      <p:sp>
        <p:nvSpPr>
          <p:cNvPr id="4" name="Title 3">
            <a:extLst>
              <a:ext uri="{FF2B5EF4-FFF2-40B4-BE49-F238E27FC236}">
                <a16:creationId xmlns:a16="http://schemas.microsoft.com/office/drawing/2014/main" id="{B8BDFD7D-1314-41A6-9D4B-A46F97009E74}"/>
              </a:ext>
            </a:extLst>
          </p:cNvPr>
          <p:cNvSpPr>
            <a:spLocks noGrp="1"/>
          </p:cNvSpPr>
          <p:nvPr>
            <p:ph type="title"/>
          </p:nvPr>
        </p:nvSpPr>
        <p:spPr/>
        <p:txBody>
          <a:bodyPr/>
          <a:lstStyle/>
          <a:p>
            <a:r>
              <a:rPr lang="en-US" dirty="0" err="1"/>
              <a:t>Refrences</a:t>
            </a:r>
            <a:r>
              <a:rPr lang="en-US" dirty="0"/>
              <a:t>	</a:t>
            </a:r>
            <a:endParaRPr lang="en-IN" dirty="0"/>
          </a:p>
        </p:txBody>
      </p:sp>
      <p:sp>
        <p:nvSpPr>
          <p:cNvPr id="5" name="TextBox 4">
            <a:extLst>
              <a:ext uri="{FF2B5EF4-FFF2-40B4-BE49-F238E27FC236}">
                <a16:creationId xmlns:a16="http://schemas.microsoft.com/office/drawing/2014/main" id="{C87D17C7-E673-43F6-90EF-5F8829BF312B}"/>
              </a:ext>
            </a:extLst>
          </p:cNvPr>
          <p:cNvSpPr txBox="1"/>
          <p:nvPr/>
        </p:nvSpPr>
        <p:spPr>
          <a:xfrm>
            <a:off x="0" y="1666240"/>
            <a:ext cx="12344399" cy="5047536"/>
          </a:xfrm>
          <a:prstGeom prst="rect">
            <a:avLst/>
          </a:prstGeom>
          <a:noFill/>
        </p:spPr>
        <p:txBody>
          <a:bodyPr wrap="square" rtlCol="0">
            <a:spAutoFit/>
          </a:bodyPr>
          <a:lstStyle/>
          <a:p>
            <a:r>
              <a:rPr lang="en-IN" sz="1400" dirty="0"/>
              <a:t>[1] </a:t>
            </a:r>
            <a:r>
              <a:rPr lang="en-IN" sz="1400" dirty="0" err="1"/>
              <a:t>Abdulhamid</a:t>
            </a:r>
            <a:r>
              <a:rPr lang="en-IN" sz="1400" dirty="0"/>
              <a:t> S M and Usman G. Destination Information Management System for Tourist. </a:t>
            </a:r>
            <a:r>
              <a:rPr lang="en-IN" sz="1400" dirty="0" err="1"/>
              <a:t>arXiv</a:t>
            </a:r>
            <a:r>
              <a:rPr lang="en-IN" sz="1400" dirty="0"/>
              <a:t> preprint arXiv:1402.1243, 2014. </a:t>
            </a:r>
          </a:p>
          <a:p>
            <a:endParaRPr lang="en-IN" sz="1400" dirty="0"/>
          </a:p>
          <a:p>
            <a:r>
              <a:rPr lang="en-IN" sz="1400" dirty="0"/>
              <a:t>[2] Muhammad A S and Usman G. Destination Information Management System For Tourist. Computer Sciences and Telecommunications, 2010(6): 81-88. </a:t>
            </a:r>
          </a:p>
          <a:p>
            <a:endParaRPr lang="en-IN" sz="1400" dirty="0"/>
          </a:p>
          <a:p>
            <a:r>
              <a:rPr lang="en-IN" sz="1400" dirty="0"/>
              <a:t>[3] </a:t>
            </a:r>
            <a:r>
              <a:rPr lang="en-IN" sz="1400" dirty="0" err="1"/>
              <a:t>Abdulhamid</a:t>
            </a:r>
            <a:r>
              <a:rPr lang="en-IN" sz="1400" dirty="0"/>
              <a:t> S </a:t>
            </a:r>
            <a:r>
              <a:rPr lang="en-IN" sz="1400" dirty="0" err="1"/>
              <a:t>i</a:t>
            </a:r>
            <a:r>
              <a:rPr lang="en-IN" sz="1400" dirty="0"/>
              <a:t> M. A Distributed Information System for Tourists: A Case Study of Niger State Tourism Destinations. Masters thesis, unpublished, 2010. </a:t>
            </a:r>
          </a:p>
          <a:p>
            <a:endParaRPr lang="en-IN" sz="1400" dirty="0"/>
          </a:p>
          <a:p>
            <a:r>
              <a:rPr lang="en-IN" sz="1400" dirty="0"/>
              <a:t>[4] </a:t>
            </a:r>
            <a:r>
              <a:rPr lang="en-IN" sz="1400" dirty="0" err="1"/>
              <a:t>Ukpabi</a:t>
            </a:r>
            <a:r>
              <a:rPr lang="en-IN" sz="1400" dirty="0"/>
              <a:t> D C and </a:t>
            </a:r>
            <a:r>
              <a:rPr lang="en-IN" sz="1400" dirty="0" err="1"/>
              <a:t>Karjaluoto</a:t>
            </a:r>
            <a:r>
              <a:rPr lang="en-IN" sz="1400" dirty="0"/>
              <a:t> H. Consumers’ acceptance of information and communications technology in tourism: A review. Telematics and Informatics, 2017, 34(5): 618-644. </a:t>
            </a:r>
          </a:p>
          <a:p>
            <a:endParaRPr lang="en-IN" sz="1400" dirty="0"/>
          </a:p>
          <a:p>
            <a:r>
              <a:rPr lang="en-IN" sz="1400" dirty="0"/>
              <a:t>[5] </a:t>
            </a:r>
            <a:r>
              <a:rPr lang="en-IN" sz="1400" dirty="0" err="1"/>
              <a:t>Pego</a:t>
            </a:r>
            <a:r>
              <a:rPr lang="en-IN" sz="1400" dirty="0"/>
              <a:t> A and Bernardo M d R M. Decision Making in Rural Tourism Management. Handbook of Research on Entrepreneurial Ecosystems and Social Dynamics in a Globalized World, 2017: 274.</a:t>
            </a:r>
          </a:p>
          <a:p>
            <a:endParaRPr lang="en-IN" sz="1400" dirty="0"/>
          </a:p>
          <a:p>
            <a:r>
              <a:rPr lang="en-IN" sz="1400" dirty="0"/>
              <a:t> [6] Farag T H, Hassan W A, Ayad H A, </a:t>
            </a:r>
            <a:r>
              <a:rPr lang="en-IN" sz="1400" dirty="0" err="1"/>
              <a:t>AlBahussain</a:t>
            </a:r>
            <a:r>
              <a:rPr lang="en-IN" sz="1400" dirty="0"/>
              <a:t> A S, Badawi U A and </a:t>
            </a:r>
            <a:r>
              <a:rPr lang="en-IN" sz="1400" dirty="0" err="1"/>
              <a:t>Alsmadi</a:t>
            </a:r>
            <a:r>
              <a:rPr lang="en-IN" sz="1400" dirty="0"/>
              <a:t> M K. Extended Absolute Fuzzy Connectedness Segmentation Algorithm Utilizing Region and Boundary-Based Information. Arabian Journal for Science and Engineering, 2017: 1- 11. </a:t>
            </a:r>
          </a:p>
          <a:p>
            <a:endParaRPr lang="en-IN" sz="1400" dirty="0"/>
          </a:p>
          <a:p>
            <a:r>
              <a:rPr lang="en-IN" sz="1400" dirty="0"/>
              <a:t>[7] </a:t>
            </a:r>
            <a:r>
              <a:rPr lang="en-IN" sz="1400" dirty="0" err="1"/>
              <a:t>Thalji</a:t>
            </a:r>
            <a:r>
              <a:rPr lang="en-IN" sz="1400" dirty="0"/>
              <a:t> Z and </a:t>
            </a:r>
            <a:r>
              <a:rPr lang="en-IN" sz="1400" dirty="0" err="1"/>
              <a:t>Alsmadi</a:t>
            </a:r>
            <a:r>
              <a:rPr lang="en-IN" sz="1400" dirty="0"/>
              <a:t> M. Iris Recognition using robust algorithm for eyelid, eyelash and shadow avoiding. 2013, 25(6): 858-865. </a:t>
            </a:r>
          </a:p>
          <a:p>
            <a:endParaRPr lang="en-IN" sz="1400" dirty="0"/>
          </a:p>
          <a:p>
            <a:r>
              <a:rPr lang="en-IN" sz="1400" dirty="0"/>
              <a:t>[8] </a:t>
            </a:r>
            <a:r>
              <a:rPr lang="en-IN" sz="1400" dirty="0" err="1"/>
              <a:t>Alsmadi</a:t>
            </a:r>
            <a:r>
              <a:rPr lang="en-IN" sz="1400" dirty="0"/>
              <a:t> M K. A hybrid Fuzzy C-Means and </a:t>
            </a:r>
            <a:r>
              <a:rPr lang="en-IN" sz="1400" dirty="0" err="1"/>
              <a:t>Neutrosophic</a:t>
            </a:r>
            <a:r>
              <a:rPr lang="en-IN" sz="1400" dirty="0"/>
              <a:t> for jaw lesions segmentation. Ain Shams Engineering Journal.</a:t>
            </a:r>
          </a:p>
          <a:p>
            <a:endParaRPr lang="en-IN" sz="1400" dirty="0"/>
          </a:p>
          <a:p>
            <a:r>
              <a:rPr lang="en-IN" sz="1400" dirty="0"/>
              <a:t> [9] Badawi U A and </a:t>
            </a:r>
            <a:r>
              <a:rPr lang="en-IN" sz="1400" dirty="0" err="1"/>
              <a:t>Alsmadi</a:t>
            </a:r>
            <a:r>
              <a:rPr lang="en-IN" sz="1400" dirty="0"/>
              <a:t> M K S. A Hybrid Memetic Algorithm (Genetic Algorithm and Great Deluge Local Search) With Back-Propagation Classifier for Fish Recognition International Journal of Computer Science Issues, 2013, 10(2): 348-356. </a:t>
            </a:r>
          </a:p>
          <a:p>
            <a:r>
              <a:rPr lang="en-IN" sz="1400" dirty="0"/>
              <a:t>[10] M A, K O and S N. Back Propagation Algorithm : The Best Algorithm Among the Multi-layer Perceptron Algorithm. International Journal of Computer Science and Network Security, 2009, 9(9): 378-383.</a:t>
            </a:r>
          </a:p>
        </p:txBody>
      </p:sp>
    </p:spTree>
    <p:extLst>
      <p:ext uri="{BB962C8B-B14F-4D97-AF65-F5344CB8AC3E}">
        <p14:creationId xmlns:p14="http://schemas.microsoft.com/office/powerpoint/2010/main" val="262182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
        <p:nvSpPr>
          <p:cNvPr id="3" name="Text Placeholder 2">
            <a:extLst>
              <a:ext uri="{FF2B5EF4-FFF2-40B4-BE49-F238E27FC236}">
                <a16:creationId xmlns:a16="http://schemas.microsoft.com/office/drawing/2014/main" id="{D46DC636-DB75-49A5-B764-91FF21804DA0}"/>
              </a:ext>
            </a:extLst>
          </p:cNvPr>
          <p:cNvSpPr>
            <a:spLocks noGrp="1"/>
          </p:cNvSpPr>
          <p:nvPr>
            <p:ph type="body" sz="quarter" idx="16"/>
          </p:nvPr>
        </p:nvSpPr>
        <p:spPr>
          <a:xfrm>
            <a:off x="824420" y="3955665"/>
            <a:ext cx="4367531" cy="524711"/>
          </a:xfrm>
        </p:spPr>
        <p:txBody>
          <a:bodyPr/>
          <a:lstStyle/>
          <a:p>
            <a:r>
              <a:rPr lang="en-US" dirty="0"/>
              <a:t>Lets Discuss about </a:t>
            </a:r>
            <a:endParaRPr lang="ru-RU" dirty="0"/>
          </a:p>
        </p:txBody>
      </p:sp>
      <p:sp>
        <p:nvSpPr>
          <p:cNvPr id="4" name="Text Placeholder 3">
            <a:extLst>
              <a:ext uri="{FF2B5EF4-FFF2-40B4-BE49-F238E27FC236}">
                <a16:creationId xmlns:a16="http://schemas.microsoft.com/office/drawing/2014/main" id="{EE5A967A-4C75-4949-9D48-17FD2D8B8B59}"/>
              </a:ext>
            </a:extLst>
          </p:cNvPr>
          <p:cNvSpPr>
            <a:spLocks noGrp="1"/>
          </p:cNvSpPr>
          <p:nvPr>
            <p:ph type="body" sz="quarter" idx="17"/>
          </p:nvPr>
        </p:nvSpPr>
        <p:spPr/>
        <p:txBody>
          <a:bodyPr/>
          <a:lstStyle/>
          <a:p>
            <a:r>
              <a:rPr lang="en-US" dirty="0"/>
              <a:t>Er.no.:</a:t>
            </a:r>
            <a:endParaRPr lang="ru-RU" dirty="0"/>
          </a:p>
        </p:txBody>
      </p:sp>
      <p:sp>
        <p:nvSpPr>
          <p:cNvPr id="5" name="Text Placeholder 4">
            <a:extLst>
              <a:ext uri="{FF2B5EF4-FFF2-40B4-BE49-F238E27FC236}">
                <a16:creationId xmlns:a16="http://schemas.microsoft.com/office/drawing/2014/main" id="{E15085CC-458F-4E9F-AF16-A815111FBF00}"/>
              </a:ext>
            </a:extLst>
          </p:cNvPr>
          <p:cNvSpPr>
            <a:spLocks noGrp="1"/>
          </p:cNvSpPr>
          <p:nvPr>
            <p:ph type="body" sz="quarter" idx="18"/>
          </p:nvPr>
        </p:nvSpPr>
        <p:spPr/>
        <p:txBody>
          <a:bodyPr/>
          <a:lstStyle/>
          <a:p>
            <a:r>
              <a:rPr lang="en-US" dirty="0"/>
              <a:t>91900104011</a:t>
            </a:r>
            <a:endParaRPr lang="ru-RU" dirty="0"/>
          </a:p>
        </p:txBody>
      </p:sp>
      <p:sp>
        <p:nvSpPr>
          <p:cNvPr id="6" name="Text Placeholder 5">
            <a:extLst>
              <a:ext uri="{FF2B5EF4-FFF2-40B4-BE49-F238E27FC236}">
                <a16:creationId xmlns:a16="http://schemas.microsoft.com/office/drawing/2014/main" id="{459230DA-C209-4406-A9FA-EE60A7827F74}"/>
              </a:ext>
            </a:extLst>
          </p:cNvPr>
          <p:cNvSpPr>
            <a:spLocks noGrp="1"/>
          </p:cNvSpPr>
          <p:nvPr>
            <p:ph type="body" sz="quarter" idx="19"/>
          </p:nvPr>
        </p:nvSpPr>
        <p:spPr/>
        <p:txBody>
          <a:bodyPr/>
          <a:lstStyle/>
          <a:p>
            <a:r>
              <a:rPr lang="en-US" dirty="0"/>
              <a:t>Email:</a:t>
            </a:r>
            <a:endParaRPr lang="ru-RU" dirty="0"/>
          </a:p>
        </p:txBody>
      </p:sp>
      <p:sp>
        <p:nvSpPr>
          <p:cNvPr id="7" name="Text Placeholder 6">
            <a:extLst>
              <a:ext uri="{FF2B5EF4-FFF2-40B4-BE49-F238E27FC236}">
                <a16:creationId xmlns:a16="http://schemas.microsoft.com/office/drawing/2014/main" id="{D10F5C8F-9E7F-4E64-9AF6-329D1654118B}"/>
              </a:ext>
            </a:extLst>
          </p:cNvPr>
          <p:cNvSpPr>
            <a:spLocks noGrp="1"/>
          </p:cNvSpPr>
          <p:nvPr>
            <p:ph type="body" sz="quarter" idx="20"/>
          </p:nvPr>
        </p:nvSpPr>
        <p:spPr>
          <a:xfrm>
            <a:off x="824420" y="5593914"/>
            <a:ext cx="4367531" cy="365125"/>
          </a:xfrm>
        </p:spPr>
        <p:txBody>
          <a:bodyPr/>
          <a:lstStyle/>
          <a:p>
            <a:r>
              <a:rPr lang="en-US" dirty="0"/>
              <a:t>Utsav.gohel107199</a:t>
            </a:r>
          </a:p>
          <a:p>
            <a:r>
              <a:rPr lang="en-US" dirty="0"/>
              <a:t>@Marwadiuniversity.ac.in</a:t>
            </a:r>
            <a:endParaRPr lang="ru-RU" dirty="0"/>
          </a:p>
        </p:txBody>
      </p:sp>
      <p:pic>
        <p:nvPicPr>
          <p:cNvPr id="16" name="Picture Placeholder 15" descr="Scenic View of Beach">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DD7AE9-13BC-4FA2-9F14-73FAB5F2C5D9}"/>
              </a:ext>
            </a:extLst>
          </p:cNvPr>
          <p:cNvSpPr>
            <a:spLocks noGrp="1"/>
          </p:cNvSpPr>
          <p:nvPr>
            <p:ph type="ftr" sz="quarter" idx="11"/>
          </p:nvPr>
        </p:nvSpPr>
        <p:spPr/>
        <p:txBody>
          <a:bodyPr/>
          <a:lstStyle/>
          <a:p>
            <a:r>
              <a:rPr lang="en-US"/>
              <a:t>ADD A FOOTER</a:t>
            </a:r>
            <a:endParaRPr lang="ru-RU" dirty="0"/>
          </a:p>
        </p:txBody>
      </p:sp>
      <p:sp>
        <p:nvSpPr>
          <p:cNvPr id="4" name="Slide Number Placeholder 3">
            <a:extLst>
              <a:ext uri="{FF2B5EF4-FFF2-40B4-BE49-F238E27FC236}">
                <a16:creationId xmlns:a16="http://schemas.microsoft.com/office/drawing/2014/main" id="{3432F19C-46DB-46F4-90D0-E10687E9D316}"/>
              </a:ext>
            </a:extLst>
          </p:cNvPr>
          <p:cNvSpPr>
            <a:spLocks noGrp="1"/>
          </p:cNvSpPr>
          <p:nvPr>
            <p:ph type="sldNum" sz="quarter" idx="12"/>
          </p:nvPr>
        </p:nvSpPr>
        <p:spPr/>
        <p:txBody>
          <a:bodyPr/>
          <a:lstStyle/>
          <a:p>
            <a:fld id="{D495E168-DA5E-4888-8D8A-92B118324C14}" type="slidenum">
              <a:rPr lang="ru-RU" smtClean="0"/>
              <a:t>2</a:t>
            </a:fld>
            <a:endParaRPr lang="ru-RU" dirty="0"/>
          </a:p>
        </p:txBody>
      </p:sp>
      <p:sp>
        <p:nvSpPr>
          <p:cNvPr id="5" name="Title 4">
            <a:extLst>
              <a:ext uri="{FF2B5EF4-FFF2-40B4-BE49-F238E27FC236}">
                <a16:creationId xmlns:a16="http://schemas.microsoft.com/office/drawing/2014/main" id="{D0318718-7D68-48AF-AF9B-167991EA0B41}"/>
              </a:ext>
            </a:extLst>
          </p:cNvPr>
          <p:cNvSpPr>
            <a:spLocks noGrp="1"/>
          </p:cNvSpPr>
          <p:nvPr>
            <p:ph type="title"/>
          </p:nvPr>
        </p:nvSpPr>
        <p:spPr/>
        <p:txBody>
          <a:bodyPr/>
          <a:lstStyle/>
          <a:p>
            <a:r>
              <a:rPr lang="en-US" dirty="0"/>
              <a:t>Title of the Project</a:t>
            </a:r>
            <a:endParaRPr lang="en-IN" dirty="0"/>
          </a:p>
        </p:txBody>
      </p:sp>
      <p:sp>
        <p:nvSpPr>
          <p:cNvPr id="6" name="TextBox 5">
            <a:extLst>
              <a:ext uri="{FF2B5EF4-FFF2-40B4-BE49-F238E27FC236}">
                <a16:creationId xmlns:a16="http://schemas.microsoft.com/office/drawing/2014/main" id="{8D4E7E56-ACCE-4DEC-BCCA-2A60EE282E96}"/>
              </a:ext>
            </a:extLst>
          </p:cNvPr>
          <p:cNvSpPr txBox="1"/>
          <p:nvPr/>
        </p:nvSpPr>
        <p:spPr>
          <a:xfrm>
            <a:off x="2695575" y="2933610"/>
            <a:ext cx="7569213" cy="144655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latinLnBrk="1"/>
            <a:r>
              <a:rPr lang="en-IN" sz="8800" b="1" u="sng" dirty="0" err="1">
                <a:ln w="12700" cmpd="sng">
                  <a:solidFill>
                    <a:schemeClr val="tx1"/>
                  </a:solidFill>
                  <a:prstDash val="solid"/>
                </a:ln>
                <a:gradFill>
                  <a:gsLst>
                    <a:gs pos="0">
                      <a:schemeClr val="accent2">
                        <a:lumMod val="60000"/>
                        <a:lumOff val="40000"/>
                      </a:schemeClr>
                    </a:gs>
                    <a:gs pos="84000">
                      <a:schemeClr val="accent4">
                        <a:lumMod val="60000"/>
                        <a:lumOff val="40000"/>
                      </a:schemeClr>
                    </a:gs>
                    <a:gs pos="100000">
                      <a:schemeClr val="accent4">
                        <a:lumMod val="20000"/>
                        <a:lumOff val="80000"/>
                      </a:schemeClr>
                    </a:gs>
                  </a:gsLst>
                  <a:lin ang="5400000"/>
                </a:gradFill>
                <a:latin typeface="+mj-lt"/>
              </a:rPr>
              <a:t>GlobeTrotting</a:t>
            </a:r>
            <a:endParaRPr lang="en-IN" sz="8800" b="1" u="sng" dirty="0">
              <a:ln w="12700" cmpd="sng">
                <a:solidFill>
                  <a:schemeClr val="tx1"/>
                </a:solidFill>
                <a:prstDash val="solid"/>
              </a:ln>
              <a:gradFill>
                <a:gsLst>
                  <a:gs pos="0">
                    <a:schemeClr val="accent2">
                      <a:lumMod val="60000"/>
                      <a:lumOff val="40000"/>
                    </a:schemeClr>
                  </a:gs>
                  <a:gs pos="84000">
                    <a:schemeClr val="accent4">
                      <a:lumMod val="60000"/>
                      <a:lumOff val="40000"/>
                    </a:schemeClr>
                  </a:gs>
                  <a:gs pos="100000">
                    <a:schemeClr val="accent4">
                      <a:lumMod val="20000"/>
                      <a:lumOff val="80000"/>
                    </a:schemeClr>
                  </a:gs>
                </a:gsLst>
                <a:lin ang="5400000"/>
              </a:gradFill>
              <a:latin typeface="+mj-lt"/>
            </a:endParaRPr>
          </a:p>
        </p:txBody>
      </p:sp>
      <p:pic>
        <p:nvPicPr>
          <p:cNvPr id="2" name="Picture 1">
            <a:extLst>
              <a:ext uri="{FF2B5EF4-FFF2-40B4-BE49-F238E27FC236}">
                <a16:creationId xmlns:a16="http://schemas.microsoft.com/office/drawing/2014/main" id="{45DFE5F8-BA26-4B0B-95AD-40492C752759}"/>
              </a:ext>
            </a:extLst>
          </p:cNvPr>
          <p:cNvPicPr>
            <a:picLocks noChangeAspect="1"/>
          </p:cNvPicPr>
          <p:nvPr/>
        </p:nvPicPr>
        <p:blipFill>
          <a:blip r:embed="rId2"/>
          <a:stretch>
            <a:fillRect/>
          </a:stretch>
        </p:blipFill>
        <p:spPr>
          <a:xfrm>
            <a:off x="98910" y="77833"/>
            <a:ext cx="1729890" cy="617273"/>
          </a:xfrm>
          <a:prstGeom prst="rect">
            <a:avLst/>
          </a:prstGeom>
        </p:spPr>
      </p:pic>
      <p:pic>
        <p:nvPicPr>
          <p:cNvPr id="7" name="Picture 6">
            <a:extLst>
              <a:ext uri="{FF2B5EF4-FFF2-40B4-BE49-F238E27FC236}">
                <a16:creationId xmlns:a16="http://schemas.microsoft.com/office/drawing/2014/main" id="{2C59ACA7-F2D4-4BC2-BD4E-8260B6350652}"/>
              </a:ext>
            </a:extLst>
          </p:cNvPr>
          <p:cNvPicPr>
            <a:picLocks noChangeAspect="1"/>
          </p:cNvPicPr>
          <p:nvPr/>
        </p:nvPicPr>
        <p:blipFill rotWithShape="1">
          <a:blip r:embed="rId3"/>
          <a:srcRect l="14716" r="17120" b="19142"/>
          <a:stretch/>
        </p:blipFill>
        <p:spPr>
          <a:xfrm>
            <a:off x="-19378" y="-137811"/>
            <a:ext cx="728579" cy="864258"/>
          </a:xfrm>
          <a:prstGeom prst="rect">
            <a:avLst/>
          </a:prstGeom>
        </p:spPr>
      </p:pic>
    </p:spTree>
    <p:extLst>
      <p:ext uri="{BB962C8B-B14F-4D97-AF65-F5344CB8AC3E}">
        <p14:creationId xmlns:p14="http://schemas.microsoft.com/office/powerpoint/2010/main" val="46794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A31438-5DDE-4AF8-A50B-A9CA619516A5}"/>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F079C98B-A5CF-45D1-9221-5C1345BE2147}"/>
              </a:ext>
            </a:extLst>
          </p:cNvPr>
          <p:cNvSpPr>
            <a:spLocks noGrp="1"/>
          </p:cNvSpPr>
          <p:nvPr>
            <p:ph type="sldNum" sz="quarter" idx="12"/>
          </p:nvPr>
        </p:nvSpPr>
        <p:spPr/>
        <p:txBody>
          <a:bodyPr/>
          <a:lstStyle/>
          <a:p>
            <a:fld id="{D495E168-DA5E-4888-8D8A-92B118324C14}" type="slidenum">
              <a:rPr lang="ru-RU" smtClean="0"/>
              <a:t>3</a:t>
            </a:fld>
            <a:endParaRPr lang="ru-RU" dirty="0"/>
          </a:p>
        </p:txBody>
      </p:sp>
      <p:sp>
        <p:nvSpPr>
          <p:cNvPr id="4" name="Title 3">
            <a:extLst>
              <a:ext uri="{FF2B5EF4-FFF2-40B4-BE49-F238E27FC236}">
                <a16:creationId xmlns:a16="http://schemas.microsoft.com/office/drawing/2014/main" id="{0E296E94-0A3D-4662-B067-C0DA32305E77}"/>
              </a:ext>
            </a:extLst>
          </p:cNvPr>
          <p:cNvSpPr>
            <a:spLocks noGrp="1"/>
          </p:cNvSpPr>
          <p:nvPr>
            <p:ph type="title"/>
          </p:nvPr>
        </p:nvSpPr>
        <p:spPr/>
        <p:txBody>
          <a:bodyPr/>
          <a:lstStyle/>
          <a:p>
            <a:r>
              <a:rPr lang="en-US" dirty="0"/>
              <a:t>Abstract</a:t>
            </a:r>
            <a:endParaRPr lang="en-IN" dirty="0"/>
          </a:p>
        </p:txBody>
      </p:sp>
      <p:sp>
        <p:nvSpPr>
          <p:cNvPr id="5" name="TextBox 4">
            <a:extLst>
              <a:ext uri="{FF2B5EF4-FFF2-40B4-BE49-F238E27FC236}">
                <a16:creationId xmlns:a16="http://schemas.microsoft.com/office/drawing/2014/main" id="{956E99DC-3C46-437A-8FAC-511002B73789}"/>
              </a:ext>
            </a:extLst>
          </p:cNvPr>
          <p:cNvSpPr txBox="1"/>
          <p:nvPr/>
        </p:nvSpPr>
        <p:spPr>
          <a:xfrm>
            <a:off x="838199" y="1895475"/>
            <a:ext cx="10887075"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The "</a:t>
            </a:r>
            <a:r>
              <a:rPr lang="en-US" sz="2000" b="1" dirty="0">
                <a:latin typeface="+mj-lt"/>
              </a:rPr>
              <a:t>last-minute cancellation</a:t>
            </a:r>
            <a:r>
              <a:rPr lang="en-US" sz="2000" dirty="0">
                <a:latin typeface="+mj-lt"/>
              </a:rPr>
              <a:t>" of a vacation is a true issue that many of us experienced while travelling. </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Finding a travel companion with comparable interests and a common language is difficult and stressful for an individual. Well, this </a:t>
            </a:r>
            <a:r>
              <a:rPr lang="en-US" sz="2000" b="1" dirty="0">
                <a:latin typeface="+mj-lt"/>
              </a:rPr>
              <a:t>software solution</a:t>
            </a:r>
            <a:r>
              <a:rPr lang="en-US" sz="2000" dirty="0">
                <a:latin typeface="+mj-lt"/>
              </a:rPr>
              <a:t> will help you solve the issue. </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We have tools that allow you to </a:t>
            </a:r>
            <a:r>
              <a:rPr lang="en-US" sz="2000" b="1" dirty="0">
                <a:latin typeface="+mj-lt"/>
              </a:rPr>
              <a:t>host</a:t>
            </a:r>
            <a:r>
              <a:rPr lang="en-US" sz="2000" dirty="0">
                <a:latin typeface="+mj-lt"/>
              </a:rPr>
              <a:t> a trip, </a:t>
            </a:r>
            <a:r>
              <a:rPr lang="en-US" sz="2000" b="1" dirty="0">
                <a:latin typeface="+mj-lt"/>
              </a:rPr>
              <a:t>join</a:t>
            </a:r>
            <a:r>
              <a:rPr lang="en-US" sz="2000" dirty="0">
                <a:latin typeface="+mj-lt"/>
              </a:rPr>
              <a:t> a trip, and </a:t>
            </a:r>
            <a:r>
              <a:rPr lang="en-US" sz="2000" b="1" dirty="0">
                <a:latin typeface="+mj-lt"/>
              </a:rPr>
              <a:t>meet</a:t>
            </a:r>
            <a:r>
              <a:rPr lang="en-US" sz="2000" dirty="0">
                <a:latin typeface="+mj-lt"/>
              </a:rPr>
              <a:t> a friend who shares your interests by following your passions and hobbies. </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Depending on the particular requirements and objectives of the client, developing a travel application can encompass a wide range of different components. </a:t>
            </a:r>
          </a:p>
        </p:txBody>
      </p:sp>
    </p:spTree>
    <p:extLst>
      <p:ext uri="{BB962C8B-B14F-4D97-AF65-F5344CB8AC3E}">
        <p14:creationId xmlns:p14="http://schemas.microsoft.com/office/powerpoint/2010/main" val="335610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A31438-5DDE-4AF8-A50B-A9CA619516A5}"/>
              </a:ext>
            </a:extLst>
          </p:cNvPr>
          <p:cNvSpPr>
            <a:spLocks noGrp="1"/>
          </p:cNvSpPr>
          <p:nvPr>
            <p:ph type="ftr" sz="quarter" idx="11"/>
          </p:nvPr>
        </p:nvSpPr>
        <p:spPr>
          <a:xfrm>
            <a:off x="183640" y="6310311"/>
            <a:ext cx="4114800" cy="365125"/>
          </a:xfrm>
        </p:spPr>
        <p:txBody>
          <a:bodyPr/>
          <a:lstStyle/>
          <a:p>
            <a:r>
              <a:rPr lang="en-US" dirty="0"/>
              <a:t>ADD A FOOTER</a:t>
            </a:r>
            <a:endParaRPr lang="ru-RU" dirty="0"/>
          </a:p>
        </p:txBody>
      </p:sp>
      <p:sp>
        <p:nvSpPr>
          <p:cNvPr id="3" name="Slide Number Placeholder 2">
            <a:extLst>
              <a:ext uri="{FF2B5EF4-FFF2-40B4-BE49-F238E27FC236}">
                <a16:creationId xmlns:a16="http://schemas.microsoft.com/office/drawing/2014/main" id="{F079C98B-A5CF-45D1-9221-5C1345BE2147}"/>
              </a:ext>
            </a:extLst>
          </p:cNvPr>
          <p:cNvSpPr>
            <a:spLocks noGrp="1"/>
          </p:cNvSpPr>
          <p:nvPr>
            <p:ph type="sldNum" sz="quarter" idx="12"/>
          </p:nvPr>
        </p:nvSpPr>
        <p:spPr/>
        <p:txBody>
          <a:bodyPr/>
          <a:lstStyle/>
          <a:p>
            <a:fld id="{D495E168-DA5E-4888-8D8A-92B118324C14}" type="slidenum">
              <a:rPr lang="ru-RU" smtClean="0"/>
              <a:t>4</a:t>
            </a:fld>
            <a:endParaRPr lang="ru-RU" dirty="0"/>
          </a:p>
        </p:txBody>
      </p:sp>
      <p:sp>
        <p:nvSpPr>
          <p:cNvPr id="4" name="Title 3">
            <a:extLst>
              <a:ext uri="{FF2B5EF4-FFF2-40B4-BE49-F238E27FC236}">
                <a16:creationId xmlns:a16="http://schemas.microsoft.com/office/drawing/2014/main" id="{0E296E94-0A3D-4662-B067-C0DA32305E77}"/>
              </a:ext>
            </a:extLst>
          </p:cNvPr>
          <p:cNvSpPr>
            <a:spLocks noGrp="1"/>
          </p:cNvSpPr>
          <p:nvPr>
            <p:ph type="title"/>
          </p:nvPr>
        </p:nvSpPr>
        <p:spPr/>
        <p:txBody>
          <a:bodyPr/>
          <a:lstStyle/>
          <a:p>
            <a:r>
              <a:rPr lang="en-US" dirty="0"/>
              <a:t>Abstract</a:t>
            </a:r>
            <a:endParaRPr lang="en-IN" dirty="0"/>
          </a:p>
        </p:txBody>
      </p:sp>
      <p:sp>
        <p:nvSpPr>
          <p:cNvPr id="5" name="TextBox 4">
            <a:extLst>
              <a:ext uri="{FF2B5EF4-FFF2-40B4-BE49-F238E27FC236}">
                <a16:creationId xmlns:a16="http://schemas.microsoft.com/office/drawing/2014/main" id="{956E99DC-3C46-437A-8FAC-511002B73789}"/>
              </a:ext>
            </a:extLst>
          </p:cNvPr>
          <p:cNvSpPr txBox="1"/>
          <p:nvPr/>
        </p:nvSpPr>
        <p:spPr>
          <a:xfrm>
            <a:off x="812290" y="1886903"/>
            <a:ext cx="10906125"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Our travel tool may generally assist users in </a:t>
            </a:r>
            <a:r>
              <a:rPr lang="en-US" sz="2000" dirty="0" err="1">
                <a:latin typeface="+mj-lt"/>
              </a:rPr>
              <a:t>organising</a:t>
            </a:r>
            <a:r>
              <a:rPr lang="en-US" sz="2000" dirty="0">
                <a:latin typeface="+mj-lt"/>
              </a:rPr>
              <a:t> and managing their trips.</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Regarding </a:t>
            </a:r>
            <a:r>
              <a:rPr lang="en-US" sz="2000" b="1" dirty="0">
                <a:latin typeface="+mj-lt"/>
              </a:rPr>
              <a:t>security</a:t>
            </a:r>
            <a:r>
              <a:rPr lang="en-US" sz="2000" dirty="0">
                <a:latin typeface="+mj-lt"/>
              </a:rPr>
              <a:t>, we offer a robust Authentication </a:t>
            </a:r>
            <a:r>
              <a:rPr lang="en-US" sz="2000" b="1" dirty="0">
                <a:latin typeface="+mj-lt"/>
              </a:rPr>
              <a:t>KYC process </a:t>
            </a:r>
            <a:r>
              <a:rPr lang="en-US" sz="2000" dirty="0">
                <a:latin typeface="+mj-lt"/>
              </a:rPr>
              <a:t>to complete the account on our software while a user is searching for a specific buddy.</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 People can use this Software to join any journey that piques their interest, forge new relationships, and network within the neighborhood. </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In the future, this software would serve as an online community hub and unending interface for Travel </a:t>
            </a:r>
            <a:r>
              <a:rPr lang="en-US" sz="2000" b="1" dirty="0">
                <a:latin typeface="+mj-lt"/>
              </a:rPr>
              <a:t>GO-GO buddies</a:t>
            </a:r>
            <a:r>
              <a:rPr lang="en-US" sz="2000" dirty="0">
                <a:latin typeface="+mj-lt"/>
              </a:rPr>
              <a:t>. </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In contrast, the software uses </a:t>
            </a:r>
            <a:r>
              <a:rPr lang="en-US" sz="2000" b="1" dirty="0">
                <a:latin typeface="+mj-lt"/>
              </a:rPr>
              <a:t>NodeJS</a:t>
            </a:r>
            <a:r>
              <a:rPr lang="en-US" sz="2000" dirty="0">
                <a:latin typeface="+mj-lt"/>
              </a:rPr>
              <a:t>, Express Js, API, </a:t>
            </a:r>
            <a:r>
              <a:rPr lang="en-US" sz="2000" b="1" dirty="0">
                <a:latin typeface="+mj-lt"/>
              </a:rPr>
              <a:t>MySQL2</a:t>
            </a:r>
            <a:r>
              <a:rPr lang="en-US" sz="2000" dirty="0">
                <a:latin typeface="+mj-lt"/>
              </a:rPr>
              <a:t>, Flutter to create the front-end user interface, and </a:t>
            </a:r>
            <a:r>
              <a:rPr lang="en-US" sz="2000" b="1" dirty="0">
                <a:latin typeface="+mj-lt"/>
              </a:rPr>
              <a:t>AWS</a:t>
            </a:r>
            <a:r>
              <a:rPr lang="en-US" sz="2000" dirty="0">
                <a:latin typeface="+mj-lt"/>
              </a:rPr>
              <a:t> Cloud for hosting</a:t>
            </a:r>
            <a:endParaRPr lang="en-IN" sz="2000" dirty="0">
              <a:latin typeface="+mj-lt"/>
            </a:endParaRPr>
          </a:p>
        </p:txBody>
      </p:sp>
    </p:spTree>
    <p:extLst>
      <p:ext uri="{BB962C8B-B14F-4D97-AF65-F5344CB8AC3E}">
        <p14:creationId xmlns:p14="http://schemas.microsoft.com/office/powerpoint/2010/main" val="352064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A8476-EC78-4F75-A284-3E081B6BB4C8}"/>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9FF2344C-2F19-40DA-910F-9408ABE56B61}"/>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4" name="Title 3">
            <a:extLst>
              <a:ext uri="{FF2B5EF4-FFF2-40B4-BE49-F238E27FC236}">
                <a16:creationId xmlns:a16="http://schemas.microsoft.com/office/drawing/2014/main" id="{7ED1C257-B41A-4163-8064-43F9A394A16E}"/>
              </a:ext>
            </a:extLst>
          </p:cNvPr>
          <p:cNvSpPr>
            <a:spLocks noGrp="1"/>
          </p:cNvSpPr>
          <p:nvPr>
            <p:ph type="title"/>
          </p:nvPr>
        </p:nvSpPr>
        <p:spPr/>
        <p:txBody>
          <a:bodyPr/>
          <a:lstStyle/>
          <a:p>
            <a:r>
              <a:rPr lang="en-US" dirty="0"/>
              <a:t>Introduction</a:t>
            </a:r>
            <a:endParaRPr lang="en-IN" dirty="0"/>
          </a:p>
        </p:txBody>
      </p:sp>
      <p:sp>
        <p:nvSpPr>
          <p:cNvPr id="5" name="TextBox 4">
            <a:extLst>
              <a:ext uri="{FF2B5EF4-FFF2-40B4-BE49-F238E27FC236}">
                <a16:creationId xmlns:a16="http://schemas.microsoft.com/office/drawing/2014/main" id="{B8B54B5A-163F-4A90-B928-D17430F75022}"/>
              </a:ext>
            </a:extLst>
          </p:cNvPr>
          <p:cNvSpPr txBox="1"/>
          <p:nvPr/>
        </p:nvSpPr>
        <p:spPr>
          <a:xfrm>
            <a:off x="986117" y="2492187"/>
            <a:ext cx="9923930" cy="2246769"/>
          </a:xfrm>
          <a:prstGeom prst="rect">
            <a:avLst/>
          </a:prstGeom>
          <a:noFill/>
        </p:spPr>
        <p:txBody>
          <a:bodyPr wrap="square" rtlCol="0">
            <a:spAutoFit/>
          </a:bodyPr>
          <a:lstStyle/>
          <a:p>
            <a:r>
              <a:rPr lang="en-US" sz="2000" dirty="0">
                <a:latin typeface="+mj-lt"/>
              </a:rPr>
              <a:t>With the technology growing in the mobile industry, it has become almost necessary for any business to be active on mobile and social media platforms and travel and tourism industry is not an exception</a:t>
            </a:r>
          </a:p>
          <a:p>
            <a:endParaRPr lang="en-US" sz="2000" dirty="0">
              <a:latin typeface="+mj-lt"/>
            </a:endParaRPr>
          </a:p>
          <a:p>
            <a:endParaRPr lang="en-US" sz="2000" dirty="0">
              <a:latin typeface="+mj-lt"/>
            </a:endParaRPr>
          </a:p>
          <a:p>
            <a:r>
              <a:rPr lang="en-US" sz="2000" dirty="0">
                <a:latin typeface="+mj-lt"/>
              </a:rPr>
              <a:t>• A huge part of the success of tourism and Travel has been played by Mobile Apps</a:t>
            </a:r>
            <a:endParaRPr lang="en-IN" sz="2000" dirty="0">
              <a:latin typeface="+mj-lt"/>
            </a:endParaRPr>
          </a:p>
        </p:txBody>
      </p:sp>
    </p:spTree>
    <p:extLst>
      <p:ext uri="{BB962C8B-B14F-4D97-AF65-F5344CB8AC3E}">
        <p14:creationId xmlns:p14="http://schemas.microsoft.com/office/powerpoint/2010/main" val="323756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A8476-EC78-4F75-A284-3E081B6BB4C8}"/>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9FF2344C-2F19-40DA-910F-9408ABE56B61}"/>
              </a:ext>
            </a:extLst>
          </p:cNvPr>
          <p:cNvSpPr>
            <a:spLocks noGrp="1"/>
          </p:cNvSpPr>
          <p:nvPr>
            <p:ph type="sldNum" sz="quarter" idx="12"/>
          </p:nvPr>
        </p:nvSpPr>
        <p:spPr/>
        <p:txBody>
          <a:bodyPr/>
          <a:lstStyle/>
          <a:p>
            <a:fld id="{D495E168-DA5E-4888-8D8A-92B118324C14}" type="slidenum">
              <a:rPr lang="ru-RU" smtClean="0"/>
              <a:t>6</a:t>
            </a:fld>
            <a:endParaRPr lang="ru-RU" dirty="0"/>
          </a:p>
        </p:txBody>
      </p:sp>
      <p:sp>
        <p:nvSpPr>
          <p:cNvPr id="4" name="Title 3">
            <a:extLst>
              <a:ext uri="{FF2B5EF4-FFF2-40B4-BE49-F238E27FC236}">
                <a16:creationId xmlns:a16="http://schemas.microsoft.com/office/drawing/2014/main" id="{7ED1C257-B41A-4163-8064-43F9A394A16E}"/>
              </a:ext>
            </a:extLst>
          </p:cNvPr>
          <p:cNvSpPr>
            <a:spLocks noGrp="1"/>
          </p:cNvSpPr>
          <p:nvPr>
            <p:ph type="title"/>
          </p:nvPr>
        </p:nvSpPr>
        <p:spPr/>
        <p:txBody>
          <a:bodyPr/>
          <a:lstStyle/>
          <a:p>
            <a:r>
              <a:rPr lang="en-US" dirty="0"/>
              <a:t>Introduction</a:t>
            </a:r>
            <a:endParaRPr lang="en-IN" dirty="0"/>
          </a:p>
        </p:txBody>
      </p:sp>
      <p:sp>
        <p:nvSpPr>
          <p:cNvPr id="5" name="TextBox 4">
            <a:extLst>
              <a:ext uri="{FF2B5EF4-FFF2-40B4-BE49-F238E27FC236}">
                <a16:creationId xmlns:a16="http://schemas.microsoft.com/office/drawing/2014/main" id="{B8B54B5A-163F-4A90-B928-D17430F75022}"/>
              </a:ext>
            </a:extLst>
          </p:cNvPr>
          <p:cNvSpPr txBox="1"/>
          <p:nvPr/>
        </p:nvSpPr>
        <p:spPr>
          <a:xfrm>
            <a:off x="986117" y="2492187"/>
            <a:ext cx="992393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With the advent of smart phone culture,  no sooner was the day when travel &amp; tourism industry married their better-half-soul technology to push up the envelope of their trillion dollar industry.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The days of guidebooks, compasses, maps, and other printed stuff have been put back by travel apps that come loaded with perceptive functionalities.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With that relentless necessity of a super sleek travel app, nobody wants to goof up traveling without an intelligent robot in hand.</a:t>
            </a:r>
            <a:endParaRPr lang="en-IN" sz="2000" dirty="0">
              <a:latin typeface="+mj-lt"/>
            </a:endParaRPr>
          </a:p>
        </p:txBody>
      </p:sp>
    </p:spTree>
    <p:extLst>
      <p:ext uri="{BB962C8B-B14F-4D97-AF65-F5344CB8AC3E}">
        <p14:creationId xmlns:p14="http://schemas.microsoft.com/office/powerpoint/2010/main" val="41532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EEBB72-B687-4DFF-BA6A-D6447416826F}"/>
              </a:ext>
            </a:extLst>
          </p:cNvPr>
          <p:cNvSpPr>
            <a:spLocks noGrp="1"/>
          </p:cNvSpPr>
          <p:nvPr>
            <p:ph type="ftr" sz="quarter" idx="11"/>
          </p:nvPr>
        </p:nvSpPr>
        <p:spPr>
          <a:xfrm>
            <a:off x="229584" y="6310311"/>
            <a:ext cx="4114800" cy="365125"/>
          </a:xfrm>
        </p:spPr>
        <p:txBody>
          <a:bodyPr/>
          <a:lstStyle/>
          <a:p>
            <a:r>
              <a:rPr lang="en-US" dirty="0"/>
              <a:t>Utsav Gohel Vaga trip</a:t>
            </a:r>
            <a:endParaRPr lang="ru-RU" dirty="0"/>
          </a:p>
        </p:txBody>
      </p:sp>
      <p:sp>
        <p:nvSpPr>
          <p:cNvPr id="3" name="Slide Number Placeholder 2">
            <a:extLst>
              <a:ext uri="{FF2B5EF4-FFF2-40B4-BE49-F238E27FC236}">
                <a16:creationId xmlns:a16="http://schemas.microsoft.com/office/drawing/2014/main" id="{B90E8288-7C63-43B7-8EBF-9F58985C7995}"/>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4" name="Title 3">
            <a:extLst>
              <a:ext uri="{FF2B5EF4-FFF2-40B4-BE49-F238E27FC236}">
                <a16:creationId xmlns:a16="http://schemas.microsoft.com/office/drawing/2014/main" id="{9C9EF058-908F-4B11-9DD3-77E0587F3A41}"/>
              </a:ext>
            </a:extLst>
          </p:cNvPr>
          <p:cNvSpPr>
            <a:spLocks noGrp="1"/>
          </p:cNvSpPr>
          <p:nvPr>
            <p:ph type="title"/>
          </p:nvPr>
        </p:nvSpPr>
        <p:spPr/>
        <p:txBody>
          <a:bodyPr>
            <a:normAutofit fontScale="90000"/>
          </a:bodyPr>
          <a:lstStyle/>
          <a:p>
            <a:r>
              <a:rPr lang="en-US" dirty="0"/>
              <a:t>Some Facts of</a:t>
            </a:r>
            <a:br>
              <a:rPr lang="en-US" dirty="0"/>
            </a:br>
            <a:r>
              <a:rPr lang="en-US" dirty="0"/>
              <a:t>A TRAVEL &amp; TOURISM BUSINESS?</a:t>
            </a:r>
            <a:endParaRPr lang="en-IN" dirty="0"/>
          </a:p>
        </p:txBody>
      </p:sp>
      <p:sp>
        <p:nvSpPr>
          <p:cNvPr id="5" name="TextBox 4">
            <a:extLst>
              <a:ext uri="{FF2B5EF4-FFF2-40B4-BE49-F238E27FC236}">
                <a16:creationId xmlns:a16="http://schemas.microsoft.com/office/drawing/2014/main" id="{73D9F04D-FC5F-4CFE-B261-9CC161BD60F7}"/>
              </a:ext>
            </a:extLst>
          </p:cNvPr>
          <p:cNvSpPr txBox="1"/>
          <p:nvPr/>
        </p:nvSpPr>
        <p:spPr>
          <a:xfrm>
            <a:off x="1449355" y="1733014"/>
            <a:ext cx="9687012" cy="4247317"/>
          </a:xfrm>
          <a:prstGeom prst="rect">
            <a:avLst/>
          </a:prstGeom>
          <a:noFill/>
        </p:spPr>
        <p:txBody>
          <a:bodyPr wrap="square" rtlCol="0" anchor="ctr">
            <a:spAutoFit/>
          </a:bodyPr>
          <a:lstStyle/>
          <a:p>
            <a:r>
              <a:rPr lang="en-US" dirty="0">
                <a:latin typeface="+mj-lt"/>
              </a:rPr>
              <a:t>According to the </a:t>
            </a:r>
            <a:r>
              <a:rPr lang="en-US" dirty="0" err="1">
                <a:latin typeface="+mj-lt"/>
              </a:rPr>
              <a:t>goodworklabs</a:t>
            </a:r>
            <a:r>
              <a:rPr lang="en-US" dirty="0">
                <a:latin typeface="+mj-lt"/>
              </a:rPr>
              <a:t> -</a:t>
            </a:r>
          </a:p>
          <a:p>
            <a:endParaRPr lang="en-US" dirty="0">
              <a:latin typeface="+mj-lt"/>
            </a:endParaRPr>
          </a:p>
          <a:p>
            <a:pPr marL="285750" indent="-285750">
              <a:buFont typeface="Arial" panose="020B0604020202020204" pitchFamily="34" charset="0"/>
              <a:buChar char="•"/>
            </a:pPr>
            <a:r>
              <a:rPr lang="en-US" dirty="0">
                <a:latin typeface="+mj-lt"/>
              </a:rPr>
              <a:t>It is the </a:t>
            </a:r>
            <a:r>
              <a:rPr lang="en-US" b="1" dirty="0">
                <a:latin typeface="+mj-lt"/>
              </a:rPr>
              <a:t>7th</a:t>
            </a:r>
            <a:r>
              <a:rPr lang="en-US" dirty="0">
                <a:latin typeface="+mj-lt"/>
              </a:rPr>
              <a:t> most downloaded app category</a:t>
            </a:r>
          </a:p>
          <a:p>
            <a:endParaRPr lang="en-US" dirty="0">
              <a:latin typeface="+mj-lt"/>
            </a:endParaRPr>
          </a:p>
          <a:p>
            <a:pPr marL="285750" indent="-285750">
              <a:buFont typeface="Arial" panose="020B0604020202020204" pitchFamily="34" charset="0"/>
              <a:buChar char="•"/>
            </a:pPr>
            <a:r>
              <a:rPr lang="en-US" b="1" dirty="0">
                <a:latin typeface="+mj-lt"/>
              </a:rPr>
              <a:t>85% </a:t>
            </a:r>
            <a:r>
              <a:rPr lang="en-US" dirty="0">
                <a:latin typeface="+mj-lt"/>
              </a:rPr>
              <a:t>use smart-phones to plan their travel when on leisure tours</a:t>
            </a:r>
          </a:p>
          <a:p>
            <a:endParaRPr lang="en-US" dirty="0">
              <a:latin typeface="+mj-lt"/>
            </a:endParaRPr>
          </a:p>
          <a:p>
            <a:pPr marL="285750" indent="-285750">
              <a:buFont typeface="Arial" panose="020B0604020202020204" pitchFamily="34" charset="0"/>
              <a:buChar char="•"/>
            </a:pPr>
            <a:r>
              <a:rPr lang="en-US" b="1" dirty="0">
                <a:latin typeface="+mj-lt"/>
              </a:rPr>
              <a:t>72% </a:t>
            </a:r>
            <a:r>
              <a:rPr lang="en-US" dirty="0">
                <a:latin typeface="+mj-lt"/>
              </a:rPr>
              <a:t>people will post photos about their travel on social platforms like </a:t>
            </a:r>
            <a:r>
              <a:rPr lang="en-US" dirty="0" err="1">
                <a:latin typeface="+mj-lt"/>
              </a:rPr>
              <a:t>facebook</a:t>
            </a:r>
            <a:endParaRPr lang="en-US" dirty="0">
              <a:latin typeface="+mj-lt"/>
            </a:endParaRPr>
          </a:p>
          <a:p>
            <a:endParaRPr lang="en-US" dirty="0">
              <a:latin typeface="+mj-lt"/>
            </a:endParaRPr>
          </a:p>
          <a:p>
            <a:pPr marL="285750" indent="-285750">
              <a:buFont typeface="Arial" panose="020B0604020202020204" pitchFamily="34" charset="0"/>
              <a:buChar char="•"/>
            </a:pPr>
            <a:r>
              <a:rPr lang="en-US" b="1" dirty="0">
                <a:latin typeface="+mj-lt"/>
              </a:rPr>
              <a:t>46% </a:t>
            </a:r>
            <a:r>
              <a:rPr lang="en-US" dirty="0">
                <a:latin typeface="+mj-lt"/>
              </a:rPr>
              <a:t>check-in via their smart-phones when on holidays</a:t>
            </a:r>
          </a:p>
          <a:p>
            <a:endParaRPr lang="en-US" dirty="0">
              <a:latin typeface="+mj-lt"/>
            </a:endParaRPr>
          </a:p>
          <a:p>
            <a:pPr marL="285750" indent="-285750">
              <a:buFont typeface="Arial" panose="020B0604020202020204" pitchFamily="34" charset="0"/>
              <a:buChar char="•"/>
            </a:pPr>
            <a:r>
              <a:rPr lang="en-US" b="1" dirty="0">
                <a:latin typeface="+mj-lt"/>
              </a:rPr>
              <a:t>30% </a:t>
            </a:r>
            <a:r>
              <a:rPr lang="en-US" dirty="0">
                <a:latin typeface="+mj-lt"/>
              </a:rPr>
              <a:t>use mobile apps to find the best hotel deal</a:t>
            </a:r>
          </a:p>
          <a:p>
            <a:endParaRPr lang="en-US" dirty="0">
              <a:latin typeface="+mj-lt"/>
            </a:endParaRPr>
          </a:p>
          <a:p>
            <a:pPr marL="285750" indent="-285750">
              <a:buFont typeface="Arial" panose="020B0604020202020204" pitchFamily="34" charset="0"/>
              <a:buChar char="•"/>
            </a:pPr>
            <a:r>
              <a:rPr lang="en-US" b="1" dirty="0">
                <a:latin typeface="+mj-lt"/>
              </a:rPr>
              <a:t>29% </a:t>
            </a:r>
            <a:r>
              <a:rPr lang="en-US" dirty="0">
                <a:latin typeface="+mj-lt"/>
              </a:rPr>
              <a:t>use mobile apps to find the best flight deals</a:t>
            </a:r>
          </a:p>
          <a:p>
            <a:endParaRPr lang="en-US" dirty="0">
              <a:latin typeface="+mj-lt"/>
            </a:endParaRPr>
          </a:p>
          <a:p>
            <a:pPr marL="285750" indent="-285750">
              <a:buFont typeface="Arial" panose="020B0604020202020204" pitchFamily="34" charset="0"/>
              <a:buChar char="•"/>
            </a:pPr>
            <a:r>
              <a:rPr lang="en-US" b="1" dirty="0">
                <a:latin typeface="+mj-lt"/>
              </a:rPr>
              <a:t>15% </a:t>
            </a:r>
            <a:r>
              <a:rPr lang="en-US" dirty="0">
                <a:latin typeface="+mj-lt"/>
              </a:rPr>
              <a:t>users specifically download travel apps to plan a trip ahead</a:t>
            </a:r>
            <a:endParaRPr lang="en-IN" dirty="0">
              <a:latin typeface="+mj-lt"/>
            </a:endParaRPr>
          </a:p>
        </p:txBody>
      </p:sp>
    </p:spTree>
    <p:extLst>
      <p:ext uri="{BB962C8B-B14F-4D97-AF65-F5344CB8AC3E}">
        <p14:creationId xmlns:p14="http://schemas.microsoft.com/office/powerpoint/2010/main" val="2962518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E96C33DE-6527-4698-AC2D-781D6843F0B6}"/>
              </a:ext>
            </a:extLst>
          </p:cNvPr>
          <p:cNvPicPr>
            <a:picLocks noGrp="1" noChangeAspect="1"/>
          </p:cNvPicPr>
          <p:nvPr>
            <p:ph type="pic" sz="quarter" idx="15"/>
          </p:nvPr>
        </p:nvPicPr>
        <p:blipFill rotWithShape="1">
          <a:blip r:embed="rId2"/>
          <a:srcRect l="602" t="-55139" r="-247" b="-18295"/>
          <a:stretch/>
        </p:blipFill>
        <p:spPr>
          <a:xfrm>
            <a:off x="1488221" y="294640"/>
            <a:ext cx="3894833" cy="5120640"/>
          </a:xfrm>
        </p:spPr>
      </p:pic>
      <p:sp>
        <p:nvSpPr>
          <p:cNvPr id="3" name="Title 2">
            <a:extLst>
              <a:ext uri="{FF2B5EF4-FFF2-40B4-BE49-F238E27FC236}">
                <a16:creationId xmlns:a16="http://schemas.microsoft.com/office/drawing/2014/main" id="{8490BD27-0CD7-43B0-A9EB-F8264BDDFD09}"/>
              </a:ext>
            </a:extLst>
          </p:cNvPr>
          <p:cNvSpPr>
            <a:spLocks noGrp="1"/>
          </p:cNvSpPr>
          <p:nvPr>
            <p:ph type="title"/>
          </p:nvPr>
        </p:nvSpPr>
        <p:spPr>
          <a:xfrm>
            <a:off x="6724650" y="536575"/>
            <a:ext cx="5267325" cy="782638"/>
          </a:xfrm>
        </p:spPr>
        <p:txBody>
          <a:bodyPr>
            <a:normAutofit fontScale="90000"/>
          </a:bodyPr>
          <a:lstStyle/>
          <a:p>
            <a:r>
              <a:rPr lang="en-US" dirty="0"/>
              <a:t>LIST OF FUNCTIONALITY</a:t>
            </a:r>
            <a:endParaRPr lang="en-IN" dirty="0"/>
          </a:p>
        </p:txBody>
      </p:sp>
      <p:sp>
        <p:nvSpPr>
          <p:cNvPr id="4" name="Footer Placeholder 3">
            <a:extLst>
              <a:ext uri="{FF2B5EF4-FFF2-40B4-BE49-F238E27FC236}">
                <a16:creationId xmlns:a16="http://schemas.microsoft.com/office/drawing/2014/main" id="{0E34C25C-03CA-44CB-AF8D-F7E39D29F45E}"/>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43678D16-3417-4061-924B-4F76540764D9}"/>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7" name="Text Placeholder 6">
            <a:extLst>
              <a:ext uri="{FF2B5EF4-FFF2-40B4-BE49-F238E27FC236}">
                <a16:creationId xmlns:a16="http://schemas.microsoft.com/office/drawing/2014/main" id="{BF855766-5CEA-453C-B219-E1250BDB3E34}"/>
              </a:ext>
            </a:extLst>
          </p:cNvPr>
          <p:cNvSpPr>
            <a:spLocks noGrp="1"/>
          </p:cNvSpPr>
          <p:nvPr>
            <p:ph type="body" sz="quarter" idx="14"/>
          </p:nvPr>
        </p:nvSpPr>
        <p:spPr>
          <a:xfrm>
            <a:off x="6724649" y="2346960"/>
            <a:ext cx="5267325" cy="3409706"/>
          </a:xfrm>
        </p:spPr>
        <p:txBody>
          <a:bodyPr>
            <a:normAutofit/>
          </a:bodyPr>
          <a:lstStyle/>
          <a:p>
            <a:r>
              <a:rPr lang="en-US" sz="1800" b="1" dirty="0">
                <a:latin typeface="+mj-lt"/>
              </a:rPr>
              <a:t>Find a trip</a:t>
            </a:r>
          </a:p>
          <a:p>
            <a:r>
              <a:rPr lang="en-US" sz="1800" b="1" dirty="0">
                <a:latin typeface="+mj-lt"/>
              </a:rPr>
              <a:t>Host a Trip ( vendors )</a:t>
            </a:r>
          </a:p>
          <a:p>
            <a:r>
              <a:rPr lang="en-US" sz="1800" b="1" dirty="0">
                <a:latin typeface="+mj-lt"/>
              </a:rPr>
              <a:t>Join a trip with vendors</a:t>
            </a:r>
          </a:p>
          <a:p>
            <a:r>
              <a:rPr lang="en-US" sz="1800" b="1" dirty="0">
                <a:latin typeface="+mj-lt"/>
              </a:rPr>
              <a:t>Find a travel buddy with </a:t>
            </a:r>
          </a:p>
          <a:p>
            <a:pPr marL="0" indent="0">
              <a:buNone/>
            </a:pPr>
            <a:r>
              <a:rPr lang="en-US" sz="1800" b="1" dirty="0">
                <a:latin typeface="+mj-lt"/>
              </a:rPr>
              <a:t>	similar interest, and passion</a:t>
            </a:r>
          </a:p>
          <a:p>
            <a:r>
              <a:rPr lang="en-US" sz="1800" b="1" dirty="0">
                <a:latin typeface="+mj-lt"/>
              </a:rPr>
              <a:t>Chat with buddy via </a:t>
            </a:r>
          </a:p>
          <a:p>
            <a:pPr marL="0" indent="0">
              <a:buNone/>
            </a:pPr>
            <a:r>
              <a:rPr lang="en-US" sz="1800" b="1" dirty="0">
                <a:latin typeface="+mj-lt"/>
              </a:rPr>
              <a:t>        Message, Image, Audio, Video</a:t>
            </a:r>
          </a:p>
          <a:p>
            <a:r>
              <a:rPr lang="en-US" sz="1800" b="1" dirty="0">
                <a:latin typeface="+mj-lt"/>
              </a:rPr>
              <a:t>Do voice call or video call with buddy</a:t>
            </a:r>
          </a:p>
          <a:p>
            <a:r>
              <a:rPr lang="en-US" sz="1800" b="1" dirty="0">
                <a:latin typeface="+mj-lt"/>
              </a:rPr>
              <a:t>Post Travelling Experience </a:t>
            </a:r>
          </a:p>
        </p:txBody>
      </p:sp>
    </p:spTree>
    <p:extLst>
      <p:ext uri="{BB962C8B-B14F-4D97-AF65-F5344CB8AC3E}">
        <p14:creationId xmlns:p14="http://schemas.microsoft.com/office/powerpoint/2010/main" val="263198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0DBEB7-E3EA-420C-992D-495F746FA84D}"/>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F5B67D4-7D67-4BFE-862D-49AC3A7358DD}"/>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4" name="Title 3">
            <a:extLst>
              <a:ext uri="{FF2B5EF4-FFF2-40B4-BE49-F238E27FC236}">
                <a16:creationId xmlns:a16="http://schemas.microsoft.com/office/drawing/2014/main" id="{D956B619-A687-46E8-A070-34252E64AA86}"/>
              </a:ext>
            </a:extLst>
          </p:cNvPr>
          <p:cNvSpPr>
            <a:spLocks noGrp="1"/>
          </p:cNvSpPr>
          <p:nvPr>
            <p:ph type="title"/>
          </p:nvPr>
        </p:nvSpPr>
        <p:spPr/>
        <p:txBody>
          <a:bodyPr/>
          <a:lstStyle/>
          <a:p>
            <a:r>
              <a:rPr lang="en-US" dirty="0"/>
              <a:t>Sequence Diagram</a:t>
            </a:r>
            <a:endParaRPr lang="en-IN" dirty="0"/>
          </a:p>
        </p:txBody>
      </p:sp>
      <p:pic>
        <p:nvPicPr>
          <p:cNvPr id="7" name="Picture 6">
            <a:extLst>
              <a:ext uri="{FF2B5EF4-FFF2-40B4-BE49-F238E27FC236}">
                <a16:creationId xmlns:a16="http://schemas.microsoft.com/office/drawing/2014/main" id="{02635263-8812-4E5C-8BDC-EB001338FECB}"/>
              </a:ext>
            </a:extLst>
          </p:cNvPr>
          <p:cNvPicPr>
            <a:picLocks noChangeAspect="1"/>
          </p:cNvPicPr>
          <p:nvPr/>
        </p:nvPicPr>
        <p:blipFill>
          <a:blip r:embed="rId2"/>
          <a:stretch>
            <a:fillRect/>
          </a:stretch>
        </p:blipFill>
        <p:spPr>
          <a:xfrm>
            <a:off x="2403661" y="1811369"/>
            <a:ext cx="7384677" cy="4867174"/>
          </a:xfrm>
          <a:prstGeom prst="rect">
            <a:avLst/>
          </a:prstGeom>
        </p:spPr>
      </p:pic>
    </p:spTree>
    <p:extLst>
      <p:ext uri="{BB962C8B-B14F-4D97-AF65-F5344CB8AC3E}">
        <p14:creationId xmlns:p14="http://schemas.microsoft.com/office/powerpoint/2010/main" val="1755024148"/>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purl.org/dc/terms/"/>
    <ds:schemaRef ds:uri="http://purl.org/dc/dcmitype/"/>
    <ds:schemaRef ds:uri="http://purl.org/dc/elements/1.1/"/>
    <ds:schemaRef ds:uri="6dc4bcd6-49db-4c07-9060-8acfc67cef9f"/>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fb0879af-3eba-417a-a55a-ffe6dcd6ca77"/>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1107</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Office Theme</vt:lpstr>
      <vt:lpstr>VAGA Trip</vt:lpstr>
      <vt:lpstr>Title of the Project</vt:lpstr>
      <vt:lpstr>Abstract</vt:lpstr>
      <vt:lpstr>Abstract</vt:lpstr>
      <vt:lpstr>Introduction</vt:lpstr>
      <vt:lpstr>Introduction</vt:lpstr>
      <vt:lpstr>Some Facts of A TRAVEL &amp; TOURISM BUSINESS?</vt:lpstr>
      <vt:lpstr>LIST OF FUNCTIONALITY</vt:lpstr>
      <vt:lpstr>Sequence Diagram</vt:lpstr>
      <vt:lpstr>PowerPoint Presentation</vt:lpstr>
      <vt:lpstr>PowerPoint Presentation</vt:lpstr>
      <vt:lpstr>Travel</vt:lpstr>
      <vt:lpstr>Background Work </vt:lpstr>
      <vt:lpstr>Technologies used</vt:lpstr>
      <vt:lpstr>Explore the Unexplored </vt:lpstr>
      <vt:lpstr>ER-Diagram </vt:lpstr>
      <vt:lpstr>Refrences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2023-02-04T19:19:10Z</dcterms:created>
  <dcterms:modified xsi:type="dcterms:W3CDTF">2023-02-08T07:17:52Z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