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82" r:id="rId3"/>
    <p:sldId id="262" r:id="rId4"/>
    <p:sldId id="263" r:id="rId5"/>
    <p:sldId id="265" r:id="rId6"/>
    <p:sldId id="267" r:id="rId7"/>
    <p:sldId id="25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92" r:id="rId16"/>
    <p:sldId id="276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21" r:id="rId26"/>
    <p:sldId id="322" r:id="rId27"/>
    <p:sldId id="305" r:id="rId28"/>
    <p:sldId id="304" r:id="rId29"/>
    <p:sldId id="302" r:id="rId30"/>
    <p:sldId id="306" r:id="rId31"/>
    <p:sldId id="288" r:id="rId32"/>
    <p:sldId id="289" r:id="rId33"/>
    <p:sldId id="279" r:id="rId34"/>
    <p:sldId id="287" r:id="rId35"/>
    <p:sldId id="284" r:id="rId36"/>
    <p:sldId id="303" r:id="rId37"/>
    <p:sldId id="283" r:id="rId38"/>
    <p:sldId id="290" r:id="rId39"/>
    <p:sldId id="269" r:id="rId40"/>
    <p:sldId id="258" r:id="rId41"/>
    <p:sldId id="259" r:id="rId42"/>
    <p:sldId id="260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DA5"/>
    <a:srgbClr val="0200FF"/>
    <a:srgbClr val="FEA708"/>
    <a:srgbClr val="F2F2F2"/>
    <a:srgbClr val="7F7F7F"/>
    <a:srgbClr val="D027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FF35D-67E9-443F-A58B-481559A40312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DE45D-CB8E-4ACB-8C8D-113A976E1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4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192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8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0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04" y="231787"/>
            <a:ext cx="5496395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28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61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kern="1200" baseline="0"/>
            </a:lvl1pPr>
            <a:lvl2pPr>
              <a:lnSpc>
                <a:spcPct val="100000"/>
              </a:lnSpc>
              <a:spcBef>
                <a:spcPts val="900"/>
              </a:spcBef>
              <a:defRPr kern="1200" baseline="0"/>
            </a:lvl2pPr>
            <a:lvl3pPr>
              <a:lnSpc>
                <a:spcPct val="100000"/>
              </a:lnSpc>
              <a:spcBef>
                <a:spcPts val="900"/>
              </a:spcBef>
              <a:defRPr kern="1200" baseline="0"/>
            </a:lvl3pPr>
            <a:lvl4pPr>
              <a:lnSpc>
                <a:spcPct val="100000"/>
              </a:lnSpc>
              <a:spcBef>
                <a:spcPts val="900"/>
              </a:spcBef>
              <a:defRPr kern="1200" baseline="0"/>
            </a:lvl4pPr>
            <a:lvl5pPr>
              <a:lnSpc>
                <a:spcPct val="100000"/>
              </a:lnSpc>
              <a:spcBef>
                <a:spcPts val="900"/>
              </a:spcBef>
              <a:defRPr kern="1200" baseline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66018"/>
            <a:ext cx="2133600" cy="274320"/>
          </a:xfrm>
        </p:spPr>
        <p:txBody>
          <a:bodyPr anchor="ctr" anchorCtr="0"/>
          <a:lstStyle>
            <a:lvl1pPr>
              <a:defRPr sz="1200"/>
            </a:lvl1pPr>
          </a:lstStyle>
          <a:p>
            <a:fld id="{08ED2EC4-456D-42C8-8DCA-F679E5FEF3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66018"/>
            <a:ext cx="28956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675" i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66018"/>
            <a:ext cx="2133600" cy="274320"/>
          </a:xfrm>
        </p:spPr>
        <p:txBody>
          <a:bodyPr anchor="ctr" anchorCtr="0"/>
          <a:lstStyle>
            <a:lvl1pPr>
              <a:defRPr sz="1000"/>
            </a:lvl1pPr>
          </a:lstStyle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0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10"/>
            <a:ext cx="7772400" cy="1362075"/>
          </a:xfrm>
        </p:spPr>
        <p:txBody>
          <a:bodyPr anchor="t">
            <a:normAutofit/>
          </a:bodyPr>
          <a:lstStyle>
            <a:lvl1pPr algn="l">
              <a:defRPr sz="2000" b="1" cap="none" baseline="0"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Click to edit Master SUB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192881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88935"/>
          </a:xfrm>
        </p:spPr>
        <p:txBody>
          <a:bodyPr anchor="ctr" anchorCtr="0"/>
          <a:lstStyle>
            <a:lvl1pPr>
              <a:defRPr sz="1800"/>
            </a:lvl1pPr>
          </a:lstStyle>
          <a:p>
            <a:fld id="{08ED2EC4-456D-42C8-8DCA-F679E5FEF3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8893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288935"/>
          </a:xfrm>
        </p:spPr>
        <p:txBody>
          <a:bodyPr anchor="ctr" anchorCtr="0"/>
          <a:lstStyle>
            <a:lvl1pPr>
              <a:defRPr sz="1200"/>
            </a:lvl1pPr>
          </a:lstStyle>
          <a:p>
            <a:fld id="{0F631D50-F0AA-46A8-84F7-AFEADD7F3562}" type="datetime1">
              <a:rPr lang="en-US" smtClean="0"/>
              <a:pPr/>
              <a:t>6/1/2017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85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61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i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85"/>
            <a:ext cx="2133600" cy="365125"/>
          </a:xfrm>
        </p:spPr>
        <p:txBody>
          <a:bodyPr/>
          <a:lstStyle/>
          <a:p>
            <a:fld id="{66269BD1-B55D-45D2-A064-5404BCD67C62}" type="datetime1">
              <a:rPr lang="en-US" smtClean="0"/>
              <a:t>6/1/2017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2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2057400" y="2057404"/>
            <a:ext cx="6858000" cy="2743199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5400000">
            <a:off x="-653792" y="3396999"/>
            <a:ext cx="6858003" cy="64009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29718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266700" y="3000728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13" dirty="0" smtClean="0">
                <a:latin typeface="+mj-lt"/>
              </a:rPr>
              <a:t>SUBTITLE</a:t>
            </a:r>
            <a:endParaRPr lang="en-US" sz="1013" dirty="0">
              <a:latin typeface="+mj-lt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24200" y="990600"/>
            <a:ext cx="5562600" cy="513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10"/>
            <a:ext cx="2895600" cy="365125"/>
          </a:xfrm>
        </p:spPr>
        <p:txBody>
          <a:bodyPr/>
          <a:lstStyle>
            <a:lvl1pPr>
              <a:defRPr>
                <a:solidFill>
                  <a:srgbClr val="878785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85"/>
            <a:ext cx="2133600" cy="365125"/>
          </a:xfrm>
        </p:spPr>
        <p:txBody>
          <a:bodyPr/>
          <a:lstStyle/>
          <a:p>
            <a:fld id="{A897F7A3-A02E-43B7-A35D-28422C891F34}" type="datetime1">
              <a:rPr lang="en-US" smtClean="0"/>
              <a:t>6/1/2017</a:t>
            </a:fld>
            <a:endParaRPr lang="en-US"/>
          </a:p>
        </p:txBody>
      </p:sp>
      <p:sp>
        <p:nvSpPr>
          <p:cNvPr id="18" name="Text Placeholder 6"/>
          <p:cNvSpPr>
            <a:spLocks noGrp="1"/>
          </p:cNvSpPr>
          <p:nvPr>
            <p:ph type="body" sz="half" idx="13" hasCustomPrompt="1"/>
          </p:nvPr>
        </p:nvSpPr>
        <p:spPr>
          <a:xfrm>
            <a:off x="273106" y="609600"/>
            <a:ext cx="2400300" cy="2362200"/>
          </a:xfrm>
        </p:spPr>
        <p:txBody>
          <a:bodyPr anchor="b">
            <a:normAutofit/>
          </a:bodyPr>
          <a:lstStyle>
            <a:lvl1pPr marL="0" indent="0">
              <a:buNone/>
              <a:defRPr sz="1688">
                <a:solidFill>
                  <a:schemeClr val="bg1"/>
                </a:solidFill>
              </a:defRPr>
            </a:lvl1pPr>
          </a:lstStyle>
          <a:p>
            <a:r>
              <a:rPr lang="en-US" sz="1688" dirty="0" smtClean="0">
                <a:latin typeface="+mj-lt"/>
              </a:rPr>
              <a:t>Title</a:t>
            </a:r>
            <a:endParaRPr lang="en-US" sz="1013" dirty="0"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20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85"/>
            <a:ext cx="2133600" cy="365125"/>
          </a:xfrm>
        </p:spPr>
        <p:txBody>
          <a:bodyPr/>
          <a:lstStyle/>
          <a:p>
            <a:fld id="{D3235EA8-B38B-49E7-A85C-5CBC6D007238}" type="datetime1">
              <a:rPr lang="en-US" smtClean="0"/>
              <a:t>6/1/2017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3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675">
                <a:solidFill>
                  <a:schemeClr val="bg1"/>
                </a:solidFill>
              </a:defRPr>
            </a:lvl1pPr>
          </a:lstStyle>
          <a:p>
            <a:fld id="{9DAC76DD-E0E5-4982-B60F-3E1F6AAD9050}" type="datetime1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675" i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13" b="1">
                <a:solidFill>
                  <a:schemeClr val="bg1"/>
                </a:solidFill>
              </a:defRPr>
            </a:lvl1pPr>
          </a:lstStyle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4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385763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214313" indent="-214313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471488" indent="-213122" algn="l" defTabSz="38576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685800" indent="-170260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069181" indent="-257175" algn="l" defTabSz="385763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459706" indent="-302419" algn="l" defTabSz="385763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1060847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ysutjandra@teainc.org" TargetMode="External"/><Relationship Id="rId2" Type="http://schemas.openxmlformats.org/officeDocument/2006/relationships/hyperlink" Target="mailto:jriddell@teainc.org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SPP TCR Reference Price Calculation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review of the SPP TCR Reference Price calculation</a:t>
            </a:r>
            <a:br>
              <a:rPr lang="en-US" dirty="0" smtClean="0"/>
            </a:br>
            <a:r>
              <a:rPr lang="en-US" dirty="0" smtClean="0"/>
              <a:t>and a proposal to modify the calculation</a:t>
            </a:r>
            <a:br>
              <a:rPr lang="en-US" dirty="0" smtClean="0"/>
            </a:br>
            <a:r>
              <a:rPr lang="en-US" dirty="0" smtClean="0"/>
              <a:t>to reduce over-collateralization</a:t>
            </a:r>
          </a:p>
          <a:p>
            <a:r>
              <a:rPr lang="en-US" dirty="0" smtClean="0"/>
              <a:t>5/---/2017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Simulating Monthly Congestion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of a TCR Path in Jun_16 OFF</a:t>
            </a:r>
            <a:br>
              <a:rPr lang="en-US" dirty="0" smtClean="0"/>
            </a:br>
            <a:r>
              <a:rPr lang="en-US" dirty="0" smtClean="0"/>
              <a:t>OKGESNRWIND to OKGECENTWIND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86" t="11968" b="8842"/>
          <a:stretch/>
        </p:blipFill>
        <p:spPr>
          <a:xfrm>
            <a:off x="1833122" y="3438983"/>
            <a:ext cx="3814055" cy="269421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1914" y="2571453"/>
            <a:ext cx="6368506" cy="674981"/>
            <a:chOff x="609599" y="1937153"/>
            <a:chExt cx="4864100" cy="674981"/>
          </a:xfrm>
        </p:grpSpPr>
        <p:sp>
          <p:nvSpPr>
            <p:cNvPr id="9" name="Rectangle 8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0%         5%        10%        25%        50%       Mean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-127.10960  -72.34076  -60.62520  -45.39283  -31.41060  -32.20895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54859" y="3495728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03202" y="6088666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Hourly Congestion $/MWh</a:t>
            </a:r>
            <a:endParaRPr lang="en-US" sz="1400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D1E-3C60-41B6-B28F-CC9190028EC6}" type="datetime1">
              <a:rPr lang="en-US" smtClean="0"/>
              <a:t>6/1/2017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Simulating Monthly Congestion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one Monthly sample from sampling the hourly distribution independently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86" t="11968" b="8842"/>
          <a:stretch/>
        </p:blipFill>
        <p:spPr>
          <a:xfrm>
            <a:off x="1470700" y="2790958"/>
            <a:ext cx="1011932" cy="714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886" t="11968" b="8842"/>
          <a:stretch/>
        </p:blipFill>
        <p:spPr>
          <a:xfrm>
            <a:off x="1470700" y="3721681"/>
            <a:ext cx="1011932" cy="714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886" t="11968" b="8842"/>
          <a:stretch/>
        </p:blipFill>
        <p:spPr>
          <a:xfrm>
            <a:off x="1470700" y="5411349"/>
            <a:ext cx="1011932" cy="71482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927591" y="4772371"/>
            <a:ext cx="98150" cy="365130"/>
            <a:chOff x="3282042" y="2988129"/>
            <a:chExt cx="212272" cy="789673"/>
          </a:xfrm>
        </p:grpSpPr>
        <p:sp>
          <p:nvSpPr>
            <p:cNvPr id="7" name="Oval 6"/>
            <p:cNvSpPr/>
            <p:nvPr/>
          </p:nvSpPr>
          <p:spPr>
            <a:xfrm>
              <a:off x="3282043" y="2988129"/>
              <a:ext cx="212271" cy="2122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282043" y="3276830"/>
              <a:ext cx="212271" cy="2122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82042" y="3565531"/>
              <a:ext cx="212271" cy="2122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84800" y="3139594"/>
                <a:ext cx="5201406" cy="2141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sup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800" y="3139594"/>
                <a:ext cx="5201406" cy="2141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72869" y="2764068"/>
                <a:ext cx="140669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869" y="2764068"/>
                <a:ext cx="140669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72868" y="3648522"/>
                <a:ext cx="140669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868" y="3648522"/>
                <a:ext cx="1406693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72868" y="5362034"/>
                <a:ext cx="140669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868" y="5362034"/>
                <a:ext cx="140669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51DC-D08B-471F-A63F-48C7CB5F0F4B}" type="datetime1">
              <a:rPr lang="en-US" smtClean="0"/>
              <a:t>6/1/2017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Simulating Monthly Congestion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22061" y="1600206"/>
            <a:ext cx="1813121" cy="1211528"/>
            <a:chOff x="1470700" y="2764068"/>
            <a:chExt cx="7015506" cy="33621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2790958"/>
              <a:ext cx="1011932" cy="71482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3721681"/>
              <a:ext cx="1011932" cy="71482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5411349"/>
              <a:ext cx="1011932" cy="71482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927591" y="4772371"/>
              <a:ext cx="98150" cy="365130"/>
              <a:chOff x="3282042" y="2988129"/>
              <a:chExt cx="212272" cy="78967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3282043" y="2988129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82043" y="3276830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282042" y="3565531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blipFill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blipFill>
                  <a:blip r:embed="rId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blipFill>
                  <a:blip r:embed="rId6"/>
                  <a:stretch>
                    <a:fillRect l="-833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7"/>
          <p:cNvSpPr/>
          <p:nvPr/>
        </p:nvSpPr>
        <p:spPr>
          <a:xfrm>
            <a:off x="731519" y="1600206"/>
            <a:ext cx="1895303" cy="12879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30" name="Group 29"/>
          <p:cNvGrpSpPr/>
          <p:nvPr/>
        </p:nvGrpSpPr>
        <p:grpSpPr>
          <a:xfrm>
            <a:off x="922061" y="3070683"/>
            <a:ext cx="1813121" cy="1211528"/>
            <a:chOff x="1470700" y="2764068"/>
            <a:chExt cx="7015506" cy="336210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2790958"/>
              <a:ext cx="1011932" cy="71482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3721681"/>
              <a:ext cx="1011932" cy="71482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5411349"/>
              <a:ext cx="1011932" cy="714820"/>
            </a:xfrm>
            <a:prstGeom prst="rect">
              <a:avLst/>
            </a:prstGeom>
          </p:spPr>
        </p:pic>
        <p:grpSp>
          <p:nvGrpSpPr>
            <p:cNvPr id="34" name="Group 33"/>
            <p:cNvGrpSpPr/>
            <p:nvPr/>
          </p:nvGrpSpPr>
          <p:grpSpPr>
            <a:xfrm>
              <a:off x="1927591" y="4772371"/>
              <a:ext cx="98150" cy="365130"/>
              <a:chOff x="3282042" y="2988129"/>
              <a:chExt cx="212272" cy="789673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3282043" y="2988129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282043" y="3276830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282042" y="3565531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blipFill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blipFill>
                  <a:blip r:embed="rId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blipFill>
                  <a:blip r:embed="rId6"/>
                  <a:stretch>
                    <a:fillRect l="-833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Rectangle 41"/>
          <p:cNvSpPr/>
          <p:nvPr/>
        </p:nvSpPr>
        <p:spPr>
          <a:xfrm>
            <a:off x="731519" y="3070683"/>
            <a:ext cx="1895303" cy="12879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43" name="Group 42"/>
          <p:cNvGrpSpPr/>
          <p:nvPr/>
        </p:nvGrpSpPr>
        <p:grpSpPr>
          <a:xfrm>
            <a:off x="922061" y="5044446"/>
            <a:ext cx="1813121" cy="1211528"/>
            <a:chOff x="1470700" y="2764068"/>
            <a:chExt cx="7015506" cy="3362101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2790958"/>
              <a:ext cx="1011932" cy="71482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3721681"/>
              <a:ext cx="1011932" cy="71482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5411349"/>
              <a:ext cx="1011932" cy="714820"/>
            </a:xfrm>
            <a:prstGeom prst="rect">
              <a:avLst/>
            </a:prstGeom>
          </p:spPr>
        </p:pic>
        <p:grpSp>
          <p:nvGrpSpPr>
            <p:cNvPr id="47" name="Group 46"/>
            <p:cNvGrpSpPr/>
            <p:nvPr/>
          </p:nvGrpSpPr>
          <p:grpSpPr>
            <a:xfrm>
              <a:off x="1927591" y="4772371"/>
              <a:ext cx="98150" cy="365130"/>
              <a:chOff x="3282042" y="2988129"/>
              <a:chExt cx="212272" cy="789673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3282043" y="2988129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282043" y="3276830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282042" y="3565531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1000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blipFill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blipFill>
                  <a:blip r:embed="rId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blipFill>
                  <a:blip r:embed="rId6"/>
                  <a:stretch>
                    <a:fillRect l="-833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54"/>
          <p:cNvSpPr/>
          <p:nvPr/>
        </p:nvSpPr>
        <p:spPr>
          <a:xfrm>
            <a:off x="731519" y="5044446"/>
            <a:ext cx="1895303" cy="12879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59" name="Group 58"/>
          <p:cNvGrpSpPr/>
          <p:nvPr/>
        </p:nvGrpSpPr>
        <p:grpSpPr>
          <a:xfrm rot="2700000">
            <a:off x="1407427" y="4549578"/>
            <a:ext cx="306236" cy="306236"/>
            <a:chOff x="3870960" y="3890578"/>
            <a:chExt cx="438849" cy="438849"/>
          </a:xfrm>
        </p:grpSpPr>
        <p:sp>
          <p:nvSpPr>
            <p:cNvPr id="56" name="Oval 55"/>
            <p:cNvSpPr/>
            <p:nvPr/>
          </p:nvSpPr>
          <p:spPr>
            <a:xfrm>
              <a:off x="3870960" y="3890578"/>
              <a:ext cx="134049" cy="134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023360" y="4042978"/>
              <a:ext cx="134049" cy="134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175760" y="4195378"/>
              <a:ext cx="134049" cy="134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9"/>
          <a:srcRect l="5619" t="12858" b="7808"/>
          <a:stretch/>
        </p:blipFill>
        <p:spPr>
          <a:xfrm>
            <a:off x="3589019" y="2301240"/>
            <a:ext cx="5085891" cy="362712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722264" y="5864341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Monthly Congestion $/MW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3896029" y="2503957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</a:t>
            </a:r>
            <a:endParaRPr lang="en-US" sz="14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2775494" y="1495025"/>
            <a:ext cx="5911306" cy="707839"/>
            <a:chOff x="609599" y="1937153"/>
            <a:chExt cx="4864100" cy="674981"/>
          </a:xfrm>
        </p:grpSpPr>
        <p:sp>
          <p:nvSpPr>
            <p:cNvPr id="64" name="Rectangle 63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Simulated of Monthly Value based on June 2016 OFF Hourly Samples</a:t>
              </a:r>
              <a:endPara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0%        5%       10%       25%       50%      Mean </a:t>
              </a:r>
            </a:p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-14396.39 -13564.46 -13411.86 -13129.72 -12844.96 -12828.47</a:t>
              </a:r>
              <a:endPara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6" name="Date Placeholder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DE6E-B057-427D-9091-9156558AC489}" type="datetime1">
              <a:rPr lang="en-US" smtClean="0"/>
              <a:t>6/1/2017</a:t>
            </a:fld>
            <a:endParaRPr lang="en-US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Simulating Monthly Congestion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Hourly Value:</a:t>
            </a:r>
          </a:p>
          <a:p>
            <a:endParaRPr lang="en-US" dirty="0"/>
          </a:p>
          <a:p>
            <a:r>
              <a:rPr lang="en-US" dirty="0" smtClean="0"/>
              <a:t>Simulated Monthly Value: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Monthly Average ~= 400 * Hourly Average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2014" y="2148985"/>
            <a:ext cx="6368506" cy="528136"/>
            <a:chOff x="609599" y="1937153"/>
            <a:chExt cx="4864100" cy="674981"/>
          </a:xfrm>
        </p:grpSpPr>
        <p:sp>
          <p:nvSpPr>
            <p:cNvPr id="5" name="Rectangle 4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0%         5%        10%        25%        50%       Mean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-127.10960  -72.34076  -60.62520  -45.39283  -31.41060  -32.20895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02014" y="3437721"/>
            <a:ext cx="6368506" cy="610000"/>
            <a:chOff x="609599" y="1937153"/>
            <a:chExt cx="4864100" cy="674981"/>
          </a:xfrm>
        </p:grpSpPr>
        <p:sp>
          <p:nvSpPr>
            <p:cNvPr id="8" name="Rectangle 7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Simulated of Monthly Value based on June 2016 OFF Hourly Samples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0%        5%       10%       25%       50%      Mean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-14396.39 -13564.46 -13411.86 -13129.72 -12844.96 -12828.47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A163-F46C-4E1E-8BEB-8FD339A02777}" type="datetime1">
              <a:rPr lang="en-US" smtClean="0"/>
              <a:t>6/1/2017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Simulating Monthly Congestion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Hourly Value:</a:t>
            </a:r>
          </a:p>
          <a:p>
            <a:endParaRPr lang="en-US" dirty="0"/>
          </a:p>
          <a:p>
            <a:r>
              <a:rPr lang="en-US" dirty="0" smtClean="0"/>
              <a:t>Simulated Monthly Value: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Monthly Average width = -12828 – (-13564) = 736</a:t>
            </a:r>
          </a:p>
          <a:p>
            <a:r>
              <a:rPr lang="en-US" dirty="0" smtClean="0"/>
              <a:t>Hourly Average width = -32 – (-72) = 40.13181</a:t>
            </a:r>
          </a:p>
          <a:p>
            <a:r>
              <a:rPr lang="en-US" dirty="0" smtClean="0"/>
              <a:t>The ratio is about ~20 = </a:t>
            </a:r>
            <a:r>
              <a:rPr lang="en-US" dirty="0" err="1" smtClean="0"/>
              <a:t>sqrt</a:t>
            </a:r>
            <a:r>
              <a:rPr lang="en-US" dirty="0" smtClean="0"/>
              <a:t>(400)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2014" y="2043128"/>
            <a:ext cx="6368506" cy="528136"/>
            <a:chOff x="609599" y="1937153"/>
            <a:chExt cx="4864100" cy="674981"/>
          </a:xfrm>
        </p:grpSpPr>
        <p:sp>
          <p:nvSpPr>
            <p:cNvPr id="5" name="Rectangle 4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0%         5%        10%        25%        50%       Mean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-127.10960  -72.34076  -60.62520  -45.39283  -31.41060  -32.20895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02014" y="3132721"/>
            <a:ext cx="6368506" cy="610000"/>
            <a:chOff x="609599" y="1937153"/>
            <a:chExt cx="4864100" cy="674981"/>
          </a:xfrm>
        </p:grpSpPr>
        <p:sp>
          <p:nvSpPr>
            <p:cNvPr id="8" name="Rectangle 7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Simulated of Monthly Value based on June 2016 OFF Hourly Samples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0%        5%       10%       25%       50%      Mean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-14396.39 -13564.46 -13411.86 -13129.72 -12844.96 -12828.47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1DB-9BFB-4075-9AE4-DA80E04FCFC0}" type="datetime1">
              <a:rPr lang="en-US" smtClean="0"/>
              <a:t>6/1/2017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comments about assessing whether such valuation is an overestimate if the hourly samples are actually correlating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Losely: sum of N independent samples of any probability distribution will follow a normal distribution</a:t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We can estimate Worst-Case value: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Average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−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Average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5%−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 is the Hourly values and </a:t>
                </a:r>
                <a:r>
                  <a:rPr lang="en-US" i="1" dirty="0" smtClean="0"/>
                  <a:t>H</a:t>
                </a:r>
                <a:r>
                  <a:rPr lang="en-US" dirty="0" smtClean="0"/>
                  <a:t> is the number of hours in a period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830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CBE-5264-4BF6-B61B-E810E9F10A32}" type="datetime1">
              <a:rPr lang="en-US" smtClean="0"/>
              <a:t>6/1/2017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0" b="3400"/>
          <a:stretch/>
        </p:blipFill>
        <p:spPr>
          <a:xfrm>
            <a:off x="712102" y="2121687"/>
            <a:ext cx="3329976" cy="337079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Reference Price </a:t>
            </a:r>
            <a:br>
              <a:rPr lang="en-US" dirty="0"/>
            </a:br>
            <a:r>
              <a:rPr lang="en-US" dirty="0"/>
              <a:t>to Statistical Worst-Case Value</a:t>
            </a:r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7782186"/>
              </p:ext>
            </p:extLst>
          </p:nvPr>
        </p:nvGraphicFramePr>
        <p:xfrm>
          <a:off x="4550835" y="1636240"/>
          <a:ext cx="40385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729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866462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567852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  <a:gridCol w="567852">
                  <a:extLst>
                    <a:ext uri="{9D8B030D-6E8A-4147-A177-3AD203B41FA5}">
                      <a16:colId xmlns:a16="http://schemas.microsoft.com/office/drawing/2014/main" val="178231948"/>
                    </a:ext>
                  </a:extLst>
                </a:gridCol>
                <a:gridCol w="567852">
                  <a:extLst>
                    <a:ext uri="{9D8B030D-6E8A-4147-A177-3AD203B41FA5}">
                      <a16:colId xmlns:a16="http://schemas.microsoft.com/office/drawing/2014/main" val="398921545"/>
                    </a:ext>
                  </a:extLst>
                </a:gridCol>
                <a:gridCol w="567852">
                  <a:extLst>
                    <a:ext uri="{9D8B030D-6E8A-4147-A177-3AD203B41FA5}">
                      <a16:colId xmlns:a16="http://schemas.microsoft.com/office/drawing/2014/main" val="3126656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Source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Sink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Reference Price in </a:t>
                      </a:r>
                      <a:r>
                        <a:rPr lang="en-US" sz="900" baseline="0" dirty="0" smtClean="0"/>
                        <a:t> $/MWh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5%-tile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2%-tile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50%-tile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OKGECENTWIND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OKGESNRWIND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31.28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30.53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30.53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32.17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OKGEKEENANWIND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CSWSLEEPINGBEAR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24.91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24.35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24.35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25.65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9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OKGECENTWIND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WR.MW.GMEC.MW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17.01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18.87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18.82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19.72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7180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0336" y="1688573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Downloaded</a:t>
            </a:r>
            <a:br>
              <a:rPr lang="en-US" sz="1400" dirty="0" smtClean="0"/>
            </a:br>
            <a:r>
              <a:rPr lang="en-US" sz="1400" dirty="0" smtClean="0"/>
              <a:t>Hourly Reference Price $/MWh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59936" y="54864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Calculated </a:t>
            </a:r>
            <a:br>
              <a:rPr lang="en-US" sz="1400" dirty="0" smtClean="0"/>
            </a:br>
            <a:r>
              <a:rPr lang="en-US" sz="1400" dirty="0" smtClean="0"/>
              <a:t>Statistical Worst-Case Value $/MWh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861060" y="3517900"/>
            <a:ext cx="3118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872520" y="2146043"/>
            <a:ext cx="0" cy="326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118142"/>
              </p:ext>
            </p:extLst>
          </p:nvPr>
        </p:nvGraphicFramePr>
        <p:xfrm>
          <a:off x="4521203" y="3850858"/>
          <a:ext cx="403860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488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858658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574864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  <a:gridCol w="574864">
                  <a:extLst>
                    <a:ext uri="{9D8B030D-6E8A-4147-A177-3AD203B41FA5}">
                      <a16:colId xmlns:a16="http://schemas.microsoft.com/office/drawing/2014/main" val="2987825150"/>
                    </a:ext>
                  </a:extLst>
                </a:gridCol>
                <a:gridCol w="574864">
                  <a:extLst>
                    <a:ext uri="{9D8B030D-6E8A-4147-A177-3AD203B41FA5}">
                      <a16:colId xmlns:a16="http://schemas.microsoft.com/office/drawing/2014/main" val="3452109494"/>
                    </a:ext>
                  </a:extLst>
                </a:gridCol>
                <a:gridCol w="574864">
                  <a:extLst>
                    <a:ext uri="{9D8B030D-6E8A-4147-A177-3AD203B41FA5}">
                      <a16:colId xmlns:a16="http://schemas.microsoft.com/office/drawing/2014/main" val="2342233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Source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Sink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Reference Price in </a:t>
                      </a:r>
                      <a:r>
                        <a:rPr lang="en-US" sz="900" baseline="0" dirty="0" smtClean="0"/>
                        <a:t> $/MWh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5%-tile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2%-tile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50%-tile</a:t>
                      </a:r>
                    </a:p>
                    <a:p>
                      <a:pPr algn="ctr"/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OKGESNRWIND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WR.MW.GMEC.MW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-43.24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-13.40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-14.10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-12.34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INDN_MWE_SMKY2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CSWMAJESTICWIND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-25.47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-8.67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-9.00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-7.27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98865"/>
                  </a:ext>
                </a:extLst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 rot="20564727">
            <a:off x="2815772" y="2337942"/>
            <a:ext cx="1367364" cy="484116"/>
          </a:xfrm>
          <a:prstGeom prst="ellipse">
            <a:avLst/>
          </a:prstGeom>
          <a:noFill/>
          <a:ln w="28575">
            <a:solidFill>
              <a:srgbClr val="FFC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605543">
            <a:off x="4048278" y="1746882"/>
            <a:ext cx="381584" cy="754309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8492635">
            <a:off x="439641" y="4711305"/>
            <a:ext cx="1367364" cy="484116"/>
          </a:xfrm>
          <a:prstGeom prst="ellipse">
            <a:avLst/>
          </a:prstGeom>
          <a:noFill/>
          <a:ln w="28575">
            <a:solidFill>
              <a:srgbClr val="FFC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3928425">
            <a:off x="2537987" y="3263731"/>
            <a:ext cx="960760" cy="2930533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9D5F-4D70-4BF3-996E-37F8958E0F95}" type="datetime1">
              <a:rPr lang="en-US" smtClean="0"/>
              <a:t>6/1/2017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17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9239" y="5408110"/>
            <a:ext cx="398056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Showing Reference Price results in </a:t>
            </a:r>
            <a:br>
              <a:rPr lang="en-US" sz="1200" dirty="0" smtClean="0"/>
            </a:br>
            <a:r>
              <a:rPr lang="en-US" sz="1200" dirty="0" smtClean="0"/>
              <a:t>much higher credit requirements on paths </a:t>
            </a:r>
            <a:br>
              <a:rPr lang="en-US" sz="1200" dirty="0" smtClean="0"/>
            </a:br>
            <a:r>
              <a:rPr lang="en-US" sz="1200" dirty="0" smtClean="0"/>
              <a:t>that are generally negatively congested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793907" y="3718004"/>
            <a:ext cx="1016093" cy="6369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89157" y="3899729"/>
            <a:ext cx="330293" cy="114750"/>
          </a:xfrm>
          <a:prstGeom prst="rect">
            <a:avLst/>
          </a:prstGeom>
          <a:solidFill>
            <a:srgbClr val="FEA708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89157" y="4048769"/>
            <a:ext cx="330293" cy="114750"/>
          </a:xfrm>
          <a:prstGeom prst="rect">
            <a:avLst/>
          </a:prstGeom>
          <a:solidFill>
            <a:srgbClr val="0200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89157" y="4191194"/>
            <a:ext cx="330293" cy="114750"/>
          </a:xfrm>
          <a:prstGeom prst="rect">
            <a:avLst/>
          </a:prstGeom>
          <a:solidFill>
            <a:srgbClr val="A5EDA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90055" y="3899729"/>
            <a:ext cx="479779" cy="1147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50%-tile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88028" y="4042365"/>
            <a:ext cx="479779" cy="1147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5%-tile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88028" y="4185001"/>
            <a:ext cx="479779" cy="1147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2%-tile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40028" y="3749651"/>
            <a:ext cx="927779" cy="1147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Statistical Worst Case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77050" y="1460748"/>
            <a:ext cx="1712384" cy="17611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Statistical Worst Case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842655" y="3672682"/>
            <a:ext cx="1712384" cy="17611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Statistical Worst Case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3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assessment of how much we are over-collateralizing or under-collateralizing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Backtesting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BD1-B55D-45D2-A064-5404BCD67C62}" type="datetime1">
              <a:rPr lang="en-US" smtClean="0"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29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Backtesting</a:t>
            </a:r>
            <a:r>
              <a:rPr lang="en-US" dirty="0" smtClean="0"/>
              <a:t>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Current credit requirement is a function of the Bid Curve and the Reference Price.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BidCurve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ReferencePrice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We can apply the same function to the actual value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BidCurve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ActualValue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1D50-F0AA-46A8-84F7-AFEADD7F3562}" type="datetime1">
              <a:rPr lang="en-US" smtClean="0"/>
              <a:pPr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5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over-collateralization is not good:</a:t>
            </a:r>
          </a:p>
          <a:p>
            <a:pPr lvl="1"/>
            <a:r>
              <a:rPr lang="en-US" dirty="0" smtClean="0"/>
              <a:t>Illiquid market</a:t>
            </a:r>
          </a:p>
          <a:p>
            <a:pPr lvl="2"/>
            <a:r>
              <a:rPr lang="en-US" dirty="0" smtClean="0"/>
              <a:t>Auction values are not reflective of actual market value, but may include the cost of posting such collateral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Inefficiency</a:t>
            </a:r>
          </a:p>
          <a:p>
            <a:pPr lvl="2"/>
            <a:r>
              <a:rPr lang="en-US" dirty="0" smtClean="0"/>
              <a:t>Lack of </a:t>
            </a:r>
            <a:r>
              <a:rPr lang="en-US" dirty="0" err="1" smtClean="0"/>
              <a:t>counterflow</a:t>
            </a:r>
            <a:r>
              <a:rPr lang="en-US" dirty="0" smtClean="0"/>
              <a:t> bids may result in high clearing price on paths that affect binding constraints in the prevailing direction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789E-1D84-4897-8ED5-C6C6A8AFBCC7}" type="datetime1">
              <a:rPr lang="en-US" smtClean="0"/>
              <a:t>6/1/2017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Backtesting</a:t>
            </a:r>
            <a:r>
              <a:rPr lang="en-US" dirty="0"/>
              <a:t>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assess Over-Collateralization if the collateral requirements using Reference Price is higher than using the Actual Value.</a:t>
                </a:r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BidCurve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ReferencePrice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&gt;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BidCurve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ActualValue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marL="0" indent="0" algn="ctr">
                  <a:buNone/>
                </a:pPr>
                <a:endParaRPr lang="en-US" sz="3600" dirty="0" smtClean="0"/>
              </a:p>
              <a:p>
                <a:r>
                  <a:rPr lang="en-US" sz="3600" dirty="0" smtClean="0"/>
                  <a:t>Similarly, we can assess Under-Collateralization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1752" r="-2741" b="-4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6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52450"/>
            <a:ext cx="8229600" cy="865188"/>
          </a:xfrm>
        </p:spPr>
        <p:txBody>
          <a:bodyPr/>
          <a:lstStyle/>
          <a:p>
            <a:r>
              <a:rPr lang="en-US" dirty="0" smtClean="0"/>
              <a:t>Which bids do we consider?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1947333"/>
            <a:ext cx="7128933" cy="39454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1600206"/>
            <a:ext cx="1557867" cy="350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All Bids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29933" y="2667000"/>
            <a:ext cx="5012267" cy="28532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29933" y="2316584"/>
            <a:ext cx="2658534" cy="350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Bids requiring Collateral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401733" y="2667000"/>
            <a:ext cx="0" cy="2853267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95599" y="3743216"/>
            <a:ext cx="1752601" cy="752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Over-Collateralization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76899" y="3717341"/>
            <a:ext cx="1752601" cy="752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Under-Collateralization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53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bids do we consider</a:t>
            </a:r>
            <a:r>
              <a:rPr lang="en-US" dirty="0" smtClean="0"/>
              <a:t>?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 not look at the bids that do not require collateral under </a:t>
            </a:r>
            <a:r>
              <a:rPr lang="en-US" dirty="0" err="1" smtClean="0"/>
              <a:t>RefPrice</a:t>
            </a:r>
            <a:endParaRPr lang="en-US" dirty="0" smtClean="0"/>
          </a:p>
          <a:p>
            <a:pPr lvl="1"/>
            <a:r>
              <a:rPr lang="en-US" dirty="0" smtClean="0"/>
              <a:t>Specifically, paths that are heavily negatively congested while historically are positively congested are excluded from this analysis</a:t>
            </a:r>
          </a:p>
          <a:p>
            <a:pPr lvl="1"/>
            <a:r>
              <a:rPr lang="en-US" dirty="0" smtClean="0"/>
              <a:t>Excluding these bids is proper unless we consider Reference Price calculation that understands topological changes on the relevant month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22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EA8-B38B-49E7-A85C-5CBC6D007238}" type="datetime1">
              <a:rPr lang="en-US" smtClean="0"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/ Under Collateralization in $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3133" y="1600200"/>
            <a:ext cx="21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Under-Collateralized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133" y="5939391"/>
            <a:ext cx="196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Over-Collateralized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0866" y="3235086"/>
            <a:ext cx="614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7200" y="2057400"/>
            <a:ext cx="0" cy="117768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5733" y="3235086"/>
            <a:ext cx="0" cy="270430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2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Over-Collateralization </a:t>
            </a:r>
            <a:r>
              <a:rPr lang="en-US" dirty="0"/>
              <a:t>in </a:t>
            </a:r>
            <a:r>
              <a:rPr lang="en-US" dirty="0" err="1" smtClean="0"/>
              <a:t>Pct</a:t>
            </a:r>
            <a:r>
              <a:rPr lang="en-US" dirty="0" smtClean="0"/>
              <a:t> of Bids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78828"/>
            <a:ext cx="8043334" cy="4826002"/>
          </a:xfrm>
        </p:spPr>
      </p:pic>
    </p:spTree>
    <p:extLst>
      <p:ext uri="{BB962C8B-B14F-4D97-AF65-F5344CB8AC3E}">
        <p14:creationId xmlns:p14="http://schemas.microsoft.com/office/powerpoint/2010/main" val="2880030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Under-Collateralization in </a:t>
            </a:r>
            <a:r>
              <a:rPr lang="en-US" dirty="0" err="1" smtClean="0"/>
              <a:t>Pct</a:t>
            </a:r>
            <a:r>
              <a:rPr lang="en-US" dirty="0" smtClean="0"/>
              <a:t> of Bids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13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Equal-Collateralization in </a:t>
            </a:r>
            <a:r>
              <a:rPr lang="en-US" dirty="0" err="1" smtClean="0"/>
              <a:t>Pct</a:t>
            </a:r>
            <a:r>
              <a:rPr lang="en-US" dirty="0" smtClean="0"/>
              <a:t> of Bids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 collateral is requested in both Actual and the referred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14" y="2550523"/>
            <a:ext cx="6498772" cy="389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00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1947521" y="3132668"/>
            <a:ext cx="0" cy="84059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66054" y="3996274"/>
            <a:ext cx="0" cy="86359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760132" y="1993884"/>
            <a:ext cx="1634067" cy="635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394198" y="2095484"/>
            <a:ext cx="1354661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Over-Under by bids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17791" y="2428333"/>
            <a:ext cx="3251212" cy="3251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202266" y="3996268"/>
            <a:ext cx="6079066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94199" y="1938868"/>
            <a:ext cx="0" cy="39370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5808" y="2763336"/>
            <a:ext cx="21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Under-Collateralized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71942" y="1579857"/>
            <a:ext cx="196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Over-Collateralized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95590" y="1579857"/>
            <a:ext cx="21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Under-Collateralized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94256" y="4852739"/>
            <a:ext cx="196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Over-Collateralized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438398" y="2150535"/>
            <a:ext cx="3808401" cy="380840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7067" y="1617133"/>
            <a:ext cx="0" cy="47074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4474" y="1571134"/>
            <a:ext cx="2184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Credit Required</a:t>
            </a:r>
          </a:p>
          <a:p>
            <a:r>
              <a:rPr lang="en-US" b="1" i="1" dirty="0" smtClean="0"/>
              <a:t>Using Today </a:t>
            </a:r>
            <a:r>
              <a:rPr lang="en-US" b="1" i="1" dirty="0" err="1" smtClean="0"/>
              <a:t>RefPrice</a:t>
            </a:r>
            <a:endParaRPr lang="en-US" b="1" i="1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86264" y="6094537"/>
            <a:ext cx="850564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41166" y="6056440"/>
            <a:ext cx="435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Credit Required using Statistical Worst Case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84273" y="4806572"/>
            <a:ext cx="292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Under-Collateralized using </a:t>
            </a:r>
            <a:r>
              <a:rPr lang="en-US" sz="1200" dirty="0" err="1" smtClean="0"/>
              <a:t>StatisticalWorst</a:t>
            </a:r>
            <a:endParaRPr lang="en-US" sz="1200" dirty="0" smtClean="0"/>
          </a:p>
          <a:p>
            <a:r>
              <a:rPr lang="en-US" sz="1200" dirty="0" smtClean="0"/>
              <a:t>But Over-Collateralized using today </a:t>
            </a:r>
            <a:r>
              <a:rPr lang="en-US" sz="1200" dirty="0" err="1" smtClean="0"/>
              <a:t>RefPrice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4408040" y="4019274"/>
            <a:ext cx="1548012" cy="16588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rot="19994457" flipV="1">
            <a:off x="5827164" y="4293914"/>
            <a:ext cx="563762" cy="692286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51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19" name="Rectangle 18"/>
          <p:cNvSpPr/>
          <p:nvPr/>
        </p:nvSpPr>
        <p:spPr>
          <a:xfrm>
            <a:off x="184868" y="3976255"/>
            <a:ext cx="2049236" cy="19940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MPSSIBLEYUN3 </a:t>
            </a:r>
            <a:r>
              <a:rPr lang="en-US" sz="105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MPS_MPS:</a:t>
            </a:r>
          </a:p>
          <a:p>
            <a:r>
              <a:rPr lang="en-US" sz="105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RefPrice</a:t>
            </a:r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$-0.76 $/MWh</a:t>
            </a:r>
          </a:p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Statistical Worst: $-0.35 $/MWh</a:t>
            </a:r>
          </a:p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Actual: -0.07 $/MWh</a:t>
            </a:r>
          </a:p>
          <a:p>
            <a:endParaRPr lang="en-US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size of $ is also influenced by the number of hours in a given period. For Winter_16 OFF it is 1543 hours. The size of $ is also influenced by the amount of MW requested: 335 MW.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Over-Under in more details for Winter_16 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76303" y="3566127"/>
            <a:ext cx="304800" cy="321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56162" y="3100359"/>
            <a:ext cx="2049236" cy="27615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NPPD_COOPR to NPPD_NPPD:</a:t>
            </a:r>
          </a:p>
          <a:p>
            <a:r>
              <a:rPr lang="en-US" sz="105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RefPrice</a:t>
            </a:r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$-0.85 $/MWh</a:t>
            </a:r>
          </a:p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Statistical Worst: $-0.05 $/MWh</a:t>
            </a:r>
          </a:p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Actual: -0.91 $/MWh</a:t>
            </a:r>
          </a:p>
          <a:p>
            <a:endParaRPr lang="en-US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Statistical worst-case is skewed due to positive congestion in March 2015.</a:t>
            </a:r>
          </a:p>
          <a:p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size of $ is also influenced by the number of hours in a given period. For Winter_16 OFF it is 1543 hours. The size of $ is also influenced by the amount of MW requested. Cooper is a big nuclear unit.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 rot="1605543">
            <a:off x="6024466" y="3022215"/>
            <a:ext cx="836242" cy="835733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44043" y="5229981"/>
            <a:ext cx="304800" cy="321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868" y="1477417"/>
            <a:ext cx="2049236" cy="22564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SPS.PANTEXWND to CSWMAJESTICWIND</a:t>
            </a:r>
          </a:p>
          <a:p>
            <a:r>
              <a:rPr lang="en-US" sz="105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RefPrice</a:t>
            </a:r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$-31.61 $/MWh</a:t>
            </a:r>
          </a:p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Statistical Worst: $-4.45 $/MWh</a:t>
            </a:r>
          </a:p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Actual: -0.64 $/MWh</a:t>
            </a:r>
          </a:p>
          <a:p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Bid: </a:t>
            </a:r>
          </a:p>
          <a:p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 MW at -5 $/MWh</a:t>
            </a:r>
          </a:p>
          <a:p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 MW at -7 $/MWh</a:t>
            </a:r>
          </a:p>
          <a:p>
            <a:endParaRPr lang="en-US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 Price is skewed due to high negative congestion in January – March 2016</a:t>
            </a:r>
          </a:p>
          <a:p>
            <a:endParaRPr lang="en-US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 rot="19994457" flipH="1">
            <a:off x="2548168" y="3859776"/>
            <a:ext cx="1253062" cy="1934087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642757" y="5333395"/>
            <a:ext cx="304800" cy="321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19994457" flipH="1">
            <a:off x="2859538" y="1150178"/>
            <a:ext cx="1137077" cy="4740280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  <a:gd name="connsiteX0" fmla="*/ 455 w 343355"/>
              <a:gd name="connsiteY0" fmla="*/ 571500 h 571500"/>
              <a:gd name="connsiteX1" fmla="*/ 25855 w 343355"/>
              <a:gd name="connsiteY1" fmla="*/ 342900 h 571500"/>
              <a:gd name="connsiteX2" fmla="*/ 137029 w 343355"/>
              <a:gd name="connsiteY2" fmla="*/ 95310 h 571500"/>
              <a:gd name="connsiteX3" fmla="*/ 343355 w 343355"/>
              <a:gd name="connsiteY3" fmla="*/ 0 h 571500"/>
              <a:gd name="connsiteX4" fmla="*/ 343355 w 343355"/>
              <a:gd name="connsiteY4" fmla="*/ 0 h 571500"/>
              <a:gd name="connsiteX5" fmla="*/ 343355 w 343355"/>
              <a:gd name="connsiteY5" fmla="*/ 0 h 571500"/>
              <a:gd name="connsiteX6" fmla="*/ 343355 w 343355"/>
              <a:gd name="connsiteY6" fmla="*/ 0 h 571500"/>
              <a:gd name="connsiteX0" fmla="*/ 58396 w 401296"/>
              <a:gd name="connsiteY0" fmla="*/ 571500 h 571500"/>
              <a:gd name="connsiteX1" fmla="*/ 4308 w 401296"/>
              <a:gd name="connsiteY1" fmla="*/ 171768 h 571500"/>
              <a:gd name="connsiteX2" fmla="*/ 194970 w 401296"/>
              <a:gd name="connsiteY2" fmla="*/ 95310 h 571500"/>
              <a:gd name="connsiteX3" fmla="*/ 401296 w 401296"/>
              <a:gd name="connsiteY3" fmla="*/ 0 h 571500"/>
              <a:gd name="connsiteX4" fmla="*/ 401296 w 401296"/>
              <a:gd name="connsiteY4" fmla="*/ 0 h 571500"/>
              <a:gd name="connsiteX5" fmla="*/ 401296 w 401296"/>
              <a:gd name="connsiteY5" fmla="*/ 0 h 571500"/>
              <a:gd name="connsiteX6" fmla="*/ 401296 w 401296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296" h="571500">
                <a:moveTo>
                  <a:pt x="58396" y="571500"/>
                </a:moveTo>
                <a:cubicBezTo>
                  <a:pt x="56279" y="472016"/>
                  <a:pt x="-18454" y="251133"/>
                  <a:pt x="4308" y="171768"/>
                </a:cubicBezTo>
                <a:cubicBezTo>
                  <a:pt x="27070" y="92403"/>
                  <a:pt x="128805" y="123938"/>
                  <a:pt x="194970" y="95310"/>
                </a:cubicBezTo>
                <a:cubicBezTo>
                  <a:pt x="261135" y="66682"/>
                  <a:pt x="401296" y="0"/>
                  <a:pt x="401296" y="0"/>
                </a:cubicBezTo>
                <a:lnTo>
                  <a:pt x="401296" y="0"/>
                </a:lnTo>
                <a:lnTo>
                  <a:pt x="401296" y="0"/>
                </a:lnTo>
                <a:lnTo>
                  <a:pt x="401296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58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Statistical Worst Case of 5%-tile:</a:t>
            </a:r>
          </a:p>
          <a:p>
            <a:pPr lvl="1"/>
            <a:r>
              <a:rPr lang="en-US" dirty="0" smtClean="0"/>
              <a:t>Savings </a:t>
            </a:r>
            <a:r>
              <a:rPr lang="en-US" dirty="0"/>
              <a:t>Market </a:t>
            </a:r>
            <a:r>
              <a:rPr lang="en-US" dirty="0" smtClean="0"/>
              <a:t>Participants over-collateralization: </a:t>
            </a:r>
            <a:r>
              <a:rPr lang="en-US" dirty="0" smtClean="0"/>
              <a:t>$44,967,333</a:t>
            </a:r>
            <a:endParaRPr lang="en-US" dirty="0" smtClean="0"/>
          </a:p>
          <a:p>
            <a:pPr lvl="1"/>
            <a:r>
              <a:rPr lang="en-US" dirty="0" smtClean="0"/>
              <a:t>For the risk </a:t>
            </a:r>
            <a:r>
              <a:rPr lang="en-US" dirty="0"/>
              <a:t>of under-collateralizing: </a:t>
            </a:r>
            <a:r>
              <a:rPr lang="en-US" dirty="0" smtClean="0"/>
              <a:t>9,046,537</a:t>
            </a:r>
            <a:endParaRPr lang="en-US" dirty="0" smtClean="0"/>
          </a:p>
          <a:p>
            <a:pPr lvl="1"/>
            <a:r>
              <a:rPr lang="en-US" dirty="0" smtClean="0"/>
              <a:t>Or a ratio of </a:t>
            </a:r>
            <a:r>
              <a:rPr lang="en-US" dirty="0" smtClean="0"/>
              <a:t>5.0</a:t>
            </a:r>
            <a:endParaRPr lang="en-US" dirty="0" smtClean="0"/>
          </a:p>
          <a:p>
            <a:r>
              <a:rPr lang="en-US" dirty="0" smtClean="0"/>
              <a:t>Using Statistical Worst Case of 2%-tile:</a:t>
            </a:r>
          </a:p>
          <a:p>
            <a:pPr lvl="1"/>
            <a:r>
              <a:rPr lang="en-US" dirty="0" smtClean="0"/>
              <a:t>A ratio of </a:t>
            </a:r>
            <a:r>
              <a:rPr lang="en-US" dirty="0" smtClean="0"/>
              <a:t>4.8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/ Under Collateralization Ratio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437867"/>
              </p:ext>
            </p:extLst>
          </p:nvPr>
        </p:nvGraphicFramePr>
        <p:xfrm>
          <a:off x="1524000" y="1857489"/>
          <a:ext cx="5542219" cy="1209675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308432">
                  <a:extLst>
                    <a:ext uri="{9D8B030D-6E8A-4147-A177-3AD203B41FA5}">
                      <a16:colId xmlns:a16="http://schemas.microsoft.com/office/drawing/2014/main" val="2081406776"/>
                    </a:ext>
                  </a:extLst>
                </a:gridCol>
                <a:gridCol w="1085041">
                  <a:extLst>
                    <a:ext uri="{9D8B030D-6E8A-4147-A177-3AD203B41FA5}">
                      <a16:colId xmlns:a16="http://schemas.microsoft.com/office/drawing/2014/main" val="842851541"/>
                    </a:ext>
                  </a:extLst>
                </a:gridCol>
                <a:gridCol w="1159504">
                  <a:extLst>
                    <a:ext uri="{9D8B030D-6E8A-4147-A177-3AD203B41FA5}">
                      <a16:colId xmlns:a16="http://schemas.microsoft.com/office/drawing/2014/main" val="2730663036"/>
                    </a:ext>
                  </a:extLst>
                </a:gridCol>
                <a:gridCol w="957389">
                  <a:extLst>
                    <a:ext uri="{9D8B030D-6E8A-4147-A177-3AD203B41FA5}">
                      <a16:colId xmlns:a16="http://schemas.microsoft.com/office/drawing/2014/main" val="645626965"/>
                    </a:ext>
                  </a:extLst>
                </a:gridCol>
                <a:gridCol w="1031853">
                  <a:extLst>
                    <a:ext uri="{9D8B030D-6E8A-4147-A177-3AD203B41FA5}">
                      <a16:colId xmlns:a16="http://schemas.microsoft.com/office/drawing/2014/main" val="98024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effectLst/>
                        </a:rPr>
                        <a:t>MethodType</a:t>
                      </a:r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Over-Collateralized ($)</a:t>
                      </a:r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Under-Collateralized ($)</a:t>
                      </a:r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Over-Collateralized #Bids</a:t>
                      </a:r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Under-Collateralized #Bids</a:t>
                      </a:r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37031908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CreditRequired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(80,512,746)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29,065,516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16,366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4,545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383136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CreditRequiredStats05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(35,545,413)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38,112,053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12,684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5,918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67614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CreditRequiredStats02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(41,092,204)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37,258,709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13,279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5,655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7084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74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Comply with FERC Order 741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Principles: </a:t>
            </a:r>
          </a:p>
          <a:p>
            <a:pPr marL="715566" lvl="1" indent="-457200">
              <a:buFont typeface="+mj-lt"/>
              <a:buAutoNum type="arabicPeriod"/>
            </a:pPr>
            <a:r>
              <a:rPr lang="en-US" dirty="0" smtClean="0"/>
              <a:t>More credit requirements with Increasing volatility</a:t>
            </a:r>
          </a:p>
          <a:p>
            <a:pPr marL="715566" lvl="1" indent="-457200">
              <a:buFont typeface="+mj-lt"/>
              <a:buAutoNum type="arabicPeriod"/>
            </a:pPr>
            <a:r>
              <a:rPr lang="en-US" dirty="0" smtClean="0"/>
              <a:t>More credit requirements with Increasing bids</a:t>
            </a:r>
            <a:endParaRPr lang="en-US" dirty="0"/>
          </a:p>
          <a:p>
            <a:pPr marL="715566" lvl="1" indent="-457200">
              <a:buFont typeface="+mj-lt"/>
              <a:buAutoNum type="arabicPeriod"/>
            </a:pPr>
            <a:r>
              <a:rPr lang="en-US" dirty="0" smtClean="0"/>
              <a:t>For new nodes that lack historical data, credit calculation should use historical data of the closest nodes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42F9-7246-46BA-ACFD-939E0BDD16E6}" type="datetime1">
              <a:rPr lang="en-US" smtClean="0"/>
              <a:t>6/1/2017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Comparing to today Reference Price in Annual Auction of PY2016-2017</a:t>
            </a:r>
          </a:p>
          <a:p>
            <a:pPr lvl="1"/>
            <a:r>
              <a:rPr lang="en-US" dirty="0" smtClean="0"/>
              <a:t>While Statistical Worst results in more under-collateralization by $9M, </a:t>
            </a:r>
            <a:br>
              <a:rPr lang="en-US" dirty="0" smtClean="0"/>
            </a:br>
            <a:r>
              <a:rPr lang="en-US" dirty="0" smtClean="0"/>
              <a:t>it provides a savings of over-collateralization by $45M</a:t>
            </a:r>
          </a:p>
          <a:p>
            <a:pPr lvl="1"/>
            <a:r>
              <a:rPr lang="en-US" dirty="0" smtClean="0"/>
              <a:t>The Under-Over Collateralization Charts show that for most bids the credit requirements using Statistical Worst and Today Reference Price are comparable (following the diagonal lines). </a:t>
            </a:r>
            <a:endParaRPr lang="en-US" dirty="0"/>
          </a:p>
          <a:p>
            <a:pPr lvl="2"/>
            <a:r>
              <a:rPr lang="en-US" dirty="0" smtClean="0"/>
              <a:t>The savings on the over-collateralization and under-collateralization are on Winter periods with many hours (OFF/ON: 1543/1361 hours) and high MW bids.</a:t>
            </a:r>
          </a:p>
          <a:p>
            <a:pPr lvl="2"/>
            <a:r>
              <a:rPr lang="en-US" dirty="0" smtClean="0"/>
              <a:t>More savings on the over-collateralization is due to zero collateral bids using Statistical Worst method but significant amount of collateral is required using today reference price. </a:t>
            </a:r>
          </a:p>
          <a:p>
            <a:pPr lvl="3"/>
            <a:r>
              <a:rPr lang="en-US" dirty="0" smtClean="0"/>
              <a:t>Namely, bid price is lower than Statistical Worst and Actual congestion but higher than Today Reference Price.</a:t>
            </a:r>
          </a:p>
          <a:p>
            <a:pPr lvl="2"/>
            <a:r>
              <a:rPr lang="en-US" dirty="0" smtClean="0"/>
              <a:t>Deviations are not due to the method to arrive to a reference price, but rather it is due to the changes in the network topology.</a:t>
            </a:r>
          </a:p>
          <a:p>
            <a:pPr lvl="2"/>
            <a:r>
              <a:rPr lang="en-US" dirty="0" smtClean="0"/>
              <a:t>Over-Under Collateralization Charts for all periods are included in the Appendix section.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35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Requirements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Reference price is used to offset the credit requirement such that the Credit Requirement</a:t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</m:e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BidPrice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ReferencePrice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1995-B660-41D4-8FC6-4FC94EE9C233}" type="datetime1">
              <a:rPr lang="en-US" smtClean="0"/>
              <a:t>6/1/2017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14AC-C763-4CE9-B2AE-48A9332E8134}" type="datetime1">
              <a:rPr lang="en-US" smtClean="0"/>
              <a:t>6/1/2017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#1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current calculation of Reference Price with Statistical Worst-Case Value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4BE6-EF26-45B8-903D-20D6902B7E3E}" type="datetime1">
              <a:rPr lang="en-US" smtClean="0"/>
              <a:t>6/1/2017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Credit calculation involving new </a:t>
            </a:r>
            <a:r>
              <a:rPr lang="en-US" dirty="0"/>
              <a:t>n</a:t>
            </a:r>
            <a:r>
              <a:rPr lang="en-US" dirty="0" smtClean="0"/>
              <a:t>odes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56E2-66F2-44BA-B218-7B8216EFB5DF}" type="datetime1">
              <a:rPr lang="en-US" smtClean="0"/>
              <a:t>6/1/2017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Currently Reference Price calculation for paths involving new nodes will use the MCC average across all SPP points</a:t>
            </a:r>
          </a:p>
          <a:p>
            <a:pPr lvl="1"/>
            <a:r>
              <a:rPr lang="en-US" dirty="0" smtClean="0"/>
              <a:t>But by definition, the MCC congestion pricing if weighted by load power withdrawal is equal to zero.</a:t>
            </a:r>
          </a:p>
          <a:p>
            <a:pPr lvl="1"/>
            <a:r>
              <a:rPr lang="en-US" dirty="0" smtClean="0"/>
              <a:t>If sink points in general have negative MCC (like in Sunflower, Nebraska, or Westar), then most likely any paths sourcing at new nodes will require credits</a:t>
            </a:r>
          </a:p>
          <a:p>
            <a:pPr lvl="1"/>
            <a:r>
              <a:rPr lang="en-US" dirty="0" smtClean="0"/>
              <a:t>If sink points in general have positive MCC (like in OKGE, EDE, or WFEC), then most likely any paths sourcing at new nodes will require credits</a:t>
            </a:r>
          </a:p>
          <a:p>
            <a:r>
              <a:rPr lang="en-US" dirty="0" smtClean="0"/>
              <a:t>And what about when both Source and Sink are new nodes. For example the path SECI.FPLP.GRAYWIND </a:t>
            </a:r>
            <a:r>
              <a:rPr lang="en-US" dirty="0"/>
              <a:t>to </a:t>
            </a:r>
            <a:r>
              <a:rPr lang="en-US" dirty="0" smtClean="0"/>
              <a:t>WAUE.BEPM.BRADY1?</a:t>
            </a:r>
            <a:endParaRPr lang="en-US" dirty="0"/>
          </a:p>
          <a:p>
            <a:pPr lvl="1"/>
            <a:r>
              <a:rPr lang="en-US" dirty="0" smtClean="0"/>
              <a:t>Currently Reference Price for such path is zero.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FDA7-7CB9-4939-983D-F402B7996BDF}" type="datetime1">
              <a:rPr lang="en-US" smtClean="0"/>
              <a:t>6/1/2017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/ Under collateralization on paths that </a:t>
            </a:r>
            <a:r>
              <a:rPr lang="en-US" dirty="0"/>
              <a:t>are flagged with YEAR_1_PROXY_PRICE_IND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look at the new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10231"/>
              </p:ext>
            </p:extLst>
          </p:nvPr>
        </p:nvGraphicFramePr>
        <p:xfrm>
          <a:off x="1320800" y="2929465"/>
          <a:ext cx="6908801" cy="2048936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035515">
                  <a:extLst>
                    <a:ext uri="{9D8B030D-6E8A-4147-A177-3AD203B41FA5}">
                      <a16:colId xmlns:a16="http://schemas.microsoft.com/office/drawing/2014/main" val="2796128852"/>
                    </a:ext>
                  </a:extLst>
                </a:gridCol>
                <a:gridCol w="1523436">
                  <a:extLst>
                    <a:ext uri="{9D8B030D-6E8A-4147-A177-3AD203B41FA5}">
                      <a16:colId xmlns:a16="http://schemas.microsoft.com/office/drawing/2014/main" val="2556144078"/>
                    </a:ext>
                  </a:extLst>
                </a:gridCol>
                <a:gridCol w="1536237">
                  <a:extLst>
                    <a:ext uri="{9D8B030D-6E8A-4147-A177-3AD203B41FA5}">
                      <a16:colId xmlns:a16="http://schemas.microsoft.com/office/drawing/2014/main" val="173229078"/>
                    </a:ext>
                  </a:extLst>
                </a:gridCol>
                <a:gridCol w="955881">
                  <a:extLst>
                    <a:ext uri="{9D8B030D-6E8A-4147-A177-3AD203B41FA5}">
                      <a16:colId xmlns:a16="http://schemas.microsoft.com/office/drawing/2014/main" val="37624267"/>
                    </a:ext>
                  </a:extLst>
                </a:gridCol>
                <a:gridCol w="857732">
                  <a:extLst>
                    <a:ext uri="{9D8B030D-6E8A-4147-A177-3AD203B41FA5}">
                      <a16:colId xmlns:a16="http://schemas.microsoft.com/office/drawing/2014/main" val="961931367"/>
                    </a:ext>
                  </a:extLst>
                </a:gridCol>
              </a:tblGrid>
              <a:tr h="869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Method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Over-Collateralization ($)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Under-Collateralization ($)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Over-Collateralization #Bids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Under-Collateralization #Bids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extLst>
                  <a:ext uri="{0D108BD9-81ED-4DB2-BD59-A6C34878D82A}">
                    <a16:rowId xmlns:a16="http://schemas.microsoft.com/office/drawing/2014/main" val="621872839"/>
                  </a:ext>
                </a:extLst>
              </a:tr>
              <a:tr h="393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CreditRequired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(14,433,413)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              3,699,350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2,995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680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extLst>
                  <a:ext uri="{0D108BD9-81ED-4DB2-BD59-A6C34878D82A}">
                    <a16:rowId xmlns:a16="http://schemas.microsoft.com/office/drawing/2014/main" val="2227301275"/>
                  </a:ext>
                </a:extLst>
              </a:tr>
              <a:tr h="393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CreditRequiredStats05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(7,200,098)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4,071,253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2,476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813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extLst>
                  <a:ext uri="{0D108BD9-81ED-4DB2-BD59-A6C34878D82A}">
                    <a16:rowId xmlns:a16="http://schemas.microsoft.com/office/drawing/2014/main" val="3703654352"/>
                  </a:ext>
                </a:extLst>
              </a:tr>
              <a:tr h="393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CreditRequiredStats02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(7,545,183)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4,040,428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2,490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808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extLst>
                  <a:ext uri="{0D108BD9-81ED-4DB2-BD59-A6C34878D82A}">
                    <a16:rowId xmlns:a16="http://schemas.microsoft.com/office/drawing/2014/main" val="2731337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370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price on paths involving New Nodes, </a:t>
            </a:r>
            <a:br>
              <a:rPr lang="en-US" dirty="0" smtClean="0"/>
            </a:br>
            <a:r>
              <a:rPr lang="en-US" dirty="0" smtClean="0"/>
              <a:t>SPP will use historical data of the physically closest nodes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1DF9-A47C-497D-9422-A14D7972A9CD}" type="datetime1">
              <a:rPr lang="en-US" smtClean="0"/>
              <a:t>6/1/2017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Justin Riddell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jriddell@teainc.org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Yohan Sutjandra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ysutjandra@teainc.org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BFA5-37C2-4F38-A422-53BB79326F92}" type="datetime1">
              <a:rPr lang="en-US" smtClean="0"/>
              <a:t>6/1/2017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2"/>
          <p:cNvPicPr>
            <a:picLocks noChangeAspect="1"/>
          </p:cNvPicPr>
          <p:nvPr/>
        </p:nvPicPr>
        <p:blipFill rotWithShape="1">
          <a:blip r:embed="rId2"/>
          <a:srcRect l="13766" t="17995" r="7275" b="24890"/>
          <a:stretch/>
        </p:blipFill>
        <p:spPr>
          <a:xfrm>
            <a:off x="5478688" y="3663383"/>
            <a:ext cx="2333625" cy="347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credit requirements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Increasing </a:t>
            </a:r>
            <a:r>
              <a:rPr lang="en-US" dirty="0" smtClean="0"/>
              <a:t>volatility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00" t="16049" r="8103" b="18581"/>
          <a:stretch/>
        </p:blipFill>
        <p:spPr>
          <a:xfrm>
            <a:off x="1909988" y="3142354"/>
            <a:ext cx="2349500" cy="163919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03248" y="3837214"/>
            <a:ext cx="7615465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13012" y="1902279"/>
            <a:ext cx="0" cy="3869870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6038" y="3750298"/>
            <a:ext cx="1028700" cy="1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Average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6038" y="1847457"/>
            <a:ext cx="1028700" cy="714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$/MWh Congestion Value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57588" y="4955381"/>
            <a:ext cx="5995760" cy="666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On two paths that have the same Monthly value, </a:t>
            </a:r>
            <a:br>
              <a:rPr lang="en-US" sz="1400" b="1" i="1" dirty="0" smtClean="0">
                <a:solidFill>
                  <a:schemeClr val="tx1"/>
                </a:solidFill>
              </a:rPr>
            </a:br>
            <a:r>
              <a:rPr lang="en-US" sz="1400" b="1" i="1" dirty="0" smtClean="0">
                <a:solidFill>
                  <a:schemeClr val="tx1"/>
                </a:solidFill>
              </a:rPr>
              <a:t>when they are bid at the same bid price, </a:t>
            </a:r>
            <a:br>
              <a:rPr lang="en-US" sz="1400" b="1" i="1" dirty="0" smtClean="0">
                <a:solidFill>
                  <a:schemeClr val="tx1"/>
                </a:solidFill>
              </a:rPr>
            </a:br>
            <a:r>
              <a:rPr lang="en-US" sz="1400" b="1" i="1" dirty="0" smtClean="0">
                <a:solidFill>
                  <a:schemeClr val="tx1"/>
                </a:solidFill>
              </a:rPr>
              <a:t>the more volatile path on the left will be assessed a higher credit requirement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9BB5-7594-4E2C-AD31-6E71F932CBD5}" type="datetime1">
              <a:rPr lang="en-US" smtClean="0"/>
              <a:t>6/1/2017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t"/>
            <a:r>
              <a:rPr lang="en-US" b="1" dirty="0" smtClean="0"/>
              <a:t>OKGECENTWIND to OKGESNRWIND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Reference Price is exactly at Mean Price of 31.28 $/MWh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583225"/>
            <a:ext cx="4038600" cy="31781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5400000">
            <a:off x="299913" y="4305301"/>
            <a:ext cx="6839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Texas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407301" y="4305301"/>
            <a:ext cx="11432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Oklahoma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8" y="5806396"/>
            <a:ext cx="23625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Map Source: </a:t>
            </a:r>
            <a:r>
              <a:rPr lang="en-US" dirty="0" err="1" smtClean="0">
                <a:solidFill>
                  <a:srgbClr val="7F7F7F"/>
                </a:solidFill>
              </a:rPr>
              <a:t>YesEnergy</a:t>
            </a:r>
            <a:endParaRPr lang="en-US" dirty="0">
              <a:solidFill>
                <a:srgbClr val="7F7F7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305050" y="1550647"/>
            <a:ext cx="4864100" cy="674981"/>
            <a:chOff x="609599" y="1937153"/>
            <a:chExt cx="4864100" cy="674981"/>
          </a:xfrm>
        </p:grpSpPr>
        <p:sp>
          <p:nvSpPr>
            <p:cNvPr id="9" name="Rectangle 8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5%      10%      25%      50%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0.00030  3.18864 13.48485 31.41060 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D27A-E4D6-48B7-8B9F-A8B1DD49F081}" type="datetime1">
              <a:rPr lang="en-US" smtClean="0"/>
              <a:t>6/1/2017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t"/>
            <a:r>
              <a:rPr lang="en-US" b="1" dirty="0" smtClean="0"/>
              <a:t>OKGESNRWIND to WR.MW.GMEC.MW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0856" y="2362587"/>
            <a:ext cx="3429000" cy="3573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Reference Price is </a:t>
            </a:r>
            <a:r>
              <a:rPr lang="en-US" dirty="0" smtClean="0"/>
              <a:t>-43.24 $/MWh is further out compared to the 5% tile.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941503"/>
            <a:ext cx="23625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Map Source: </a:t>
            </a:r>
            <a:r>
              <a:rPr lang="en-US" dirty="0" err="1" smtClean="0">
                <a:solidFill>
                  <a:srgbClr val="7F7F7F"/>
                </a:solidFill>
              </a:rPr>
              <a:t>YesEnergy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856" y="5216785"/>
            <a:ext cx="11432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Oklahoma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856" y="5597949"/>
            <a:ext cx="6839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Texas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22" y="4533250"/>
            <a:ext cx="8236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Kansas</a:t>
            </a:r>
            <a:endParaRPr lang="en-US" dirty="0">
              <a:solidFill>
                <a:srgbClr val="7F7F7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879600" y="1550647"/>
            <a:ext cx="5715000" cy="674981"/>
            <a:chOff x="609599" y="1937153"/>
            <a:chExt cx="4864100" cy="674981"/>
          </a:xfrm>
        </p:grpSpPr>
        <p:sp>
          <p:nvSpPr>
            <p:cNvPr id="17" name="Rectangle 16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5%       10%       25%       50%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-32.28321 -24.57508 -19.17780 -11.91885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6C20-724A-4125-9A6E-398B354EF203}" type="datetime1">
              <a:rPr lang="en-US" smtClean="0"/>
              <a:t>6/1/2017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en-US" b="1" dirty="0" smtClean="0"/>
              <a:t>SECI.FPLP.GRAYWIND to WAUE.BEPM.BRADY1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Both nodes are new nodes, current SPP Reference Price calculation results in 0 $/MW, for both directions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4201" y="2305532"/>
            <a:ext cx="2590798" cy="3738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6124057"/>
            <a:ext cx="23625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Map Source: </a:t>
            </a:r>
            <a:r>
              <a:rPr lang="en-US" dirty="0" err="1" smtClean="0">
                <a:solidFill>
                  <a:srgbClr val="7F7F7F"/>
                </a:solidFill>
              </a:rPr>
              <a:t>YesEnergy</a:t>
            </a:r>
            <a:endParaRPr lang="en-US" dirty="0">
              <a:solidFill>
                <a:srgbClr val="7F7F7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79600" y="1550647"/>
            <a:ext cx="5715000" cy="674981"/>
            <a:chOff x="609599" y="1937153"/>
            <a:chExt cx="4864100" cy="674981"/>
          </a:xfrm>
        </p:grpSpPr>
        <p:sp>
          <p:nvSpPr>
            <p:cNvPr id="13" name="Rectangle 12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January 2017 – April 2017 OFF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5%       10%       25%       50%      Mean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-3.518920 -0.422220  0.820550  4.720600  6.193856 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5B7-62B4-4A7D-9111-6530A6D3FDBF}" type="datetime1">
              <a:rPr lang="en-US" smtClean="0"/>
              <a:t>6/1/2017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43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BD1-B55D-45D2-A064-5404BCD67C62}" type="datetime1">
              <a:rPr lang="en-US" smtClean="0"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23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16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805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918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57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08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6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12"/>
          <p:cNvPicPr>
            <a:picLocks noChangeAspect="1"/>
          </p:cNvPicPr>
          <p:nvPr/>
        </p:nvPicPr>
        <p:blipFill rotWithShape="1">
          <a:blip r:embed="rId2"/>
          <a:srcRect l="12400" t="16049" r="8103" b="18581"/>
          <a:stretch/>
        </p:blipFill>
        <p:spPr>
          <a:xfrm>
            <a:off x="5403848" y="3145245"/>
            <a:ext cx="2349500" cy="16391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credit requirements with Increasing </a:t>
            </a:r>
            <a:r>
              <a:rPr lang="en-US" dirty="0" smtClean="0"/>
              <a:t>bids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00" t="16049" r="8103" b="18581"/>
          <a:stretch/>
        </p:blipFill>
        <p:spPr>
          <a:xfrm>
            <a:off x="1909988" y="3142354"/>
            <a:ext cx="2349500" cy="163919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03248" y="3837214"/>
            <a:ext cx="7615465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13012" y="1902279"/>
            <a:ext cx="0" cy="3869870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6038" y="3750298"/>
            <a:ext cx="1028700" cy="1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Average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6038" y="1847457"/>
            <a:ext cx="1028700" cy="714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$/MWh Congestion Value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57588" y="4955381"/>
            <a:ext cx="5995760" cy="666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When comparing two bids on the same path, </a:t>
            </a:r>
            <a:br>
              <a:rPr lang="en-US" sz="1400" b="1" i="1" dirty="0" smtClean="0">
                <a:solidFill>
                  <a:schemeClr val="tx1"/>
                </a:solidFill>
              </a:rPr>
            </a:br>
            <a:r>
              <a:rPr lang="en-US" sz="1400" b="1" i="1" dirty="0" smtClean="0">
                <a:solidFill>
                  <a:schemeClr val="tx1"/>
                </a:solidFill>
              </a:rPr>
              <a:t>the more expensive bids  on the left </a:t>
            </a:r>
            <a:br>
              <a:rPr lang="en-US" sz="1400" b="1" i="1" dirty="0" smtClean="0">
                <a:solidFill>
                  <a:schemeClr val="tx1"/>
                </a:solidFill>
              </a:rPr>
            </a:br>
            <a:r>
              <a:rPr lang="en-US" sz="1400" b="1" i="1" dirty="0" smtClean="0">
                <a:solidFill>
                  <a:schemeClr val="tx1"/>
                </a:solidFill>
              </a:rPr>
              <a:t>will be assessed a higher credit requirement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48957" y="3401785"/>
            <a:ext cx="2871562" cy="0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19469" y="3652156"/>
            <a:ext cx="2871562" cy="0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988252" y="3178744"/>
            <a:ext cx="1028700" cy="1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Bid Price 1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5894" y="3445669"/>
            <a:ext cx="1028700" cy="1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Bid Price 2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4314-6442-4A30-BD0E-D5CFC826B6F6}" type="datetime1">
              <a:rPr lang="en-US" smtClean="0"/>
              <a:t>6/1/2017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355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512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620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194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756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425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6/1/2017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6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SPP Reference Price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TCR_REFERENCE_PRICE calculated?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4650-3A43-4687-A737-B3B5737716C4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A50C-F3CE-4421-AF99-B3B8738D4AEB}" type="datetime1">
              <a:rPr lang="en-US" smtClean="0"/>
              <a:t>6/1/2017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54" y="2971800"/>
            <a:ext cx="2561301" cy="214122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48640" y="5113020"/>
            <a:ext cx="841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025640" y="2560320"/>
            <a:ext cx="0" cy="289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93768" y="2483644"/>
            <a:ext cx="0" cy="275891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48888" y="4785360"/>
            <a:ext cx="0" cy="67168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48888" y="5394960"/>
            <a:ext cx="297675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8888" y="5457042"/>
            <a:ext cx="2842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ypatia Sans Pro ExtraLight" panose="020B0202020204020303" pitchFamily="34" charset="0"/>
              </a:rPr>
              <a:t>Stress Test Price</a:t>
            </a:r>
            <a:br>
              <a:rPr lang="en-US" sz="1400" dirty="0" smtClean="0">
                <a:latin typeface="Hypatia Sans Pro ExtraLight" panose="020B0202020204020303" pitchFamily="34" charset="0"/>
              </a:rPr>
            </a:br>
            <a:r>
              <a:rPr lang="en-US" sz="1400" dirty="0" smtClean="0">
                <a:latin typeface="Hypatia Sans Pro ExtraLight" panose="020B0202020204020303" pitchFamily="34" charset="0"/>
              </a:rPr>
              <a:t>based on 90%-tile of the opposite value</a:t>
            </a:r>
            <a:endParaRPr lang="en-US" sz="1400" dirty="0">
              <a:latin typeface="Hypatia Sans Pro ExtraLight" panose="020B02020202040203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646" y="2547085"/>
            <a:ext cx="1815369" cy="2682240"/>
            <a:chOff x="4124896" y="2547085"/>
            <a:chExt cx="1815369" cy="268224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921124" y="2547085"/>
              <a:ext cx="0" cy="268224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124896" y="2795051"/>
              <a:ext cx="1815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ypatia Sans Pro ExtraLight" panose="020B0202020204020303" pitchFamily="34" charset="0"/>
                </a:rPr>
                <a:t>TCR_REFERENCE_PRICE</a:t>
              </a:r>
              <a:endParaRPr lang="en-US" sz="1400" dirty="0">
                <a:latin typeface="Hypatia Sans Pro ExtraLight" panose="020B02020202040203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692269" y="2175867"/>
            <a:ext cx="564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ypatia Sans Pro ExtraLight" panose="020B0202020204020303" pitchFamily="34" charset="0"/>
              </a:rPr>
              <a:t>Mean</a:t>
            </a:r>
            <a:endParaRPr lang="en-US" sz="1400" dirty="0">
              <a:latin typeface="Hypatia Sans Pro ExtraLight" panose="020B02020202040203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6745" y="5314734"/>
            <a:ext cx="220419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ETCRE farther away from Mean</a:t>
            </a:r>
            <a:br>
              <a:rPr lang="en-US" sz="1200" dirty="0" smtClean="0"/>
            </a:br>
            <a:r>
              <a:rPr lang="en-US" sz="1200" dirty="0" smtClean="0"/>
              <a:t>even though the distribution</a:t>
            </a:r>
            <a:br>
              <a:rPr lang="en-US" sz="1200" dirty="0" smtClean="0"/>
            </a:br>
            <a:r>
              <a:rPr lang="en-US" sz="1200" dirty="0" smtClean="0"/>
              <a:t>of value is the same as previous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462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6 -4.07407E-6 L -0.11424 -4.07407E-6 C -0.17171 -4.07407E-6 -0.22153 -0.09351 -0.22153 -0.16736 L -0.22153 -0.33402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-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0" grpId="0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SPP Reference Price Calculation</a:t>
            </a:r>
            <a:br>
              <a:rPr lang="en-US" dirty="0" smtClean="0"/>
            </a:br>
            <a:r>
              <a:rPr lang="en-US" dirty="0" smtClean="0"/>
              <a:t>Comparing Published v. Calculated Jun_17 OFF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" b="3828"/>
          <a:stretch/>
        </p:blipFill>
        <p:spPr>
          <a:xfrm>
            <a:off x="457200" y="2193566"/>
            <a:ext cx="3869267" cy="3292834"/>
          </a:xfrm>
        </p:spPr>
      </p:pic>
      <p:graphicFrame>
        <p:nvGraphicFramePr>
          <p:cNvPr id="19" name="Content Placeholder 1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9958259"/>
              </p:ext>
            </p:extLst>
          </p:nvPr>
        </p:nvGraphicFramePr>
        <p:xfrm>
          <a:off x="4550835" y="1636240"/>
          <a:ext cx="4038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865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982135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Source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Sink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Reference Price in </a:t>
                      </a:r>
                      <a:r>
                        <a:rPr lang="en-US" sz="1100" baseline="0" dirty="0" smtClean="0"/>
                        <a:t> $/MWh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OKGECENTWIND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OKGESNRWIND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31.28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OKGEKEENANWIND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CSWSLEEPINGBEAR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24.91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9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OKGECENTWIND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WR.MW.GMEC.MW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17.01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7180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0336" y="1688573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Downloaded</a:t>
            </a:r>
            <a:br>
              <a:rPr lang="en-US" sz="1400" dirty="0" smtClean="0"/>
            </a:br>
            <a:r>
              <a:rPr lang="en-US" sz="1400" dirty="0" smtClean="0"/>
              <a:t>Hourly Reference Price $/MWh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59936" y="548640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Calculated Reference Price $/MWh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50336" y="3556000"/>
            <a:ext cx="37761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700868" y="2211794"/>
            <a:ext cx="16933" cy="3097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761380"/>
              </p:ext>
            </p:extLst>
          </p:nvPr>
        </p:nvGraphicFramePr>
        <p:xfrm>
          <a:off x="4572000" y="4734080"/>
          <a:ext cx="4038600" cy="133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Source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Sink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Reference Price in </a:t>
                      </a:r>
                      <a:r>
                        <a:rPr lang="en-US" sz="1100" baseline="0" dirty="0" smtClean="0"/>
                        <a:t> $/MWh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OKGESNRWIND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WR.MW.GMEC.MW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-43.24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INDN_MWE_SMKY2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CSWMAJESTICWIND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-25.47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98865"/>
                  </a:ext>
                </a:extLst>
              </a:tr>
            </a:tbl>
          </a:graphicData>
        </a:graphic>
      </p:graphicFrame>
      <p:graphicFrame>
        <p:nvGraphicFramePr>
          <p:cNvPr id="21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930256"/>
              </p:ext>
            </p:extLst>
          </p:nvPr>
        </p:nvGraphicFramePr>
        <p:xfrm>
          <a:off x="4550835" y="3556000"/>
          <a:ext cx="4038600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Source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Sink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Reference Price in </a:t>
                      </a:r>
                      <a:r>
                        <a:rPr lang="en-US" sz="1100" baseline="0" dirty="0" smtClean="0"/>
                        <a:t> $/MWh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SECI.FPLP.GRAYWIND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WAUE.BEPM.BRADY1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 rot="20564727">
            <a:off x="3175714" y="2381663"/>
            <a:ext cx="1367364" cy="484116"/>
          </a:xfrm>
          <a:prstGeom prst="ellipse">
            <a:avLst/>
          </a:prstGeom>
          <a:noFill/>
          <a:ln w="28575">
            <a:solidFill>
              <a:srgbClr val="FFC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605543">
            <a:off x="4048278" y="1746882"/>
            <a:ext cx="381584" cy="754309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8492635">
            <a:off x="439641" y="4711305"/>
            <a:ext cx="1367364" cy="484116"/>
          </a:xfrm>
          <a:prstGeom prst="ellipse">
            <a:avLst/>
          </a:prstGeom>
          <a:noFill/>
          <a:ln w="28575">
            <a:solidFill>
              <a:srgbClr val="FFC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3928425">
            <a:off x="2195959" y="3795741"/>
            <a:ext cx="1644816" cy="2618411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AFCB-6FD7-45C9-8EAC-D20D6E1B8ED5}" type="datetime1">
              <a:rPr lang="en-US" smtClean="0"/>
              <a:t>6/1/2017</a:t>
            </a:fld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7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0336" y="5926785"/>
            <a:ext cx="3776131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Calculation matches closely </a:t>
            </a:r>
            <a:br>
              <a:rPr lang="en-US" sz="1200" dirty="0" smtClean="0"/>
            </a:br>
            <a:r>
              <a:rPr lang="en-US" sz="1200" dirty="0" smtClean="0"/>
              <a:t>with the SPP published Reference Price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204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Proposing a Reference Price Calculation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Reflects the “statistical” worst-case congestion value of a particular TCR path for a particular period.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Such that when the product is bid at a particular bid price, the credit requirement corresponds to the spread between the bid price and the “statistical” worst-case congestion value.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22E2-02EF-4C49-AD7F-87037CC0F4DE}" type="datetime1">
              <a:rPr lang="en-US" smtClean="0"/>
              <a:t>6/1/2017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Statistical Worst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Given a particular path, we can “simulate” a Monthly value as follows:</a:t>
            </a:r>
            <a:br>
              <a:rPr lang="en-US" dirty="0" smtClean="0"/>
            </a:br>
            <a:r>
              <a:rPr lang="en-US" dirty="0" smtClean="0"/>
              <a:t>(suppose there are 400 relevant hours in a given Month)</a:t>
            </a:r>
          </a:p>
          <a:p>
            <a:pPr lvl="1"/>
            <a:r>
              <a:rPr lang="en-US" dirty="0" smtClean="0"/>
              <a:t>Step 1: Formulate distribution of the hourly congestion values</a:t>
            </a:r>
          </a:p>
          <a:p>
            <a:pPr lvl="1"/>
            <a:r>
              <a:rPr lang="en-US" dirty="0" smtClean="0"/>
              <a:t>Step 2: Draw from the distribution until we collect 400 hourly samples</a:t>
            </a:r>
          </a:p>
          <a:p>
            <a:pPr lvl="1"/>
            <a:r>
              <a:rPr lang="en-US" dirty="0" smtClean="0"/>
              <a:t>Step 3: Sum the 400 hourly samples to produce one Monthly sample, </a:t>
            </a:r>
            <a:br>
              <a:rPr lang="en-US" dirty="0" smtClean="0"/>
            </a:br>
            <a:r>
              <a:rPr lang="en-US" dirty="0" smtClean="0"/>
              <a:t>repeat Step 2 and 3 to get the next sample until we reach N samples</a:t>
            </a:r>
          </a:p>
          <a:p>
            <a:r>
              <a:rPr lang="en-US" dirty="0" smtClean="0"/>
              <a:t>Given the N Monthly samples, we can say what is the statistical worst-case</a:t>
            </a:r>
          </a:p>
          <a:p>
            <a:pPr lvl="1"/>
            <a:r>
              <a:rPr lang="en-US" dirty="0" smtClean="0"/>
              <a:t>5%-tile is generally used when identifying a statistical worst-case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6C3A-6D6B-41C7-990B-03054BDE5A6E}" type="datetime1">
              <a:rPr lang="en-US" smtClean="0"/>
              <a:t>6/1/2017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_2017">
  <a:themeElements>
    <a:clrScheme name="TE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BC1AC"/>
      </a:accent1>
      <a:accent2>
        <a:srgbClr val="919191"/>
      </a:accent2>
      <a:accent3>
        <a:srgbClr val="87E8E7"/>
      </a:accent3>
      <a:accent4>
        <a:srgbClr val="D0272A"/>
      </a:accent4>
      <a:accent5>
        <a:srgbClr val="5FCE5B"/>
      </a:accent5>
      <a:accent6>
        <a:srgbClr val="535210"/>
      </a:accent6>
      <a:hlink>
        <a:srgbClr val="009242"/>
      </a:hlink>
      <a:folHlink>
        <a:srgbClr val="00924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_2017" id="{95DEEC66-882A-4529-94C7-5E1394C2003E}" vid="{A5A6A731-6D13-4448-A441-CEFB5F5DEC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Adjusted Production Cost</Template>
  <TotalTime>7325</TotalTime>
  <Words>1688</Words>
  <Application>Microsoft Office PowerPoint</Application>
  <PresentationFormat>On-screen Show (4:3)</PresentationFormat>
  <Paragraphs>487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Courier New</vt:lpstr>
      <vt:lpstr>Hypatia Sans Pro ExtraLight</vt:lpstr>
      <vt:lpstr>TEA_2017</vt:lpstr>
      <vt:lpstr>SPP TCR Reference Price Calculation</vt:lpstr>
      <vt:lpstr>Motivation</vt:lpstr>
      <vt:lpstr>Principles</vt:lpstr>
      <vt:lpstr>More credit requirements  with Increasing volatility</vt:lpstr>
      <vt:lpstr>More credit requirements with Increasing bids</vt:lpstr>
      <vt:lpstr>Current SPP Reference Price Calculation</vt:lpstr>
      <vt:lpstr>Current SPP Reference Price Calculation Comparing Published v. Calculated Jun_17 OFF</vt:lpstr>
      <vt:lpstr>Proposing a Reference Price Calculation</vt:lpstr>
      <vt:lpstr>Calculating Statistical Worst Case</vt:lpstr>
      <vt:lpstr>Example of Simulating Monthly Congestion</vt:lpstr>
      <vt:lpstr>Example of Simulating Monthly Congestion</vt:lpstr>
      <vt:lpstr>Example of Simulating Monthly Congestion</vt:lpstr>
      <vt:lpstr>Example of Simulating Monthly Congestion</vt:lpstr>
      <vt:lpstr>Example of Simulating Monthly Congestion</vt:lpstr>
      <vt:lpstr>PowerPoint Presentation</vt:lpstr>
      <vt:lpstr>Central Limit Theorem</vt:lpstr>
      <vt:lpstr>Comparing Reference Price  to Statistical Worst-Case Value</vt:lpstr>
      <vt:lpstr>An assessment of how much we are over-collateralizing or under-collateralizing</vt:lpstr>
      <vt:lpstr>Backtesting Method</vt:lpstr>
      <vt:lpstr>Backtesting Method</vt:lpstr>
      <vt:lpstr>Which bids do we consider?</vt:lpstr>
      <vt:lpstr>Which bids do we consider? (2)</vt:lpstr>
      <vt:lpstr>Over / Under Collateralization in $</vt:lpstr>
      <vt:lpstr>Over-Collateralization in Pct of Bids</vt:lpstr>
      <vt:lpstr>Under-Collateralization in Pct of Bids</vt:lpstr>
      <vt:lpstr>Equal-Collateralization in Pct of Bids </vt:lpstr>
      <vt:lpstr>Over-Under by bids</vt:lpstr>
      <vt:lpstr>Over-Under in more details for Winter_16 OFF</vt:lpstr>
      <vt:lpstr>Over / Under Collateralization Ratio</vt:lpstr>
      <vt:lpstr>Observations</vt:lpstr>
      <vt:lpstr>Credit Requirements Example</vt:lpstr>
      <vt:lpstr>Examples</vt:lpstr>
      <vt:lpstr>Proposal #1</vt:lpstr>
      <vt:lpstr>PowerPoint Presentation</vt:lpstr>
      <vt:lpstr>New Nodes</vt:lpstr>
      <vt:lpstr>If we look at the new paths</vt:lpstr>
      <vt:lpstr>Proposal #2</vt:lpstr>
      <vt:lpstr>Contact</vt:lpstr>
      <vt:lpstr>PowerPoint Presentation</vt:lpstr>
      <vt:lpstr>OKGECENTWIND to OKGESNRWIND</vt:lpstr>
      <vt:lpstr>OKGESNRWIND to WR.MW.GMEC.MW</vt:lpstr>
      <vt:lpstr>SECI.FPLP.GRAYWIND to WAUE.BEPM.BRADY1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SPP TCR Reference Price Calculation</dc:title>
  <dc:creator>Yohan Sutjandra</dc:creator>
  <cp:lastModifiedBy>Yohan Sutjandra</cp:lastModifiedBy>
  <cp:revision>134</cp:revision>
  <dcterms:created xsi:type="dcterms:W3CDTF">2017-05-06T03:01:07Z</dcterms:created>
  <dcterms:modified xsi:type="dcterms:W3CDTF">2017-06-01T16:29:09Z</dcterms:modified>
</cp:coreProperties>
</file>