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82" r:id="rId3"/>
    <p:sldId id="262" r:id="rId4"/>
    <p:sldId id="263" r:id="rId5"/>
    <p:sldId id="265" r:id="rId6"/>
    <p:sldId id="267" r:id="rId7"/>
    <p:sldId id="257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92" r:id="rId16"/>
    <p:sldId id="276" r:id="rId17"/>
    <p:sldId id="278" r:id="rId18"/>
    <p:sldId id="288" r:id="rId19"/>
    <p:sldId id="289" r:id="rId20"/>
    <p:sldId id="291" r:id="rId21"/>
    <p:sldId id="279" r:id="rId22"/>
    <p:sldId id="287" r:id="rId23"/>
    <p:sldId id="284" r:id="rId24"/>
    <p:sldId id="283" r:id="rId25"/>
    <p:sldId id="290" r:id="rId26"/>
    <p:sldId id="269" r:id="rId27"/>
    <p:sldId id="258" r:id="rId28"/>
    <p:sldId id="259" r:id="rId29"/>
    <p:sldId id="26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7F7F7F"/>
    <a:srgbClr val="D027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FF35D-67E9-443F-A58B-481559A40312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DE45D-CB8E-4ACB-8C8D-113A976E1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49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192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8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4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7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0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657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04" y="231787"/>
            <a:ext cx="5496395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28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61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900"/>
              </a:spcBef>
              <a:defRPr kern="1200" baseline="0"/>
            </a:lvl1pPr>
            <a:lvl2pPr>
              <a:lnSpc>
                <a:spcPct val="100000"/>
              </a:lnSpc>
              <a:spcBef>
                <a:spcPts val="900"/>
              </a:spcBef>
              <a:defRPr kern="1200" baseline="0"/>
            </a:lvl2pPr>
            <a:lvl3pPr>
              <a:lnSpc>
                <a:spcPct val="100000"/>
              </a:lnSpc>
              <a:spcBef>
                <a:spcPts val="900"/>
              </a:spcBef>
              <a:defRPr kern="1200" baseline="0"/>
            </a:lvl3pPr>
            <a:lvl4pPr>
              <a:lnSpc>
                <a:spcPct val="100000"/>
              </a:lnSpc>
              <a:spcBef>
                <a:spcPts val="900"/>
              </a:spcBef>
              <a:defRPr kern="1200" baseline="0"/>
            </a:lvl4pPr>
            <a:lvl5pPr>
              <a:lnSpc>
                <a:spcPct val="100000"/>
              </a:lnSpc>
              <a:spcBef>
                <a:spcPts val="900"/>
              </a:spcBef>
              <a:defRPr kern="1200" baseline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66018"/>
            <a:ext cx="2133600" cy="274320"/>
          </a:xfrm>
        </p:spPr>
        <p:txBody>
          <a:bodyPr anchor="ctr" anchorCtr="0"/>
          <a:lstStyle>
            <a:lvl1pPr>
              <a:defRPr sz="1200"/>
            </a:lvl1pPr>
          </a:lstStyle>
          <a:p>
            <a:fld id="{08ED2EC4-456D-42C8-8DCA-F679E5FEF3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66018"/>
            <a:ext cx="2895600" cy="27432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675" i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66018"/>
            <a:ext cx="2133600" cy="274320"/>
          </a:xfrm>
        </p:spPr>
        <p:txBody>
          <a:bodyPr anchor="ctr" anchorCtr="0"/>
          <a:lstStyle>
            <a:lvl1pPr>
              <a:defRPr sz="1000"/>
            </a:lvl1pPr>
          </a:lstStyle>
          <a:p>
            <a:fld id="{15F1E40C-1ADA-49EE-97E6-66D3E249BA19}" type="datetime1">
              <a:rPr lang="en-US" smtClean="0"/>
              <a:t>5/11/2017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05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10"/>
            <a:ext cx="7772400" cy="1362075"/>
          </a:xfrm>
        </p:spPr>
        <p:txBody>
          <a:bodyPr anchor="t">
            <a:normAutofit/>
          </a:bodyPr>
          <a:lstStyle>
            <a:lvl1pPr algn="l">
              <a:defRPr sz="1013" b="1" cap="all" baseline="0"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Click to edit Master SUB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192881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title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88935"/>
          </a:xfrm>
        </p:spPr>
        <p:txBody>
          <a:bodyPr anchor="ctr" anchorCtr="0"/>
          <a:lstStyle>
            <a:lvl1pPr>
              <a:defRPr sz="1800"/>
            </a:lvl1pPr>
          </a:lstStyle>
          <a:p>
            <a:fld id="{08ED2EC4-456D-42C8-8DCA-F679E5FEF3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62000" y="441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8893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288935"/>
          </a:xfrm>
        </p:spPr>
        <p:txBody>
          <a:bodyPr anchor="ctr" anchorCtr="0"/>
          <a:lstStyle>
            <a:lvl1pPr>
              <a:defRPr sz="1200"/>
            </a:lvl1pPr>
          </a:lstStyle>
          <a:p>
            <a:fld id="{0F631D50-F0AA-46A8-84F7-AFEADD7F3562}" type="datetime1">
              <a:rPr lang="en-US" smtClean="0"/>
              <a:pPr/>
              <a:t>5/11/2017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85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61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1181"/>
            </a:lvl1pPr>
            <a:lvl2pPr>
              <a:defRPr sz="1013"/>
            </a:lvl2pPr>
            <a:lvl3pPr>
              <a:defRPr sz="844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1181"/>
            </a:lvl1pPr>
            <a:lvl2pPr>
              <a:defRPr sz="1013"/>
            </a:lvl2pPr>
            <a:lvl3pPr>
              <a:defRPr sz="844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1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i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85"/>
            <a:ext cx="2133600" cy="365125"/>
          </a:xfrm>
        </p:spPr>
        <p:txBody>
          <a:bodyPr/>
          <a:lstStyle/>
          <a:p>
            <a:fld id="{66269BD1-B55D-45D2-A064-5404BCD67C62}" type="datetime1">
              <a:rPr lang="en-US" smtClean="0"/>
              <a:t>5/11/2017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20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5400000">
            <a:off x="-2057400" y="2057404"/>
            <a:ext cx="6858000" cy="2743199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 rot="5400000">
            <a:off x="-653792" y="3396999"/>
            <a:ext cx="6858003" cy="64009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8ED2EC4-456D-42C8-8DCA-F679E5FEF3E2}" type="slidenum">
              <a:rPr lang="en-US" smtClean="0"/>
              <a:t>‹#›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" y="2971800"/>
            <a:ext cx="2133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half" idx="2" hasCustomPrompt="1"/>
          </p:nvPr>
        </p:nvSpPr>
        <p:spPr>
          <a:xfrm>
            <a:off x="266700" y="3000728"/>
            <a:ext cx="2400300" cy="3379124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13" dirty="0" smtClean="0">
                <a:latin typeface="+mj-lt"/>
              </a:rPr>
              <a:t>SUBTITLE</a:t>
            </a:r>
            <a:endParaRPr lang="en-US" sz="1013" dirty="0">
              <a:latin typeface="+mj-lt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124200" y="990600"/>
            <a:ext cx="5562600" cy="513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10"/>
            <a:ext cx="2895600" cy="365125"/>
          </a:xfrm>
        </p:spPr>
        <p:txBody>
          <a:bodyPr/>
          <a:lstStyle>
            <a:lvl1pPr>
              <a:defRPr>
                <a:solidFill>
                  <a:srgbClr val="878785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85"/>
            <a:ext cx="2133600" cy="365125"/>
          </a:xfrm>
        </p:spPr>
        <p:txBody>
          <a:bodyPr/>
          <a:lstStyle/>
          <a:p>
            <a:fld id="{A897F7A3-A02E-43B7-A35D-28422C891F34}" type="datetime1">
              <a:rPr lang="en-US" smtClean="0"/>
              <a:t>5/11/2017</a:t>
            </a:fld>
            <a:endParaRPr lang="en-US"/>
          </a:p>
        </p:txBody>
      </p:sp>
      <p:sp>
        <p:nvSpPr>
          <p:cNvPr id="18" name="Text Placeholder 6"/>
          <p:cNvSpPr>
            <a:spLocks noGrp="1"/>
          </p:cNvSpPr>
          <p:nvPr>
            <p:ph type="body" sz="half" idx="13" hasCustomPrompt="1"/>
          </p:nvPr>
        </p:nvSpPr>
        <p:spPr>
          <a:xfrm>
            <a:off x="273106" y="609600"/>
            <a:ext cx="2400300" cy="2362200"/>
          </a:xfrm>
        </p:spPr>
        <p:txBody>
          <a:bodyPr anchor="b">
            <a:normAutofit/>
          </a:bodyPr>
          <a:lstStyle>
            <a:lvl1pPr marL="0" indent="0">
              <a:buNone/>
              <a:defRPr sz="1688">
                <a:solidFill>
                  <a:schemeClr val="bg1"/>
                </a:solidFill>
              </a:defRPr>
            </a:lvl1pPr>
          </a:lstStyle>
          <a:p>
            <a:r>
              <a:rPr lang="en-US" sz="1688" dirty="0" smtClean="0">
                <a:latin typeface="+mj-lt"/>
              </a:rPr>
              <a:t>Title</a:t>
            </a:r>
            <a:endParaRPr lang="en-US" sz="1013" dirty="0"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20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85"/>
            <a:ext cx="2133600" cy="365125"/>
          </a:xfrm>
        </p:spPr>
        <p:txBody>
          <a:bodyPr/>
          <a:lstStyle/>
          <a:p>
            <a:fld id="{D3235EA8-B38B-49E7-A85C-5CBC6D007238}" type="datetime1">
              <a:rPr lang="en-US" smtClean="0"/>
              <a:t>5/11/2017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3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6477000"/>
            <a:ext cx="9143989" cy="66484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1" y="6553200"/>
            <a:ext cx="9144000" cy="30480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675">
                <a:solidFill>
                  <a:schemeClr val="bg1"/>
                </a:solidFill>
              </a:defRPr>
            </a:lvl1pPr>
          </a:lstStyle>
          <a:p>
            <a:fld id="{9DAC76DD-E0E5-4982-B60F-3E1F6AAD9050}" type="datetime1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1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675" i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13" b="1">
                <a:solidFill>
                  <a:schemeClr val="bg1"/>
                </a:solidFill>
              </a:defRPr>
            </a:lvl1pPr>
          </a:lstStyle>
          <a:p>
            <a:fld id="{08ED2EC4-456D-42C8-8DCA-F679E5FE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4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385763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214313" indent="-214313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471488" indent="-213122" algn="l" defTabSz="38576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685800" indent="-170260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069181" indent="-257175" algn="l" defTabSz="385763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1459706" indent="-302419" algn="l" defTabSz="385763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1060847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ysutjandra@teainc.org" TargetMode="External"/><Relationship Id="rId2" Type="http://schemas.openxmlformats.org/officeDocument/2006/relationships/hyperlink" Target="mailto:jriddell@teainc.or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SPP TCR Reference Price Calculation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review of the SPP TCR Reference Price calculation</a:t>
            </a:r>
            <a:br>
              <a:rPr lang="en-US" dirty="0" smtClean="0"/>
            </a:br>
            <a:r>
              <a:rPr lang="en-US" dirty="0" smtClean="0"/>
              <a:t>and a proposal to modify the calculation</a:t>
            </a:r>
            <a:br>
              <a:rPr lang="en-US" dirty="0" smtClean="0"/>
            </a:br>
            <a:r>
              <a:rPr lang="en-US" dirty="0" smtClean="0"/>
              <a:t>to reduce over-collateralization</a:t>
            </a:r>
          </a:p>
          <a:p>
            <a:r>
              <a:rPr lang="en-US" dirty="0" smtClean="0"/>
              <a:t>5/11/2017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2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Simulating Monthly Congestion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example of a TCR Path in Jun_16 OFF</a:t>
            </a:r>
            <a:br>
              <a:rPr lang="en-US" dirty="0" smtClean="0"/>
            </a:br>
            <a:r>
              <a:rPr lang="en-US" dirty="0" smtClean="0"/>
              <a:t>OKGESNRWIND to OKGECENTWIND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886" t="11968" b="8842"/>
          <a:stretch/>
        </p:blipFill>
        <p:spPr>
          <a:xfrm>
            <a:off x="1833122" y="3438983"/>
            <a:ext cx="3814055" cy="269421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1914" y="2571453"/>
            <a:ext cx="6368506" cy="674981"/>
            <a:chOff x="609599" y="1937153"/>
            <a:chExt cx="4864100" cy="674981"/>
          </a:xfrm>
        </p:grpSpPr>
        <p:sp>
          <p:nvSpPr>
            <p:cNvPr id="9" name="Rectangle 8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June 2016 OFF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0%         5%        10%        25%        50%       Mean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-127.10960  -72.34076  -60.62520  -45.39283  -31.41060  -32.20895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54859" y="3495728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Frequency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03202" y="6088666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Hourly Congestion $/MWh</a:t>
            </a:r>
            <a:endParaRPr lang="en-US" sz="1400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FD1E-3C60-41B6-B28F-CC9190028EC6}" type="datetime1">
              <a:rPr lang="en-US" smtClean="0"/>
              <a:t>5/11/2017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5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Simulating Monthly Congestion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Generating one Monthly sample from sampling the hourly distribution independently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886" t="11968" b="8842"/>
          <a:stretch/>
        </p:blipFill>
        <p:spPr>
          <a:xfrm>
            <a:off x="1470700" y="2790958"/>
            <a:ext cx="1011932" cy="714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886" t="11968" b="8842"/>
          <a:stretch/>
        </p:blipFill>
        <p:spPr>
          <a:xfrm>
            <a:off x="1470700" y="3721681"/>
            <a:ext cx="1011932" cy="714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886" t="11968" b="8842"/>
          <a:stretch/>
        </p:blipFill>
        <p:spPr>
          <a:xfrm>
            <a:off x="1470700" y="5411349"/>
            <a:ext cx="1011932" cy="71482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927591" y="4772371"/>
            <a:ext cx="98150" cy="365130"/>
            <a:chOff x="3282042" y="2988129"/>
            <a:chExt cx="212272" cy="789673"/>
          </a:xfrm>
        </p:grpSpPr>
        <p:sp>
          <p:nvSpPr>
            <p:cNvPr id="7" name="Oval 6"/>
            <p:cNvSpPr/>
            <p:nvPr/>
          </p:nvSpPr>
          <p:spPr>
            <a:xfrm>
              <a:off x="3282043" y="2988129"/>
              <a:ext cx="212271" cy="2122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282043" y="3276830"/>
              <a:ext cx="212271" cy="2122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282042" y="3565531"/>
              <a:ext cx="212271" cy="2122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84800" y="3139594"/>
                <a:ext cx="5201406" cy="2141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sup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→</m:t>
                          </m:r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800" y="3139594"/>
                <a:ext cx="5201406" cy="2141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72869" y="2764068"/>
                <a:ext cx="140669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869" y="2764068"/>
                <a:ext cx="140669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72868" y="3648522"/>
                <a:ext cx="140669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868" y="3648522"/>
                <a:ext cx="1406693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72868" y="5362034"/>
                <a:ext cx="140669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868" y="5362034"/>
                <a:ext cx="140669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51DC-D08B-471F-A63F-48C7CB5F0F4B}" type="datetime1">
              <a:rPr lang="en-US" smtClean="0"/>
              <a:t>5/11/2017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9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Simulating Monthly Congestion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922061" y="1600206"/>
            <a:ext cx="1813121" cy="1211528"/>
            <a:chOff x="1470700" y="2764068"/>
            <a:chExt cx="7015506" cy="33621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2790958"/>
              <a:ext cx="1011932" cy="71482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3721681"/>
              <a:ext cx="1011932" cy="71482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5411349"/>
              <a:ext cx="1011932" cy="71482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1927591" y="4772371"/>
              <a:ext cx="98150" cy="365130"/>
              <a:chOff x="3282042" y="2988129"/>
              <a:chExt cx="212272" cy="78967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3282043" y="2988129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282043" y="3276830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282042" y="3565531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284801" y="3139593"/>
                  <a:ext cx="5201405" cy="17338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801" y="3139593"/>
                  <a:ext cx="5201405" cy="173383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272867" y="2764068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2764068"/>
                  <a:ext cx="1406695" cy="597877"/>
                </a:xfrm>
                <a:prstGeom prst="rect">
                  <a:avLst/>
                </a:prstGeom>
                <a:blipFill>
                  <a:blip r:embed="rId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272867" y="3648523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3648523"/>
                  <a:ext cx="1406695" cy="597877"/>
                </a:xfrm>
                <a:prstGeom prst="rect">
                  <a:avLst/>
                </a:prstGeom>
                <a:blipFill>
                  <a:blip r:embed="rId5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272867" y="5362034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5362034"/>
                  <a:ext cx="1406695" cy="597877"/>
                </a:xfrm>
                <a:prstGeom prst="rect">
                  <a:avLst/>
                </a:prstGeom>
                <a:blipFill>
                  <a:blip r:embed="rId6"/>
                  <a:stretch>
                    <a:fillRect l="-833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7"/>
          <p:cNvSpPr/>
          <p:nvPr/>
        </p:nvSpPr>
        <p:spPr>
          <a:xfrm>
            <a:off x="731519" y="1600206"/>
            <a:ext cx="1895303" cy="12879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30" name="Group 29"/>
          <p:cNvGrpSpPr/>
          <p:nvPr/>
        </p:nvGrpSpPr>
        <p:grpSpPr>
          <a:xfrm>
            <a:off x="922061" y="3070683"/>
            <a:ext cx="1813121" cy="1211528"/>
            <a:chOff x="1470700" y="2764068"/>
            <a:chExt cx="7015506" cy="3362101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2790958"/>
              <a:ext cx="1011932" cy="71482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3721681"/>
              <a:ext cx="1011932" cy="71482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5411349"/>
              <a:ext cx="1011932" cy="714820"/>
            </a:xfrm>
            <a:prstGeom prst="rect">
              <a:avLst/>
            </a:prstGeom>
          </p:spPr>
        </p:pic>
        <p:grpSp>
          <p:nvGrpSpPr>
            <p:cNvPr id="34" name="Group 33"/>
            <p:cNvGrpSpPr/>
            <p:nvPr/>
          </p:nvGrpSpPr>
          <p:grpSpPr>
            <a:xfrm>
              <a:off x="1927591" y="4772371"/>
              <a:ext cx="98150" cy="365130"/>
              <a:chOff x="3282042" y="2988129"/>
              <a:chExt cx="212272" cy="789673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3282043" y="2988129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282043" y="3276830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282042" y="3565531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284801" y="3139593"/>
                  <a:ext cx="5201405" cy="17338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801" y="3139593"/>
                  <a:ext cx="5201405" cy="173383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272867" y="2764068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2764068"/>
                  <a:ext cx="1406695" cy="597877"/>
                </a:xfrm>
                <a:prstGeom prst="rect">
                  <a:avLst/>
                </a:prstGeom>
                <a:blipFill>
                  <a:blip r:embed="rId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272867" y="3648523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3648523"/>
                  <a:ext cx="1406695" cy="597877"/>
                </a:xfrm>
                <a:prstGeom prst="rect">
                  <a:avLst/>
                </a:prstGeom>
                <a:blipFill>
                  <a:blip r:embed="rId5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272867" y="5362034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5362034"/>
                  <a:ext cx="1406695" cy="597877"/>
                </a:xfrm>
                <a:prstGeom prst="rect">
                  <a:avLst/>
                </a:prstGeom>
                <a:blipFill>
                  <a:blip r:embed="rId6"/>
                  <a:stretch>
                    <a:fillRect l="-833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Rectangle 41"/>
          <p:cNvSpPr/>
          <p:nvPr/>
        </p:nvSpPr>
        <p:spPr>
          <a:xfrm>
            <a:off x="731519" y="3070683"/>
            <a:ext cx="1895303" cy="12879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43" name="Group 42"/>
          <p:cNvGrpSpPr/>
          <p:nvPr/>
        </p:nvGrpSpPr>
        <p:grpSpPr>
          <a:xfrm>
            <a:off x="922061" y="5044446"/>
            <a:ext cx="1813121" cy="1211528"/>
            <a:chOff x="1470700" y="2764068"/>
            <a:chExt cx="7015506" cy="3362101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2790958"/>
              <a:ext cx="1011932" cy="71482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3721681"/>
              <a:ext cx="1011932" cy="71482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5411349"/>
              <a:ext cx="1011932" cy="714820"/>
            </a:xfrm>
            <a:prstGeom prst="rect">
              <a:avLst/>
            </a:prstGeom>
          </p:spPr>
        </p:pic>
        <p:grpSp>
          <p:nvGrpSpPr>
            <p:cNvPr id="47" name="Group 46"/>
            <p:cNvGrpSpPr/>
            <p:nvPr/>
          </p:nvGrpSpPr>
          <p:grpSpPr>
            <a:xfrm>
              <a:off x="1927591" y="4772371"/>
              <a:ext cx="98150" cy="365130"/>
              <a:chOff x="3282042" y="2988129"/>
              <a:chExt cx="212272" cy="789673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3282043" y="2988129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282043" y="3276830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282042" y="3565531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3284801" y="3139593"/>
                  <a:ext cx="5201405" cy="17338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1000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801" y="3139593"/>
                  <a:ext cx="5201405" cy="173383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272867" y="2764068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2764068"/>
                  <a:ext cx="1406695" cy="597877"/>
                </a:xfrm>
                <a:prstGeom prst="rect">
                  <a:avLst/>
                </a:prstGeom>
                <a:blipFill>
                  <a:blip r:embed="rId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272867" y="3648523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3648523"/>
                  <a:ext cx="1406695" cy="597877"/>
                </a:xfrm>
                <a:prstGeom prst="rect">
                  <a:avLst/>
                </a:prstGeom>
                <a:blipFill>
                  <a:blip r:embed="rId5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2272867" y="5362034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5362034"/>
                  <a:ext cx="1406695" cy="597877"/>
                </a:xfrm>
                <a:prstGeom prst="rect">
                  <a:avLst/>
                </a:prstGeom>
                <a:blipFill>
                  <a:blip r:embed="rId6"/>
                  <a:stretch>
                    <a:fillRect l="-833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54"/>
          <p:cNvSpPr/>
          <p:nvPr/>
        </p:nvSpPr>
        <p:spPr>
          <a:xfrm>
            <a:off x="731519" y="5044446"/>
            <a:ext cx="1895303" cy="12879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59" name="Group 58"/>
          <p:cNvGrpSpPr/>
          <p:nvPr/>
        </p:nvGrpSpPr>
        <p:grpSpPr>
          <a:xfrm rot="2700000">
            <a:off x="1407427" y="4549578"/>
            <a:ext cx="306236" cy="306236"/>
            <a:chOff x="3870960" y="3890578"/>
            <a:chExt cx="438849" cy="438849"/>
          </a:xfrm>
        </p:grpSpPr>
        <p:sp>
          <p:nvSpPr>
            <p:cNvPr id="56" name="Oval 55"/>
            <p:cNvSpPr/>
            <p:nvPr/>
          </p:nvSpPr>
          <p:spPr>
            <a:xfrm>
              <a:off x="3870960" y="3890578"/>
              <a:ext cx="134049" cy="1340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023360" y="4042978"/>
              <a:ext cx="134049" cy="1340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175760" y="4195378"/>
              <a:ext cx="134049" cy="1340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9"/>
          <a:srcRect l="5619" t="12858" b="7808"/>
          <a:stretch/>
        </p:blipFill>
        <p:spPr>
          <a:xfrm>
            <a:off x="3589019" y="2301240"/>
            <a:ext cx="5085891" cy="362712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4722264" y="5864341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Monthly Congestion $/MW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3896029" y="2503957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Frequency</a:t>
            </a:r>
            <a:endParaRPr lang="en-US" sz="14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2775494" y="1495025"/>
            <a:ext cx="5911306" cy="707839"/>
            <a:chOff x="609599" y="1937153"/>
            <a:chExt cx="4864100" cy="674981"/>
          </a:xfrm>
        </p:grpSpPr>
        <p:sp>
          <p:nvSpPr>
            <p:cNvPr id="64" name="Rectangle 63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Simulated of Monthly Value based on June 2016 OFF Hourly Samples</a:t>
              </a:r>
              <a:endPara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0%        5%       10%       25%       50%      Mean </a:t>
              </a:r>
            </a:p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-14396.39 -13564.46 -13411.86 -13129.72 -12844.96 -12828.47</a:t>
              </a:r>
              <a:endPara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6" name="Date Placeholder 6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DE6E-B057-427D-9091-9156558AC489}" type="datetime1">
              <a:rPr lang="en-US" smtClean="0"/>
              <a:t>5/11/2017</a:t>
            </a:fld>
            <a:endParaRPr lang="en-US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5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Simulating Monthly Congestion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Hourly Value:</a:t>
            </a:r>
          </a:p>
          <a:p>
            <a:endParaRPr lang="en-US" dirty="0"/>
          </a:p>
          <a:p>
            <a:r>
              <a:rPr lang="en-US" dirty="0" smtClean="0"/>
              <a:t>Simulated Monthly Value: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Monthly Average ~= 400 * Hourly Average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02014" y="2148985"/>
            <a:ext cx="6368506" cy="528136"/>
            <a:chOff x="609599" y="1937153"/>
            <a:chExt cx="4864100" cy="674981"/>
          </a:xfrm>
        </p:grpSpPr>
        <p:sp>
          <p:nvSpPr>
            <p:cNvPr id="5" name="Rectangle 4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June 2016 OFF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0%         5%        10%        25%        50%       Mean 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-127.10960  -72.34076  -60.62520  -45.39283  -31.41060  -32.20895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602014" y="3437721"/>
            <a:ext cx="6368506" cy="610000"/>
            <a:chOff x="609599" y="1937153"/>
            <a:chExt cx="4864100" cy="674981"/>
          </a:xfrm>
        </p:grpSpPr>
        <p:sp>
          <p:nvSpPr>
            <p:cNvPr id="8" name="Rectangle 7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Simulated of Monthly Value based on June 2016 OFF Hourly Samples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0%        5%       10%       25%       50%      Mean 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-14396.39 -13564.46 -13411.86 -13129.72 -12844.96 -12828.47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A163-F46C-4E1E-8BEB-8FD339A02777}" type="datetime1">
              <a:rPr lang="en-US" smtClean="0"/>
              <a:t>5/11/2017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8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Simulating Monthly Congestion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Hourly Value:</a:t>
            </a:r>
          </a:p>
          <a:p>
            <a:endParaRPr lang="en-US" dirty="0"/>
          </a:p>
          <a:p>
            <a:r>
              <a:rPr lang="en-US" dirty="0" smtClean="0"/>
              <a:t>Simulated Monthly Value: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Monthly Average width = -12828 – (-13564) = 736</a:t>
            </a:r>
          </a:p>
          <a:p>
            <a:r>
              <a:rPr lang="en-US" dirty="0" smtClean="0"/>
              <a:t>Hourly Average width = -32 – (-72) = 40.13181</a:t>
            </a:r>
          </a:p>
          <a:p>
            <a:r>
              <a:rPr lang="en-US" dirty="0" smtClean="0"/>
              <a:t>The ratio is about ~20 = </a:t>
            </a:r>
            <a:r>
              <a:rPr lang="en-US" dirty="0" err="1" smtClean="0"/>
              <a:t>sqrt</a:t>
            </a:r>
            <a:r>
              <a:rPr lang="en-US" dirty="0" smtClean="0"/>
              <a:t>(400)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02014" y="2043128"/>
            <a:ext cx="6368506" cy="528136"/>
            <a:chOff x="609599" y="1937153"/>
            <a:chExt cx="4864100" cy="674981"/>
          </a:xfrm>
        </p:grpSpPr>
        <p:sp>
          <p:nvSpPr>
            <p:cNvPr id="5" name="Rectangle 4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June 2016 OFF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0%         5%        10%        25%        50%       Mean 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-127.10960  -72.34076  -60.62520  -45.39283  -31.41060  -32.20895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602014" y="3132721"/>
            <a:ext cx="6368506" cy="610000"/>
            <a:chOff x="609599" y="1937153"/>
            <a:chExt cx="4864100" cy="674981"/>
          </a:xfrm>
        </p:grpSpPr>
        <p:sp>
          <p:nvSpPr>
            <p:cNvPr id="8" name="Rectangle 7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Simulated of Monthly Value based on June 2016 OFF Hourly Samples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0%        5%       10%       25%       50%      Mean 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-14396.39 -13564.46 -13411.86 -13129.72 -12844.96 -12828.47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1DB-9BFB-4075-9AE4-DA80E04FCFC0}" type="datetime1">
              <a:rPr lang="en-US" smtClean="0"/>
              <a:t>5/11/2017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comments about assessing whether such valuation is an overestimate if the hourly samples are actually correlating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5/11/2017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09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Limit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Losely: sum of N independent samples of any probability distribution will follow a normal distribution</a:t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dirty="0" smtClean="0"/>
                  <a:t>We can estimate Worst-Case value: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Average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−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Average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5%−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𝑡𝑖𝑙𝑒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 is the Hourly values and </a:t>
                </a:r>
                <a:r>
                  <a:rPr lang="en-US" i="1" dirty="0" smtClean="0"/>
                  <a:t>H</a:t>
                </a:r>
                <a:r>
                  <a:rPr lang="en-US" dirty="0" smtClean="0"/>
                  <a:t> is the number of hours in a period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830" b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CBE-5264-4BF6-B61B-E810E9F10A32}" type="datetime1">
              <a:rPr lang="en-US" smtClean="0"/>
              <a:t>5/11/2017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8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830" b="3165"/>
          <a:stretch/>
        </p:blipFill>
        <p:spPr>
          <a:xfrm>
            <a:off x="571500" y="2160756"/>
            <a:ext cx="3924300" cy="32970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Reference Price </a:t>
            </a:r>
            <a:br>
              <a:rPr lang="en-US" dirty="0"/>
            </a:br>
            <a:r>
              <a:rPr lang="en-US" dirty="0"/>
              <a:t>to Statistical Worst-Case Value</a:t>
            </a:r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9945715"/>
              </p:ext>
            </p:extLst>
          </p:nvPr>
        </p:nvGraphicFramePr>
        <p:xfrm>
          <a:off x="4550835" y="1636240"/>
          <a:ext cx="40386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122">
                  <a:extLst>
                    <a:ext uri="{9D8B030D-6E8A-4147-A177-3AD203B41FA5}">
                      <a16:colId xmlns:a16="http://schemas.microsoft.com/office/drawing/2014/main" val="1720791856"/>
                    </a:ext>
                  </a:extLst>
                </a:gridCol>
                <a:gridCol w="1205450">
                  <a:extLst>
                    <a:ext uri="{9D8B030D-6E8A-4147-A177-3AD203B41FA5}">
                      <a16:colId xmlns:a16="http://schemas.microsoft.com/office/drawing/2014/main" val="3076233498"/>
                    </a:ext>
                  </a:extLst>
                </a:gridCol>
                <a:gridCol w="790014">
                  <a:extLst>
                    <a:ext uri="{9D8B030D-6E8A-4147-A177-3AD203B41FA5}">
                      <a16:colId xmlns:a16="http://schemas.microsoft.com/office/drawing/2014/main" val="2525463396"/>
                    </a:ext>
                  </a:extLst>
                </a:gridCol>
                <a:gridCol w="790014">
                  <a:extLst>
                    <a:ext uri="{9D8B030D-6E8A-4147-A177-3AD203B41FA5}">
                      <a16:colId xmlns:a16="http://schemas.microsoft.com/office/drawing/2014/main" val="178231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Source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Sink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Reference Price in </a:t>
                      </a:r>
                      <a:r>
                        <a:rPr lang="en-US" sz="900" baseline="0" dirty="0" smtClean="0"/>
                        <a:t> $/MWh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Statistical</a:t>
                      </a:r>
                      <a:r>
                        <a:rPr lang="en-US" sz="900" baseline="0" dirty="0" smtClean="0"/>
                        <a:t> Worst Case in $/MWh</a:t>
                      </a:r>
                      <a:endParaRPr lang="en-US" sz="9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0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OKGECENTWIND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OKGESNRWIND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31.28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32.17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OKGEKEENANWIND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CSWSLEEPINGBEAR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24.91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25.65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9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OKGECENTWIND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WR.MW.GMEC.MW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17.01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19.72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27180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0336" y="1688573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Downloaded</a:t>
            </a:r>
            <a:br>
              <a:rPr lang="en-US" sz="1400" dirty="0" smtClean="0"/>
            </a:br>
            <a:r>
              <a:rPr lang="en-US" sz="1400" dirty="0" smtClean="0"/>
              <a:t>Hourly Reference Price $/MWh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59936" y="54864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Calculated </a:t>
            </a:r>
            <a:br>
              <a:rPr lang="en-US" sz="1400" dirty="0" smtClean="0"/>
            </a:br>
            <a:r>
              <a:rPr lang="en-US" sz="1400" dirty="0" smtClean="0"/>
              <a:t>Statistical Worst-Case Value $/MWh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712261" y="3517900"/>
            <a:ext cx="37761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1862668" y="2211794"/>
            <a:ext cx="16933" cy="3097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09081"/>
              </p:ext>
            </p:extLst>
          </p:nvPr>
        </p:nvGraphicFramePr>
        <p:xfrm>
          <a:off x="4521203" y="3850858"/>
          <a:ext cx="4038600" cy="124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908">
                  <a:extLst>
                    <a:ext uri="{9D8B030D-6E8A-4147-A177-3AD203B41FA5}">
                      <a16:colId xmlns:a16="http://schemas.microsoft.com/office/drawing/2014/main" val="1720791856"/>
                    </a:ext>
                  </a:extLst>
                </a:gridCol>
                <a:gridCol w="1200390">
                  <a:extLst>
                    <a:ext uri="{9D8B030D-6E8A-4147-A177-3AD203B41FA5}">
                      <a16:colId xmlns:a16="http://schemas.microsoft.com/office/drawing/2014/main" val="3076233498"/>
                    </a:ext>
                  </a:extLst>
                </a:gridCol>
                <a:gridCol w="803651">
                  <a:extLst>
                    <a:ext uri="{9D8B030D-6E8A-4147-A177-3AD203B41FA5}">
                      <a16:colId xmlns:a16="http://schemas.microsoft.com/office/drawing/2014/main" val="2525463396"/>
                    </a:ext>
                  </a:extLst>
                </a:gridCol>
                <a:gridCol w="803651">
                  <a:extLst>
                    <a:ext uri="{9D8B030D-6E8A-4147-A177-3AD203B41FA5}">
                      <a16:colId xmlns:a16="http://schemas.microsoft.com/office/drawing/2014/main" val="2987825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Source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Sink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Reference Price in </a:t>
                      </a:r>
                      <a:r>
                        <a:rPr lang="en-US" sz="900" baseline="0" dirty="0" smtClean="0"/>
                        <a:t> $/MWh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Statistical</a:t>
                      </a:r>
                      <a:r>
                        <a:rPr lang="en-US" sz="900" baseline="0" dirty="0" smtClean="0"/>
                        <a:t> Worst Case in $/MWh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0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OKGESNRWIND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WR.MW.GMEC.MW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-43.24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-12.34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INDN_MWE_SMKY2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CSWMAJESTICWIND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-25.47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-7.27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98865"/>
                  </a:ext>
                </a:extLst>
              </a:tr>
            </a:tbl>
          </a:graphicData>
        </a:graphic>
      </p:graphicFrame>
      <p:sp>
        <p:nvSpPr>
          <p:cNvPr id="23" name="Oval 22"/>
          <p:cNvSpPr/>
          <p:nvPr/>
        </p:nvSpPr>
        <p:spPr>
          <a:xfrm rot="20564727">
            <a:off x="3175714" y="2381663"/>
            <a:ext cx="1367364" cy="484116"/>
          </a:xfrm>
          <a:prstGeom prst="ellipse">
            <a:avLst/>
          </a:prstGeom>
          <a:noFill/>
          <a:ln w="28575">
            <a:solidFill>
              <a:srgbClr val="FFC000">
                <a:alpha val="50196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605543">
            <a:off x="4048278" y="1746882"/>
            <a:ext cx="381584" cy="754309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93" h="571500">
                <a:moveTo>
                  <a:pt x="1093" y="571500"/>
                </a:moveTo>
                <a:cubicBezTo>
                  <a:pt x="-1024" y="472016"/>
                  <a:pt x="-3140" y="372533"/>
                  <a:pt x="26493" y="342900"/>
                </a:cubicBezTo>
                <a:cubicBezTo>
                  <a:pt x="56126" y="313267"/>
                  <a:pt x="125976" y="450850"/>
                  <a:pt x="178893" y="393700"/>
                </a:cubicBezTo>
                <a:cubicBezTo>
                  <a:pt x="231810" y="336550"/>
                  <a:pt x="343993" y="0"/>
                  <a:pt x="343993" y="0"/>
                </a:cubicBezTo>
                <a:lnTo>
                  <a:pt x="343993" y="0"/>
                </a:lnTo>
                <a:lnTo>
                  <a:pt x="343993" y="0"/>
                </a:lnTo>
                <a:lnTo>
                  <a:pt x="343993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8492635">
            <a:off x="439641" y="4711305"/>
            <a:ext cx="1367364" cy="484116"/>
          </a:xfrm>
          <a:prstGeom prst="ellipse">
            <a:avLst/>
          </a:prstGeom>
          <a:noFill/>
          <a:ln w="28575">
            <a:solidFill>
              <a:srgbClr val="FFC000">
                <a:alpha val="50196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rot="3928425">
            <a:off x="2537987" y="3263731"/>
            <a:ext cx="960760" cy="2930533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93" h="571500">
                <a:moveTo>
                  <a:pt x="1093" y="571500"/>
                </a:moveTo>
                <a:cubicBezTo>
                  <a:pt x="-1024" y="472016"/>
                  <a:pt x="-3140" y="372533"/>
                  <a:pt x="26493" y="342900"/>
                </a:cubicBezTo>
                <a:cubicBezTo>
                  <a:pt x="56126" y="313267"/>
                  <a:pt x="125976" y="450850"/>
                  <a:pt x="178893" y="393700"/>
                </a:cubicBezTo>
                <a:cubicBezTo>
                  <a:pt x="231810" y="336550"/>
                  <a:pt x="343993" y="0"/>
                  <a:pt x="343993" y="0"/>
                </a:cubicBezTo>
                <a:lnTo>
                  <a:pt x="343993" y="0"/>
                </a:lnTo>
                <a:lnTo>
                  <a:pt x="343993" y="0"/>
                </a:lnTo>
                <a:lnTo>
                  <a:pt x="343993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9D5F-4D70-4BF3-996E-37F8958E0F95}" type="datetime1">
              <a:rPr lang="en-US" smtClean="0"/>
              <a:t>5/11/2017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17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9239" y="5408110"/>
            <a:ext cx="3980563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Showing Reference Price results in </a:t>
            </a:r>
            <a:br>
              <a:rPr lang="en-US" sz="1200" dirty="0" smtClean="0"/>
            </a:br>
            <a:r>
              <a:rPr lang="en-US" sz="1200" dirty="0" smtClean="0"/>
              <a:t>much higher credit requirements on paths </a:t>
            </a:r>
            <a:br>
              <a:rPr lang="en-US" sz="1200" dirty="0" smtClean="0"/>
            </a:br>
            <a:r>
              <a:rPr lang="en-US" sz="1200" dirty="0" smtClean="0"/>
              <a:t>that are generally </a:t>
            </a:r>
            <a:r>
              <a:rPr lang="en-US" sz="1200" dirty="0" smtClean="0"/>
              <a:t>negatively congested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7232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Requirements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Reference price is used to offset the credit requirement such that the Credit Requirement</a:t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</m:e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BidPrice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ReferencePrice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1995-B660-41D4-8FC6-4FC94EE9C233}" type="datetime1">
              <a:rPr lang="en-US" smtClean="0"/>
              <a:t>5/11/2017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14AC-C763-4CE9-B2AE-48A9332E8134}" type="datetime1">
              <a:rPr lang="en-US" smtClean="0"/>
              <a:t>5/11/2017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7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over-collateralization is not good:</a:t>
            </a:r>
          </a:p>
          <a:p>
            <a:pPr lvl="1"/>
            <a:r>
              <a:rPr lang="en-US" dirty="0" smtClean="0"/>
              <a:t>Illiquid market</a:t>
            </a:r>
          </a:p>
          <a:p>
            <a:pPr lvl="2"/>
            <a:r>
              <a:rPr lang="en-US" dirty="0" smtClean="0"/>
              <a:t>Auction values are not reflective of actual market value, but may include the cost of posting such collateral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Inefficiency</a:t>
            </a:r>
          </a:p>
          <a:p>
            <a:pPr lvl="2"/>
            <a:r>
              <a:rPr lang="en-US" dirty="0" smtClean="0"/>
              <a:t>Lack of </a:t>
            </a:r>
            <a:r>
              <a:rPr lang="en-US" dirty="0" err="1" smtClean="0"/>
              <a:t>counterflow</a:t>
            </a:r>
            <a:r>
              <a:rPr lang="en-US" dirty="0" smtClean="0"/>
              <a:t> bids may result in high clearing price on paths that affect binding constraints in the prevailing direction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789E-1D84-4897-8ED5-C6C6A8AFBCC7}" type="datetime1">
              <a:rPr lang="en-US" smtClean="0"/>
              <a:t>5/11/2017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5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Backtesting</a:t>
            </a:r>
            <a:r>
              <a:rPr lang="en-US" dirty="0" smtClean="0"/>
              <a:t> Credit Requirements </a:t>
            </a:r>
            <a:br>
              <a:rPr lang="en-US" dirty="0" smtClean="0"/>
            </a:br>
            <a:r>
              <a:rPr lang="en-US" dirty="0" smtClean="0"/>
              <a:t>of PY2016 Auction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Ref Price and the X%-tile </a:t>
            </a:r>
            <a:r>
              <a:rPr lang="en-US" dirty="0" err="1" smtClean="0"/>
              <a:t>WorstCase</a:t>
            </a:r>
            <a:r>
              <a:rPr lang="en-US" dirty="0" smtClean="0"/>
              <a:t> value. (test against the 5%-tile, 2%tile, and 1%tile)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5/11/2017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28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#1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current calculation of Reference Price with Statistical Worst-Case Value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4BE6-EF26-45B8-903D-20D6902B7E3E}" type="datetime1">
              <a:rPr lang="en-US" smtClean="0"/>
              <a:t>5/11/2017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Credit calculation involving new </a:t>
            </a:r>
            <a:r>
              <a:rPr lang="en-US" dirty="0"/>
              <a:t>n</a:t>
            </a:r>
            <a:r>
              <a:rPr lang="en-US" dirty="0" smtClean="0"/>
              <a:t>odes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56E2-66F2-44BA-B218-7B8216EFB5DF}" type="datetime1">
              <a:rPr lang="en-US" smtClean="0"/>
              <a:t>5/11/2017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Currently Reference Price calculation for paths involving new nodes will use the MCC average across all SPP points</a:t>
            </a:r>
          </a:p>
          <a:p>
            <a:pPr lvl="1"/>
            <a:r>
              <a:rPr lang="en-US" dirty="0" smtClean="0"/>
              <a:t>But by definition, the MCC congestion pricing if weighted by load power withdrawal is equal to zero.</a:t>
            </a:r>
          </a:p>
          <a:p>
            <a:pPr lvl="1"/>
            <a:r>
              <a:rPr lang="en-US" dirty="0" smtClean="0"/>
              <a:t>If sink points in general have negative MCC (like in Sunflower, Nebraska, or Westar), then most likely any paths sourcing at new nodes will require credits</a:t>
            </a:r>
          </a:p>
          <a:p>
            <a:pPr lvl="1"/>
            <a:r>
              <a:rPr lang="en-US" dirty="0" smtClean="0"/>
              <a:t>If sink points in general have positive MCC (like in OKGE, EDE, or WFEC), then most likely any paths sourcing at new nodes will require credits</a:t>
            </a:r>
          </a:p>
          <a:p>
            <a:r>
              <a:rPr lang="en-US" dirty="0" smtClean="0"/>
              <a:t>And what about when both Source and Sink are new nodes. For example the path SECI.FPLP.GRAYWIND </a:t>
            </a:r>
            <a:r>
              <a:rPr lang="en-US" dirty="0"/>
              <a:t>to </a:t>
            </a:r>
            <a:r>
              <a:rPr lang="en-US" dirty="0" smtClean="0"/>
              <a:t>WAUE.BEPM.BRADY1?</a:t>
            </a:r>
            <a:endParaRPr lang="en-US" dirty="0"/>
          </a:p>
          <a:p>
            <a:pPr lvl="1"/>
            <a:r>
              <a:rPr lang="en-US" dirty="0" smtClean="0"/>
              <a:t>Currently Reference Price for such path is zero.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FDA7-7CB9-4939-983D-F402B7996BDF}" type="datetime1">
              <a:rPr lang="en-US" smtClean="0"/>
              <a:t>5/11/2017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price on paths involving New Nodes, </a:t>
            </a:r>
            <a:br>
              <a:rPr lang="en-US" dirty="0" smtClean="0"/>
            </a:br>
            <a:r>
              <a:rPr lang="en-US" dirty="0" smtClean="0"/>
              <a:t>SPP will use historical data of the physically closest nodes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1DF9-A47C-497D-9422-A14D7972A9CD}" type="datetime1">
              <a:rPr lang="en-US" smtClean="0"/>
              <a:t>5/11/2017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Justin Riddell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jriddell@teainc.org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Yohan Sutjandra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ysutjandra@teainc.org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5/11/2017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8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BFA5-37C2-4F38-A422-53BB79326F92}" type="datetime1">
              <a:rPr lang="en-US" smtClean="0"/>
              <a:t>5/11/2017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t"/>
            <a:r>
              <a:rPr lang="en-US" b="1" dirty="0" smtClean="0"/>
              <a:t>OKGECENTWIND to OKGESNRWIND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Reference Price is exactly at Mean Price of 31.28 $/MWh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583225"/>
            <a:ext cx="4038600" cy="31781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5400000">
            <a:off x="299913" y="4305301"/>
            <a:ext cx="6839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Texas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407301" y="4305301"/>
            <a:ext cx="11432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Oklahoma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8" y="5806396"/>
            <a:ext cx="23625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Map Source: </a:t>
            </a:r>
            <a:r>
              <a:rPr lang="en-US" dirty="0" err="1" smtClean="0">
                <a:solidFill>
                  <a:srgbClr val="7F7F7F"/>
                </a:solidFill>
              </a:rPr>
              <a:t>YesEnergy</a:t>
            </a:r>
            <a:endParaRPr lang="en-US" dirty="0">
              <a:solidFill>
                <a:srgbClr val="7F7F7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305050" y="1550647"/>
            <a:ext cx="4864100" cy="674981"/>
            <a:chOff x="609599" y="1937153"/>
            <a:chExt cx="4864100" cy="674981"/>
          </a:xfrm>
        </p:grpSpPr>
        <p:sp>
          <p:nvSpPr>
            <p:cNvPr id="9" name="Rectangle 8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June 2016 OFF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5%      10%      25%      50%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0.00030  3.18864 13.48485 31.41060 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D27A-E4D6-48B7-8B9F-A8B1DD49F081}" type="datetime1">
              <a:rPr lang="en-US" smtClean="0"/>
              <a:t>5/11/2017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t"/>
            <a:r>
              <a:rPr lang="en-US" b="1" dirty="0" smtClean="0"/>
              <a:t>OKGESNRWIND to WR.MW.GMEC.MW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0856" y="2362587"/>
            <a:ext cx="3429000" cy="3573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Reference Price is </a:t>
            </a:r>
            <a:r>
              <a:rPr lang="en-US" dirty="0" smtClean="0"/>
              <a:t>-43.24 $/MWh is further out compared to the 5% tile.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941503"/>
            <a:ext cx="23625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Map Source: </a:t>
            </a:r>
            <a:r>
              <a:rPr lang="en-US" dirty="0" err="1" smtClean="0">
                <a:solidFill>
                  <a:srgbClr val="7F7F7F"/>
                </a:solidFill>
              </a:rPr>
              <a:t>YesEnergy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856" y="5216785"/>
            <a:ext cx="11432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Oklahoma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856" y="5597949"/>
            <a:ext cx="6839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Texas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22" y="4533250"/>
            <a:ext cx="8236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Kansas</a:t>
            </a:r>
            <a:endParaRPr lang="en-US" dirty="0">
              <a:solidFill>
                <a:srgbClr val="7F7F7F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879600" y="1550647"/>
            <a:ext cx="5715000" cy="674981"/>
            <a:chOff x="609599" y="1937153"/>
            <a:chExt cx="4864100" cy="674981"/>
          </a:xfrm>
        </p:grpSpPr>
        <p:sp>
          <p:nvSpPr>
            <p:cNvPr id="17" name="Rectangle 16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June 2016 OFF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5%       10%       25%       50%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-32.28321 -24.57508 -19.17780 -11.91885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6C20-724A-4125-9A6E-398B354EF203}" type="datetime1">
              <a:rPr lang="en-US" smtClean="0"/>
              <a:t>5/11/2017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t"/>
            <a:r>
              <a:rPr lang="en-US" b="1" dirty="0" smtClean="0"/>
              <a:t>SECI.FPLP.GRAYWIND to WAUE.BEPM.BRADY1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Both nodes are new nodes, current SPP Reference Price calculation results in 0 $/MW, for both directions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4201" y="2305532"/>
            <a:ext cx="2590798" cy="37386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6124057"/>
            <a:ext cx="23625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Map Source: </a:t>
            </a:r>
            <a:r>
              <a:rPr lang="en-US" dirty="0" err="1" smtClean="0">
                <a:solidFill>
                  <a:srgbClr val="7F7F7F"/>
                </a:solidFill>
              </a:rPr>
              <a:t>YesEnergy</a:t>
            </a:r>
            <a:endParaRPr lang="en-US" dirty="0">
              <a:solidFill>
                <a:srgbClr val="7F7F7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879600" y="1550647"/>
            <a:ext cx="5715000" cy="674981"/>
            <a:chOff x="609599" y="1937153"/>
            <a:chExt cx="4864100" cy="674981"/>
          </a:xfrm>
        </p:grpSpPr>
        <p:sp>
          <p:nvSpPr>
            <p:cNvPr id="13" name="Rectangle 12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January 2017 – April 2017 OFF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5%       10%       25%       50%      Mean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-3.518920 -0.422220  0.820550  4.720600  6.193856 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D5B7-62B4-4A7D-9111-6530A6D3FDBF}" type="datetime1">
              <a:rPr lang="en-US" smtClean="0"/>
              <a:t>5/11/2017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4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Comply with FERC Order </a:t>
            </a:r>
            <a:r>
              <a:rPr lang="en-US" dirty="0" smtClean="0"/>
              <a:t>741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Principles: </a:t>
            </a:r>
          </a:p>
          <a:p>
            <a:pPr marL="715566" lvl="1" indent="-457200">
              <a:buFont typeface="+mj-lt"/>
              <a:buAutoNum type="arabicPeriod"/>
            </a:pPr>
            <a:r>
              <a:rPr lang="en-US" dirty="0" smtClean="0"/>
              <a:t>More credit requirements with Increasing volatility</a:t>
            </a:r>
          </a:p>
          <a:p>
            <a:pPr marL="715566" lvl="1" indent="-457200">
              <a:buFont typeface="+mj-lt"/>
              <a:buAutoNum type="arabicPeriod"/>
            </a:pPr>
            <a:r>
              <a:rPr lang="en-US" dirty="0" smtClean="0"/>
              <a:t>More credit requirements with Increasing bids</a:t>
            </a:r>
            <a:endParaRPr lang="en-US" dirty="0"/>
          </a:p>
          <a:p>
            <a:pPr marL="715566" lvl="1" indent="-457200">
              <a:buFont typeface="+mj-lt"/>
              <a:buAutoNum type="arabicPeriod"/>
            </a:pPr>
            <a:r>
              <a:rPr lang="en-US" dirty="0" smtClean="0"/>
              <a:t>For new nodes that lack historical data, credit calculation should use historical data of the closest nodes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42F9-7246-46BA-ACFD-939E0BDD16E6}" type="datetime1">
              <a:rPr lang="en-US" smtClean="0"/>
              <a:t>5/11/2017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2"/>
          <p:cNvPicPr>
            <a:picLocks noChangeAspect="1"/>
          </p:cNvPicPr>
          <p:nvPr/>
        </p:nvPicPr>
        <p:blipFill rotWithShape="1">
          <a:blip r:embed="rId2"/>
          <a:srcRect l="13766" t="17995" r="7275" b="24890"/>
          <a:stretch/>
        </p:blipFill>
        <p:spPr>
          <a:xfrm>
            <a:off x="5478688" y="3663383"/>
            <a:ext cx="2333625" cy="347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credit requirements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Increasing </a:t>
            </a:r>
            <a:r>
              <a:rPr lang="en-US" dirty="0" smtClean="0"/>
              <a:t>volatility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400" t="16049" r="8103" b="18581"/>
          <a:stretch/>
        </p:blipFill>
        <p:spPr>
          <a:xfrm>
            <a:off x="1909988" y="3142354"/>
            <a:ext cx="2349500" cy="163919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03248" y="3837214"/>
            <a:ext cx="7615465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13012" y="1902279"/>
            <a:ext cx="0" cy="3869870"/>
          </a:xfrm>
          <a:prstGeom prst="straightConnector1">
            <a:avLst/>
          </a:prstGeom>
          <a:ln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6038" y="3750298"/>
            <a:ext cx="1028700" cy="17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Average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6038" y="1847457"/>
            <a:ext cx="1028700" cy="714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$/MWh Congestion Value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57588" y="4955381"/>
            <a:ext cx="5995760" cy="666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On two paths that have the same Monthly value, </a:t>
            </a:r>
            <a:br>
              <a:rPr lang="en-US" sz="1400" b="1" i="1" dirty="0" smtClean="0">
                <a:solidFill>
                  <a:schemeClr val="tx1"/>
                </a:solidFill>
              </a:rPr>
            </a:br>
            <a:r>
              <a:rPr lang="en-US" sz="1400" b="1" i="1" dirty="0" smtClean="0">
                <a:solidFill>
                  <a:schemeClr val="tx1"/>
                </a:solidFill>
              </a:rPr>
              <a:t>when they are bid at the same bid price, </a:t>
            </a:r>
            <a:br>
              <a:rPr lang="en-US" sz="1400" b="1" i="1" dirty="0" smtClean="0">
                <a:solidFill>
                  <a:schemeClr val="tx1"/>
                </a:solidFill>
              </a:rPr>
            </a:br>
            <a:r>
              <a:rPr lang="en-US" sz="1400" b="1" i="1" dirty="0" smtClean="0">
                <a:solidFill>
                  <a:schemeClr val="tx1"/>
                </a:solidFill>
              </a:rPr>
              <a:t>the more volatile path on the left will be assessed a higher credit requirement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9BB5-7594-4E2C-AD31-6E71F932CBD5}" type="datetime1">
              <a:rPr lang="en-US" smtClean="0"/>
              <a:t>5/11/2017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12"/>
          <p:cNvPicPr>
            <a:picLocks noChangeAspect="1"/>
          </p:cNvPicPr>
          <p:nvPr/>
        </p:nvPicPr>
        <p:blipFill rotWithShape="1">
          <a:blip r:embed="rId2"/>
          <a:srcRect l="12400" t="16049" r="8103" b="18581"/>
          <a:stretch/>
        </p:blipFill>
        <p:spPr>
          <a:xfrm>
            <a:off x="5403848" y="3145245"/>
            <a:ext cx="2349500" cy="16391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credit requirements with Increasing </a:t>
            </a:r>
            <a:r>
              <a:rPr lang="en-US" dirty="0" smtClean="0"/>
              <a:t>bids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400" t="16049" r="8103" b="18581"/>
          <a:stretch/>
        </p:blipFill>
        <p:spPr>
          <a:xfrm>
            <a:off x="1909988" y="3142354"/>
            <a:ext cx="2349500" cy="163919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03248" y="3837214"/>
            <a:ext cx="7615465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13012" y="1902279"/>
            <a:ext cx="0" cy="3869870"/>
          </a:xfrm>
          <a:prstGeom prst="straightConnector1">
            <a:avLst/>
          </a:prstGeom>
          <a:ln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6038" y="3750298"/>
            <a:ext cx="1028700" cy="17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Average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6038" y="1847457"/>
            <a:ext cx="1028700" cy="714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$/MWh Congestion Value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57588" y="4955381"/>
            <a:ext cx="5995760" cy="666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When comparing two bids on the same path, </a:t>
            </a:r>
            <a:br>
              <a:rPr lang="en-US" sz="1400" b="1" i="1" dirty="0" smtClean="0">
                <a:solidFill>
                  <a:schemeClr val="tx1"/>
                </a:solidFill>
              </a:rPr>
            </a:br>
            <a:r>
              <a:rPr lang="en-US" sz="1400" b="1" i="1" dirty="0" smtClean="0">
                <a:solidFill>
                  <a:schemeClr val="tx1"/>
                </a:solidFill>
              </a:rPr>
              <a:t>the more expensive bids  on the left </a:t>
            </a:r>
            <a:br>
              <a:rPr lang="en-US" sz="1400" b="1" i="1" dirty="0" smtClean="0">
                <a:solidFill>
                  <a:schemeClr val="tx1"/>
                </a:solidFill>
              </a:rPr>
            </a:br>
            <a:r>
              <a:rPr lang="en-US" sz="1400" b="1" i="1" dirty="0" smtClean="0">
                <a:solidFill>
                  <a:schemeClr val="tx1"/>
                </a:solidFill>
              </a:rPr>
              <a:t>will be assessed a higher credit requirement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48957" y="3401785"/>
            <a:ext cx="2871562" cy="0"/>
          </a:xfrm>
          <a:prstGeom prst="straightConnector1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219469" y="3652156"/>
            <a:ext cx="2871562" cy="0"/>
          </a:xfrm>
          <a:prstGeom prst="straightConnector1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988252" y="3178744"/>
            <a:ext cx="1028700" cy="17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Bid Price 1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5894" y="3445669"/>
            <a:ext cx="1028700" cy="17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Bid Price 2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4314-6442-4A30-BD0E-D5CFC826B6F6}" type="datetime1">
              <a:rPr lang="en-US" smtClean="0"/>
              <a:t>5/11/2017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1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SPP Reference Price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TCR_REFERENCE_PRICE calculated?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4650-3A43-4687-A737-B3B5737716C4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A50C-F3CE-4421-AF99-B3B8738D4AEB}" type="datetime1">
              <a:rPr lang="en-US" smtClean="0"/>
              <a:t>5/11/2017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354" y="2971800"/>
            <a:ext cx="2561301" cy="214122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548640" y="5113020"/>
            <a:ext cx="8412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025640" y="2560320"/>
            <a:ext cx="0" cy="289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93768" y="2483644"/>
            <a:ext cx="0" cy="275891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48888" y="4785360"/>
            <a:ext cx="0" cy="67168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048888" y="5394960"/>
            <a:ext cx="297675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48888" y="5457042"/>
            <a:ext cx="2842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ypatia Sans Pro ExtraLight" panose="020B0202020204020303" pitchFamily="34" charset="0"/>
              </a:rPr>
              <a:t>Stress Test Price</a:t>
            </a:r>
            <a:br>
              <a:rPr lang="en-US" sz="1400" dirty="0" smtClean="0">
                <a:latin typeface="Hypatia Sans Pro ExtraLight" panose="020B0202020204020303" pitchFamily="34" charset="0"/>
              </a:rPr>
            </a:br>
            <a:r>
              <a:rPr lang="en-US" sz="1400" dirty="0" smtClean="0">
                <a:latin typeface="Hypatia Sans Pro ExtraLight" panose="020B0202020204020303" pitchFamily="34" charset="0"/>
              </a:rPr>
              <a:t>based on 90%-tile of the opposite value</a:t>
            </a:r>
            <a:endParaRPr lang="en-US" sz="1400" dirty="0">
              <a:latin typeface="Hypatia Sans Pro ExtraLight" panose="020B0202020204020303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646" y="2547085"/>
            <a:ext cx="1815369" cy="2682240"/>
            <a:chOff x="4124896" y="2547085"/>
            <a:chExt cx="1815369" cy="268224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921124" y="2547085"/>
              <a:ext cx="0" cy="268224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124896" y="2795051"/>
              <a:ext cx="1815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ypatia Sans Pro ExtraLight" panose="020B0202020204020303" pitchFamily="34" charset="0"/>
                </a:rPr>
                <a:t>TCR_REFERENCE_PRICE</a:t>
              </a:r>
              <a:endParaRPr lang="en-US" sz="1400" dirty="0">
                <a:latin typeface="Hypatia Sans Pro ExtraLight" panose="020B02020202040203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692269" y="2175867"/>
            <a:ext cx="564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ypatia Sans Pro ExtraLight" panose="020B0202020204020303" pitchFamily="34" charset="0"/>
              </a:rPr>
              <a:t>Mean</a:t>
            </a:r>
            <a:endParaRPr lang="en-US" sz="1400" dirty="0">
              <a:latin typeface="Hypatia Sans Pro ExtraLight" panose="020B02020202040203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6745" y="5314734"/>
            <a:ext cx="220419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ETCRE farther away from Mean</a:t>
            </a:r>
            <a:br>
              <a:rPr lang="en-US" sz="1200" dirty="0" smtClean="0"/>
            </a:br>
            <a:r>
              <a:rPr lang="en-US" sz="1200" dirty="0" smtClean="0"/>
              <a:t>even though the distribution</a:t>
            </a:r>
            <a:br>
              <a:rPr lang="en-US" sz="1200" dirty="0" smtClean="0"/>
            </a:br>
            <a:r>
              <a:rPr lang="en-US" sz="1200" dirty="0" smtClean="0"/>
              <a:t>of value is the same as previous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9462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6 -4.07407E-6 L -0.11424 -4.07407E-6 C -0.17171 -4.07407E-6 -0.22153 -0.09351 -0.22153 -0.16736 L -0.22153 -0.33402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8" y="-1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0" grpId="0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SPP Reference Price Calculation</a:t>
            </a:r>
            <a:br>
              <a:rPr lang="en-US" dirty="0" smtClean="0"/>
            </a:br>
            <a:r>
              <a:rPr lang="en-US" dirty="0" smtClean="0"/>
              <a:t>Comparing Published v. Calculated Jun_17 OFF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3" b="3828"/>
          <a:stretch/>
        </p:blipFill>
        <p:spPr>
          <a:xfrm>
            <a:off x="457200" y="2193566"/>
            <a:ext cx="3869267" cy="3292834"/>
          </a:xfrm>
        </p:spPr>
      </p:pic>
      <p:graphicFrame>
        <p:nvGraphicFramePr>
          <p:cNvPr id="19" name="Content Placeholder 1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99958259"/>
              </p:ext>
            </p:extLst>
          </p:nvPr>
        </p:nvGraphicFramePr>
        <p:xfrm>
          <a:off x="4550835" y="1636240"/>
          <a:ext cx="4038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865">
                  <a:extLst>
                    <a:ext uri="{9D8B030D-6E8A-4147-A177-3AD203B41FA5}">
                      <a16:colId xmlns:a16="http://schemas.microsoft.com/office/drawing/2014/main" val="1720791856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076233498"/>
                    </a:ext>
                  </a:extLst>
                </a:gridCol>
                <a:gridCol w="982135">
                  <a:extLst>
                    <a:ext uri="{9D8B030D-6E8A-4147-A177-3AD203B41FA5}">
                      <a16:colId xmlns:a16="http://schemas.microsoft.com/office/drawing/2014/main" val="2525463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Source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Sink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Reference Price in </a:t>
                      </a:r>
                      <a:r>
                        <a:rPr lang="en-US" sz="1100" baseline="0" dirty="0" smtClean="0"/>
                        <a:t> $/MWh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0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OKGECENTWIND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OKGESNRWIND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31.28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OKGEKEENANWIND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CSWSLEEPINGBEAR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24.91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9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OKGECENTWIND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WR.MW.GMEC.MW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17.01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27180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0336" y="1688573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Downloaded</a:t>
            </a:r>
            <a:br>
              <a:rPr lang="en-US" sz="1400" dirty="0" smtClean="0"/>
            </a:br>
            <a:r>
              <a:rPr lang="en-US" sz="1400" dirty="0" smtClean="0"/>
              <a:t>Hourly Reference Price $/MWh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59936" y="5486400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Calculated Reference Price $/MWh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50336" y="3556000"/>
            <a:ext cx="37761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700868" y="2211794"/>
            <a:ext cx="16933" cy="3097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8761380"/>
              </p:ext>
            </p:extLst>
          </p:nvPr>
        </p:nvGraphicFramePr>
        <p:xfrm>
          <a:off x="4572000" y="4734080"/>
          <a:ext cx="4038600" cy="133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720791856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076233498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525463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Source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Sink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Reference Price in </a:t>
                      </a:r>
                      <a:r>
                        <a:rPr lang="en-US" sz="1100" baseline="0" dirty="0" smtClean="0"/>
                        <a:t> $/MWh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0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OKGESNRWIND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WR.MW.GMEC.MW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-43.24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INDN_MWE_SMKY2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CSWMAJESTICWIND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-25.47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98865"/>
                  </a:ext>
                </a:extLst>
              </a:tr>
            </a:tbl>
          </a:graphicData>
        </a:graphic>
      </p:graphicFrame>
      <p:graphicFrame>
        <p:nvGraphicFramePr>
          <p:cNvPr id="21" name="Conten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930256"/>
              </p:ext>
            </p:extLst>
          </p:nvPr>
        </p:nvGraphicFramePr>
        <p:xfrm>
          <a:off x="4550835" y="3556000"/>
          <a:ext cx="4038600" cy="96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20791856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3076233498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525463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Source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Sink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Reference Price in </a:t>
                      </a:r>
                      <a:r>
                        <a:rPr lang="en-US" sz="1100" baseline="0" dirty="0" smtClean="0"/>
                        <a:t> $/MWh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0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SECI.FPLP.GRAYWIND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WAUE.BEPM.BRADY1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37267"/>
                  </a:ext>
                </a:extLst>
              </a:tr>
            </a:tbl>
          </a:graphicData>
        </a:graphic>
      </p:graphicFrame>
      <p:sp>
        <p:nvSpPr>
          <p:cNvPr id="23" name="Oval 22"/>
          <p:cNvSpPr/>
          <p:nvPr/>
        </p:nvSpPr>
        <p:spPr>
          <a:xfrm rot="20564727">
            <a:off x="3175714" y="2381663"/>
            <a:ext cx="1367364" cy="484116"/>
          </a:xfrm>
          <a:prstGeom prst="ellipse">
            <a:avLst/>
          </a:prstGeom>
          <a:noFill/>
          <a:ln w="28575">
            <a:solidFill>
              <a:srgbClr val="FFC000">
                <a:alpha val="50196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605543">
            <a:off x="4048278" y="1746882"/>
            <a:ext cx="381584" cy="754309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93" h="571500">
                <a:moveTo>
                  <a:pt x="1093" y="571500"/>
                </a:moveTo>
                <a:cubicBezTo>
                  <a:pt x="-1024" y="472016"/>
                  <a:pt x="-3140" y="372533"/>
                  <a:pt x="26493" y="342900"/>
                </a:cubicBezTo>
                <a:cubicBezTo>
                  <a:pt x="56126" y="313267"/>
                  <a:pt x="125976" y="450850"/>
                  <a:pt x="178893" y="393700"/>
                </a:cubicBezTo>
                <a:cubicBezTo>
                  <a:pt x="231810" y="336550"/>
                  <a:pt x="343993" y="0"/>
                  <a:pt x="343993" y="0"/>
                </a:cubicBezTo>
                <a:lnTo>
                  <a:pt x="343993" y="0"/>
                </a:lnTo>
                <a:lnTo>
                  <a:pt x="343993" y="0"/>
                </a:lnTo>
                <a:lnTo>
                  <a:pt x="343993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8492635">
            <a:off x="439641" y="4711305"/>
            <a:ext cx="1367364" cy="484116"/>
          </a:xfrm>
          <a:prstGeom prst="ellipse">
            <a:avLst/>
          </a:prstGeom>
          <a:noFill/>
          <a:ln w="28575">
            <a:solidFill>
              <a:srgbClr val="FFC000">
                <a:alpha val="50196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rot="3928425">
            <a:off x="2195959" y="3795741"/>
            <a:ext cx="1644816" cy="2618411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93" h="571500">
                <a:moveTo>
                  <a:pt x="1093" y="571500"/>
                </a:moveTo>
                <a:cubicBezTo>
                  <a:pt x="-1024" y="472016"/>
                  <a:pt x="-3140" y="372533"/>
                  <a:pt x="26493" y="342900"/>
                </a:cubicBezTo>
                <a:cubicBezTo>
                  <a:pt x="56126" y="313267"/>
                  <a:pt x="125976" y="450850"/>
                  <a:pt x="178893" y="393700"/>
                </a:cubicBezTo>
                <a:cubicBezTo>
                  <a:pt x="231810" y="336550"/>
                  <a:pt x="343993" y="0"/>
                  <a:pt x="343993" y="0"/>
                </a:cubicBezTo>
                <a:lnTo>
                  <a:pt x="343993" y="0"/>
                </a:lnTo>
                <a:lnTo>
                  <a:pt x="343993" y="0"/>
                </a:lnTo>
                <a:lnTo>
                  <a:pt x="343993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AFCB-6FD7-45C9-8EAC-D20D6E1B8ED5}" type="datetime1">
              <a:rPr lang="en-US" smtClean="0"/>
              <a:t>5/11/2017</a:t>
            </a:fld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7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0336" y="5926785"/>
            <a:ext cx="3776131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Calculation matches closely </a:t>
            </a:r>
            <a:br>
              <a:rPr lang="en-US" sz="1200" dirty="0" smtClean="0"/>
            </a:br>
            <a:r>
              <a:rPr lang="en-US" sz="1200" dirty="0" smtClean="0"/>
              <a:t>with the SPP published Reference Price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204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Proposing a Reference Price Calculation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Reflects the “statistical” worst-case congestion value of a particular TCR path for a particular period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Such that when the product is bid at a particular bid </a:t>
            </a:r>
            <a:r>
              <a:rPr lang="en-US" dirty="0" smtClean="0"/>
              <a:t>price, </a:t>
            </a:r>
            <a:r>
              <a:rPr lang="en-US" dirty="0" smtClean="0"/>
              <a:t>the credit </a:t>
            </a:r>
            <a:r>
              <a:rPr lang="en-US" dirty="0" smtClean="0"/>
              <a:t>requirement corresponds to the spread between the bid price and the “statistical” worst-case congestion value.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22E2-02EF-4C49-AD7F-87037CC0F4DE}" type="datetime1">
              <a:rPr lang="en-US" smtClean="0"/>
              <a:t>5/11/2017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9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Statistical Worst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Given a particular path, we can “simulate” a Monthly value as follows:</a:t>
            </a:r>
            <a:br>
              <a:rPr lang="en-US" dirty="0" smtClean="0"/>
            </a:br>
            <a:r>
              <a:rPr lang="en-US" dirty="0" smtClean="0"/>
              <a:t>(suppose there are 400 relevant hours in a given Month)</a:t>
            </a:r>
          </a:p>
          <a:p>
            <a:pPr lvl="1"/>
            <a:r>
              <a:rPr lang="en-US" dirty="0" smtClean="0"/>
              <a:t>Step 1: Formulate distribution of the hourly congestion values</a:t>
            </a:r>
          </a:p>
          <a:p>
            <a:pPr lvl="1"/>
            <a:r>
              <a:rPr lang="en-US" dirty="0" smtClean="0"/>
              <a:t>Step 2: Draw from the distribution until we collect </a:t>
            </a:r>
            <a:r>
              <a:rPr lang="en-US" dirty="0" smtClean="0"/>
              <a:t>400 </a:t>
            </a:r>
            <a:r>
              <a:rPr lang="en-US" dirty="0" smtClean="0"/>
              <a:t>hourly samples</a:t>
            </a:r>
          </a:p>
          <a:p>
            <a:pPr lvl="1"/>
            <a:r>
              <a:rPr lang="en-US" dirty="0" smtClean="0"/>
              <a:t>Step 3: Sum the </a:t>
            </a:r>
            <a:r>
              <a:rPr lang="en-US" dirty="0" smtClean="0"/>
              <a:t>40</a:t>
            </a:r>
            <a:r>
              <a:rPr lang="en-US" dirty="0" smtClean="0"/>
              <a:t>0 </a:t>
            </a:r>
            <a:r>
              <a:rPr lang="en-US" dirty="0" smtClean="0"/>
              <a:t>hourly samples to produce one Monthly sample, </a:t>
            </a:r>
            <a:br>
              <a:rPr lang="en-US" dirty="0" smtClean="0"/>
            </a:br>
            <a:r>
              <a:rPr lang="en-US" dirty="0" smtClean="0"/>
              <a:t>repeat Step 2 and 3 to get the next sample until we reach N samples</a:t>
            </a:r>
          </a:p>
          <a:p>
            <a:r>
              <a:rPr lang="en-US" dirty="0" smtClean="0"/>
              <a:t>Given the N Monthly samples, we can say what is the statistical worst-case</a:t>
            </a:r>
          </a:p>
          <a:p>
            <a:pPr lvl="1"/>
            <a:r>
              <a:rPr lang="en-US" dirty="0" smtClean="0"/>
              <a:t>5%-tile is generally used when identifying a statistical worst-case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6C3A-6D6B-41C7-990B-03054BDE5A6E}" type="datetime1">
              <a:rPr lang="en-US" smtClean="0"/>
              <a:t>5/11/2017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0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_2017">
  <a:themeElements>
    <a:clrScheme name="TE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BC1AC"/>
      </a:accent1>
      <a:accent2>
        <a:srgbClr val="919191"/>
      </a:accent2>
      <a:accent3>
        <a:srgbClr val="87E8E7"/>
      </a:accent3>
      <a:accent4>
        <a:srgbClr val="D0272A"/>
      </a:accent4>
      <a:accent5>
        <a:srgbClr val="5FCE5B"/>
      </a:accent5>
      <a:accent6>
        <a:srgbClr val="535210"/>
      </a:accent6>
      <a:hlink>
        <a:srgbClr val="009242"/>
      </a:hlink>
      <a:folHlink>
        <a:srgbClr val="00924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_2017" id="{95DEEC66-882A-4529-94C7-5E1394C2003E}" vid="{A5A6A731-6D13-4448-A441-CEFB5F5DEC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Adjusted Production Cost</Template>
  <TotalTime>6972</TotalTime>
  <Words>1021</Words>
  <Application>Microsoft Office PowerPoint</Application>
  <PresentationFormat>On-screen Show (4:3)</PresentationFormat>
  <Paragraphs>289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Hypatia Sans Pro ExtraLight</vt:lpstr>
      <vt:lpstr>TEA_2017</vt:lpstr>
      <vt:lpstr>SPP TCR Reference Price Calculation</vt:lpstr>
      <vt:lpstr>Motivation</vt:lpstr>
      <vt:lpstr>Principles</vt:lpstr>
      <vt:lpstr>More credit requirements  with Increasing volatility</vt:lpstr>
      <vt:lpstr>More credit requirements with Increasing bids</vt:lpstr>
      <vt:lpstr>Current SPP Reference Price Calculation</vt:lpstr>
      <vt:lpstr>Current SPP Reference Price Calculation Comparing Published v. Calculated Jun_17 OFF</vt:lpstr>
      <vt:lpstr>Proposing a Reference Price Calculation</vt:lpstr>
      <vt:lpstr>Calculating Statistical Worst Case</vt:lpstr>
      <vt:lpstr>Example of Simulating Monthly Congestion</vt:lpstr>
      <vt:lpstr>Example of Simulating Monthly Congestion</vt:lpstr>
      <vt:lpstr>Example of Simulating Monthly Congestion</vt:lpstr>
      <vt:lpstr>Example of Simulating Monthly Congestion</vt:lpstr>
      <vt:lpstr>Example of Simulating Monthly Congestion</vt:lpstr>
      <vt:lpstr>PowerPoint Presentation</vt:lpstr>
      <vt:lpstr>Central Limit Theorem</vt:lpstr>
      <vt:lpstr>Comparing Reference Price  to Statistical Worst-Case Value</vt:lpstr>
      <vt:lpstr>Credit Requirements Example</vt:lpstr>
      <vt:lpstr>Examples</vt:lpstr>
      <vt:lpstr>Backtesting Credit Requirements  of PY2016 Auction</vt:lpstr>
      <vt:lpstr>Proposal #1</vt:lpstr>
      <vt:lpstr>PowerPoint Presentation</vt:lpstr>
      <vt:lpstr>New Nodes</vt:lpstr>
      <vt:lpstr>Proposal #2</vt:lpstr>
      <vt:lpstr>Contact</vt:lpstr>
      <vt:lpstr>PowerPoint Presentation</vt:lpstr>
      <vt:lpstr>OKGECENTWIND to OKGESNRWIND</vt:lpstr>
      <vt:lpstr>OKGESNRWIND to WR.MW.GMEC.MW</vt:lpstr>
      <vt:lpstr>SECI.FPLP.GRAYWIND to WAUE.BEPM.BRADY1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SPP TCR Reference Price Calculation</dc:title>
  <dc:creator>Yohan Sutjandra</dc:creator>
  <cp:lastModifiedBy>Yohan Sutjandra</cp:lastModifiedBy>
  <cp:revision>87</cp:revision>
  <dcterms:created xsi:type="dcterms:W3CDTF">2017-05-06T03:01:07Z</dcterms:created>
  <dcterms:modified xsi:type="dcterms:W3CDTF">2017-05-11T20:25:38Z</dcterms:modified>
</cp:coreProperties>
</file>